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2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3626;&#3617;&#3640;&#3604;&#3591;&#3634;&#3609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title>
      <c:tx>
        <c:rich>
          <a:bodyPr/>
          <a:lstStyle/>
          <a:p>
            <a:pPr>
              <a:defRPr/>
            </a:pPr>
            <a:r>
              <a:rPr lang="th-TH"/>
              <a:t>ข้อมูลพยากรณ์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7.0664370078740171E-2"/>
          <c:y val="9.6580118798206382E-2"/>
          <c:w val="0.8987800743657044"/>
          <c:h val="0.7820168398557249"/>
        </c:manualLayout>
      </c:layout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ความต้องการ</c:v>
                </c:pt>
              </c:strCache>
            </c:strRef>
          </c:tx>
          <c:cat>
            <c:strRef>
              <c:f>Sheet1!$A$3:$A$14</c:f>
              <c:strCache>
                <c:ptCount val="12"/>
                <c:pt idx="0">
                  <c:v>เดือน1</c:v>
                </c:pt>
                <c:pt idx="1">
                  <c:v>เดือน2</c:v>
                </c:pt>
                <c:pt idx="2">
                  <c:v>เดือน3</c:v>
                </c:pt>
                <c:pt idx="3">
                  <c:v>เดือน4</c:v>
                </c:pt>
                <c:pt idx="4">
                  <c:v>เดือน5</c:v>
                </c:pt>
                <c:pt idx="5">
                  <c:v>เดือน6</c:v>
                </c:pt>
                <c:pt idx="6">
                  <c:v>เดือน7</c:v>
                </c:pt>
                <c:pt idx="7">
                  <c:v>เดือน8</c:v>
                </c:pt>
                <c:pt idx="8">
                  <c:v>เดือน9</c:v>
                </c:pt>
                <c:pt idx="9">
                  <c:v>เดือน10</c:v>
                </c:pt>
                <c:pt idx="10">
                  <c:v>เดือน11</c:v>
                </c:pt>
                <c:pt idx="11">
                  <c:v>เดือน12</c:v>
                </c:pt>
              </c:strCache>
            </c:str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2500</c:v>
                </c:pt>
                <c:pt idx="1">
                  <c:v>2500</c:v>
                </c:pt>
                <c:pt idx="2">
                  <c:v>1500</c:v>
                </c:pt>
                <c:pt idx="3">
                  <c:v>2000</c:v>
                </c:pt>
                <c:pt idx="4">
                  <c:v>3500</c:v>
                </c:pt>
                <c:pt idx="5">
                  <c:v>3500</c:v>
                </c:pt>
                <c:pt idx="6">
                  <c:v>4000</c:v>
                </c:pt>
                <c:pt idx="7">
                  <c:v>5500</c:v>
                </c:pt>
                <c:pt idx="8">
                  <c:v>5000</c:v>
                </c:pt>
                <c:pt idx="9">
                  <c:v>6000</c:v>
                </c:pt>
                <c:pt idx="10">
                  <c:v>3500</c:v>
                </c:pt>
                <c:pt idx="11">
                  <c:v>2500</c:v>
                </c:pt>
              </c:numCache>
            </c:numRef>
          </c:val>
        </c:ser>
        <c:gapWidth val="0"/>
        <c:axId val="88402944"/>
        <c:axId val="88626304"/>
      </c:barChart>
      <c:catAx>
        <c:axId val="884029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เดือน</a:t>
                </a:r>
              </a:p>
            </c:rich>
          </c:tx>
          <c:layout/>
        </c:title>
        <c:majorTickMark val="none"/>
        <c:tickLblPos val="nextTo"/>
        <c:crossAx val="88626304"/>
        <c:crosses val="autoZero"/>
        <c:auto val="1"/>
        <c:lblAlgn val="ctr"/>
        <c:lblOffset val="100"/>
      </c:catAx>
      <c:valAx>
        <c:axId val="8862630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ความต้องการ</a:t>
                </a:r>
              </a:p>
            </c:rich>
          </c:tx>
          <c:layout/>
        </c:title>
        <c:numFmt formatCode="General" sourceLinked="1"/>
        <c:tickLblPos val="nextTo"/>
        <c:crossAx val="88402944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83AB8-0BD0-4CFF-BC42-991E64C4DB6F}" type="datetimeFigureOut">
              <a:rPr lang="th-TH" smtClean="0"/>
              <a:t>15/07/52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1BAAF-92F1-4F21-9DDE-E56EAF7CA66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รูปแบบอิสระ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รูปแบบอิสระ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ชื่อเรื่อง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30" name="ตัวยึด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19" name="ตัวยึด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27" name="ตัวยึดหมายเลขภาพนิ่ง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รูปแบบอิสระ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รูปแบบอิสระ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8" name="ตัวยึดหมายเลขภาพนิ่ง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9" name="ตัวยึดท้ายกระดา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dirty="0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รูปแบบอิสระ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รูปแบบอิสระ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ตัวยึดชื่อเรื่อง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0" name="ตัวยึดข้อความ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AD0D6F1-0F1F-4CDD-BB0B-495D5D04197A}" type="datetimeFigureOut">
              <a:rPr lang="th-TH" smtClean="0"/>
              <a:pPr/>
              <a:t>15/07/52</a:t>
            </a:fld>
            <a:endParaRPr lang="th-TH" dirty="0"/>
          </a:p>
        </p:txBody>
      </p:sp>
      <p:sp>
        <p:nvSpPr>
          <p:cNvPr id="22" name="ตัวยึดท้ายกระดา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F1662D0-9636-439F-AF70-88C583D18694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0" y="714356"/>
            <a:ext cx="7908776" cy="2301240"/>
          </a:xfrm>
        </p:spPr>
        <p:txBody>
          <a:bodyPr>
            <a:normAutofit/>
          </a:bodyPr>
          <a:lstStyle/>
          <a:p>
            <a:r>
              <a:rPr lang="th-TH" sz="7200" dirty="0" smtClean="0"/>
              <a:t>การวางแผนการผลิตรวม</a:t>
            </a:r>
            <a:endParaRPr lang="th-TH" sz="72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0" y="2071678"/>
            <a:ext cx="7858148" cy="450057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th-TH" sz="4800" dirty="0" smtClean="0"/>
              <a:t> ความหมาย</a:t>
            </a:r>
          </a:p>
          <a:p>
            <a:pPr>
              <a:buFontTx/>
              <a:buChar char="-"/>
            </a:pPr>
            <a:r>
              <a:rPr lang="th-TH" sz="4800" dirty="0" smtClean="0"/>
              <a:t>วัตถุประสงค์และขั้นตอนการวางแผนการผลิตรวม</a:t>
            </a:r>
          </a:p>
          <a:p>
            <a:pPr>
              <a:buFontTx/>
              <a:buChar char="-"/>
            </a:pPr>
            <a:r>
              <a:rPr lang="th-TH" sz="4800" dirty="0" smtClean="0"/>
              <a:t> กลยุทธ์สำหรับการวางแผนการผลิตรวม</a:t>
            </a:r>
          </a:p>
          <a:p>
            <a:pPr>
              <a:buFontTx/>
              <a:buChar char="-"/>
            </a:pPr>
            <a:r>
              <a:rPr lang="th-TH" sz="4800" dirty="0" smtClean="0"/>
              <a:t> การวางแผนการผลิตรวมด้วยวิธีกราฟและแผนภูมิ</a:t>
            </a:r>
          </a:p>
          <a:p>
            <a:pPr>
              <a:buFontTx/>
              <a:buChar char="-"/>
            </a:pPr>
            <a:r>
              <a:rPr lang="th-TH" sz="4800" dirty="0" smtClean="0"/>
              <a:t> การวางแผนการผลิตรวมด้วยตัวแบบคณิตศาสตร์</a:t>
            </a:r>
            <a:endParaRPr lang="th-TH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4638"/>
            <a:ext cx="828677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/>
              <a:t>การ</a:t>
            </a:r>
            <a:r>
              <a:rPr lang="th-TH" sz="4900" b="1" dirty="0" smtClean="0"/>
              <a:t>วางแผน</a:t>
            </a:r>
            <a:r>
              <a:rPr lang="th-TH" b="1" dirty="0" smtClean="0"/>
              <a:t>การผลิตรวมด้วยตัวแบบคณิตศาสตร์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257800"/>
          </a:xfrm>
        </p:spPr>
        <p:txBody>
          <a:bodyPr/>
          <a:lstStyle/>
          <a:p>
            <a:r>
              <a:rPr lang="th-TH" dirty="0" smtClean="0"/>
              <a:t>ตัวแบบการโปรแกรมเชิงเส้น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ใช้ในการแก้ปัญหาการตัดสินใจที่เกี่ยวกับการจัดสรรทรัพยากรที่มีอยู่อย่างจำกัด ให้เกิดประสิทธิภาพสูงสุด เช่น ตัวแบบการขนส่ง</a:t>
            </a:r>
          </a:p>
          <a:p>
            <a:r>
              <a:rPr lang="th-TH" dirty="0" smtClean="0"/>
              <a:t>กฎการตัดสินใจแบบเชิงเส้น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สร้างขึ้นจากชุดสมการซึ่งแสดงความสัมพันธ์ระหว่างต้นทุนต่างๆ โดยมีข้อเสียคือ ต้นทุนในการเก็บข้อมูลสูง และต้องอาศัยการคำนวณทางคณิตศาสตร์ที่ซับซ้อน</a:t>
            </a:r>
          </a:p>
          <a:p>
            <a:r>
              <a:rPr lang="th-TH" dirty="0" smtClean="0"/>
              <a:t>ตัวแบบ</a:t>
            </a:r>
            <a:r>
              <a:rPr lang="th-TH" dirty="0" err="1" smtClean="0"/>
              <a:t>ฮิว</a:t>
            </a:r>
            <a:r>
              <a:rPr lang="th-TH" dirty="0" smtClean="0"/>
              <a:t>ริ</a:t>
            </a:r>
            <a:r>
              <a:rPr lang="th-TH" dirty="0" err="1" smtClean="0"/>
              <a:t>สติกส์</a:t>
            </a:r>
            <a:endParaRPr lang="th-TH" dirty="0" smtClean="0"/>
          </a:p>
          <a:p>
            <a:pPr>
              <a:buNone/>
            </a:pPr>
            <a:r>
              <a:rPr lang="th-TH" dirty="0" smtClean="0"/>
              <a:t>	</a:t>
            </a:r>
            <a:r>
              <a:rPr lang="th-TH" dirty="0" smtClean="0"/>
              <a:t>	โดยใช้ความรู้ประการณ์เพื่อช่วยในการวางแผน โดยกำหนดกฎเกณฑ์ที่เห็นว่าเหมาะสม ซึ่งจะประกอบด้วย ตัวแบบสัมประสิทธิ์การจัดการ และการวางแผนการผลิตแบบพาราเมตริก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 smtClean="0"/>
              <a:t>บทนำ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75" indent="536575">
              <a:buNone/>
            </a:pPr>
            <a:r>
              <a:rPr lang="th-TH" sz="3200" dirty="0" smtClean="0"/>
              <a:t> </a:t>
            </a:r>
            <a:r>
              <a:rPr lang="th-TH" sz="3200" dirty="0" smtClean="0">
                <a:latin typeface="Arial Rounded MT Bold" pitchFamily="34" charset="0"/>
                <a:cs typeface="LilyUPC" pitchFamily="34" charset="-34"/>
              </a:rPr>
              <a:t>การวางแผนการผลิตรวม</a:t>
            </a:r>
            <a:r>
              <a:rPr lang="en-US" sz="3200" dirty="0" smtClean="0">
                <a:latin typeface="Arial Rounded MT Bold" pitchFamily="34" charset="0"/>
                <a:cs typeface="Arabic Transparent" pitchFamily="2" charset="-78"/>
              </a:rPr>
              <a:t> </a:t>
            </a:r>
            <a:r>
              <a:rPr lang="en-US" dirty="0" smtClean="0">
                <a:latin typeface="Arial Rounded MT Bold" pitchFamily="34" charset="0"/>
                <a:cs typeface="Arabic Transparent" pitchFamily="2" charset="-78"/>
              </a:rPr>
              <a:t>(Aggregate Planning) </a:t>
            </a:r>
            <a:r>
              <a:rPr lang="th-TH" sz="3200" dirty="0" smtClean="0">
                <a:latin typeface="Arial Rounded MT Bold" pitchFamily="34" charset="0"/>
                <a:cs typeface="LilyUPC" pitchFamily="34" charset="-34"/>
              </a:rPr>
              <a:t>นี้จัดอยู่ในกิจกรรมการวางแผนระยะปานกลาง </a:t>
            </a:r>
            <a:endParaRPr lang="th-TH" dirty="0" smtClean="0">
              <a:latin typeface="Arial Rounded MT Bold" pitchFamily="34" charset="0"/>
              <a:cs typeface="LilyUPC" pitchFamily="34" charset="-34"/>
            </a:endParaRPr>
          </a:p>
          <a:p>
            <a:pPr marL="3175" indent="536575">
              <a:buNone/>
            </a:pPr>
            <a:r>
              <a:rPr lang="th-TH" sz="3200" dirty="0" smtClean="0">
                <a:latin typeface="Arial Rounded MT Bold" pitchFamily="34" charset="0"/>
                <a:cs typeface="LilyUPC" pitchFamily="34" charset="-34"/>
              </a:rPr>
              <a:t>การวางแผนการผลิตรวม หมายถึง กิจกรรมเพื่อการกำหนดปริมาณในการผลิต อย่างคร่าวๆ</a:t>
            </a:r>
          </a:p>
          <a:p>
            <a:pPr marL="3175" indent="536575">
              <a:buNone/>
            </a:pPr>
            <a:r>
              <a:rPr lang="th-TH" sz="3200" dirty="0" smtClean="0">
                <a:latin typeface="Arial Rounded MT Bold" pitchFamily="34" charset="0"/>
                <a:cs typeface="LilyUPC" pitchFamily="34" charset="-34"/>
              </a:rPr>
              <a:t>ในกรณีโรงงานที่มีการผลิตเพียงผลิตภัณฑ์เดียวจะไม่มีปัญหา</a:t>
            </a:r>
          </a:p>
          <a:p>
            <a:pPr marL="3175" indent="536575">
              <a:buNone/>
            </a:pPr>
            <a:r>
              <a:rPr lang="th-TH" sz="3200" dirty="0" smtClean="0">
                <a:latin typeface="Arial Rounded MT Bold" pitchFamily="34" charset="0"/>
                <a:cs typeface="LilyUPC" pitchFamily="34" charset="-34"/>
              </a:rPr>
              <a:t>แต่ในโรงงานที่มีผลิตภัณฑ์หลายชนิดอาจจะต้องเทียบผลิตภัณฑ์อื่นๆมาเป็นผลิตภัณฑ์หลักที่โรงงานผลิต</a:t>
            </a:r>
            <a:endParaRPr lang="th-TH" sz="3200" dirty="0">
              <a:latin typeface="Arial Rounded MT Bold" pitchFamily="34" charset="0"/>
              <a:cs typeface="LilyUPC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143932" cy="1143000"/>
          </a:xfrm>
        </p:spPr>
        <p:txBody>
          <a:bodyPr>
            <a:noAutofit/>
          </a:bodyPr>
          <a:lstStyle/>
          <a:p>
            <a:pPr algn="ctr"/>
            <a:r>
              <a:rPr lang="th-TH" sz="4200" b="1" dirty="0" smtClean="0"/>
              <a:t>วัตถุประสงค์และขั้นตอนการวางแผนการผลิตรวม</a:t>
            </a:r>
            <a:br>
              <a:rPr lang="th-TH" sz="4200" b="1" dirty="0" smtClean="0"/>
            </a:br>
            <a:endParaRPr lang="th-TH" sz="42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257800"/>
          </a:xfrm>
        </p:spPr>
        <p:txBody>
          <a:bodyPr/>
          <a:lstStyle/>
          <a:p>
            <a:pPr marL="0" indent="36513">
              <a:buNone/>
            </a:pPr>
            <a:r>
              <a:rPr lang="th-TH" dirty="0" smtClean="0"/>
              <a:t>	</a:t>
            </a:r>
            <a:r>
              <a:rPr lang="th-TH" sz="3200" dirty="0" smtClean="0"/>
              <a:t>เพื่อใช้ทรัพยากรที่มีอยู่ให้มีประสิทธิภาพสูงสุด และต้นทุนในการปฏิบัติการต่ำสุด โดยการวางแผนการผลิตรวมมีขั้นตอนหลักๆ 3 ขั้นตอน </a:t>
            </a:r>
          </a:p>
          <a:p>
            <a:pPr marL="0" indent="36513">
              <a:buNone/>
            </a:pPr>
            <a:r>
              <a:rPr lang="th-TH" sz="3200" dirty="0" smtClean="0"/>
              <a:t> 	1. การพยากรณ์ความต้องการ</a:t>
            </a:r>
          </a:p>
          <a:p>
            <a:pPr marL="0" indent="36513">
              <a:buNone/>
            </a:pPr>
            <a:r>
              <a:rPr lang="th-TH" sz="3200" dirty="0" smtClean="0"/>
              <a:t>	- เพื่อคาดหมายปริมาณความต้องการ</a:t>
            </a:r>
          </a:p>
          <a:p>
            <a:pPr marL="0" indent="36513">
              <a:buNone/>
            </a:pPr>
            <a:r>
              <a:rPr lang="th-TH" sz="3200" dirty="0" smtClean="0"/>
              <a:t>	2. กาวางแผนการผลิต</a:t>
            </a:r>
          </a:p>
          <a:p>
            <a:pPr marL="0" indent="36513">
              <a:buNone/>
            </a:pPr>
            <a:r>
              <a:rPr lang="th-TH" sz="3200" dirty="0" smtClean="0"/>
              <a:t>	- กำหนดกลยุทธ์สำหรับการผลิต</a:t>
            </a:r>
          </a:p>
          <a:p>
            <a:pPr marL="0" indent="36513">
              <a:buNone/>
            </a:pPr>
            <a:r>
              <a:rPr lang="th-TH" sz="3200" dirty="0" smtClean="0"/>
              <a:t>	- โดยพิจารณาจากปัจจัยการผลิตและเงื่อนไข</a:t>
            </a:r>
          </a:p>
          <a:p>
            <a:pPr marL="0" indent="36513">
              <a:buNone/>
            </a:pPr>
            <a:r>
              <a:rPr lang="th-TH" sz="3200" dirty="0" smtClean="0"/>
              <a:t>	3. การกำหนดปริมาณของผลิตภัณฑ์ที่จะผลิต</a:t>
            </a:r>
          </a:p>
          <a:p>
            <a:pPr marL="0" indent="36513">
              <a:buNone/>
            </a:pPr>
            <a:r>
              <a:rPr lang="th-TH" sz="3200" dirty="0" smtClean="0"/>
              <a:t>	- กำหนดปริมาณในการผลิตในแต่ละผลิตภัณฑ์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sz="4400" b="1" dirty="0" smtClean="0"/>
              <a:t>กลยุทธ์สำหรับการวางแผนการผลิตรวม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85720" y="1357298"/>
            <a:ext cx="8215370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3200" dirty="0" smtClean="0"/>
              <a:t>	เมื่อปริมาณความต้องการผลิตภัณฑ์ในแต่ละช่วงเวลาไม่เท่ากัน </a:t>
            </a:r>
          </a:p>
          <a:p>
            <a:pPr>
              <a:buNone/>
            </a:pPr>
            <a:r>
              <a:rPr lang="th-TH" sz="3200" dirty="0" smtClean="0"/>
              <a:t>	</a:t>
            </a:r>
            <a:r>
              <a:rPr lang="th-TH" sz="3200" i="1" dirty="0" smtClean="0"/>
              <a:t>1. การผลิตให้พอดีกับความต้องการโดยการเปลี่ยนแปลงจำนวนคนงาน</a:t>
            </a:r>
          </a:p>
          <a:p>
            <a:pPr>
              <a:buNone/>
            </a:pPr>
            <a:r>
              <a:rPr lang="th-TH" sz="3200" dirty="0" smtClean="0"/>
              <a:t>	- ผลิตเท่าที่มีความต้องการ </a:t>
            </a:r>
          </a:p>
          <a:p>
            <a:pPr>
              <a:buNone/>
            </a:pPr>
            <a:r>
              <a:rPr lang="th-TH" sz="3200" dirty="0" smtClean="0"/>
              <a:t>	- ใช้จำนวนคนงานเท่าที่ต้องการเท่านั้น</a:t>
            </a:r>
          </a:p>
          <a:p>
            <a:pPr>
              <a:buNone/>
            </a:pPr>
            <a:r>
              <a:rPr lang="th-TH" sz="3200" dirty="0" smtClean="0"/>
              <a:t>	</a:t>
            </a:r>
            <a:r>
              <a:rPr lang="th-TH" sz="3200" i="1" dirty="0" smtClean="0"/>
              <a:t>2. การผลิตให้พอดีกับความต้องการโดยเปลี่ยนแปลงอัตราการผลิตของคนงาน</a:t>
            </a:r>
          </a:p>
          <a:p>
            <a:pPr>
              <a:buNone/>
            </a:pPr>
            <a:r>
              <a:rPr lang="th-TH" sz="3200" dirty="0" smtClean="0"/>
              <a:t>	- ทำการผลิตให้พอดีกับความต้องการ</a:t>
            </a:r>
          </a:p>
          <a:p>
            <a:pPr>
              <a:buNone/>
            </a:pPr>
            <a:r>
              <a:rPr lang="th-TH" sz="3200" dirty="0" smtClean="0"/>
              <a:t>	- จ้างคนงานจำนวนเท่าเดิมตลอด</a:t>
            </a:r>
          </a:p>
          <a:p>
            <a:pPr>
              <a:buNone/>
            </a:pPr>
            <a:r>
              <a:rPr lang="th-TH" sz="3200" dirty="0" smtClean="0"/>
              <a:t>	- ยอมให้คนงานเกิดการว่างงานในกรณีความต้องการน้อย</a:t>
            </a:r>
          </a:p>
          <a:p>
            <a:pPr>
              <a:buNone/>
            </a:pPr>
            <a:r>
              <a:rPr lang="th-TH" sz="3200" dirty="0" smtClean="0"/>
              <a:t>	- ถ้ามีความต้องการมากจะมีการทำงานล่วงหน้าหรือการรับเหมาช่วง</a:t>
            </a:r>
            <a:endParaRPr lang="th-TH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algn="ctr"/>
            <a:r>
              <a:rPr lang="th-TH" sz="4800" b="1" dirty="0" smtClean="0"/>
              <a:t>กลยุทธ์สำหรับการวางแผนการผลิตรวม (ต่อ)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	</a:t>
            </a:r>
            <a:r>
              <a:rPr lang="th-TH" i="1" dirty="0" smtClean="0"/>
              <a:t>3. การผลิตด้วยอัตราการผลิตคงที่โดยยอมให้มีสินค้าคงเหลือ</a:t>
            </a:r>
          </a:p>
          <a:p>
            <a:pPr>
              <a:buNone/>
            </a:pPr>
            <a:r>
              <a:rPr lang="th-TH" i="1" dirty="0" smtClean="0"/>
              <a:t>	</a:t>
            </a:r>
            <a:r>
              <a:rPr lang="th-TH" dirty="0" smtClean="0"/>
              <a:t>- อัตราการผลิต และจำนวนคนงาน คงที่ตลอดเวลา</a:t>
            </a:r>
          </a:p>
          <a:p>
            <a:pPr>
              <a:buNone/>
            </a:pPr>
            <a:r>
              <a:rPr lang="th-TH" i="1" dirty="0" smtClean="0"/>
              <a:t>	- </a:t>
            </a:r>
            <a:r>
              <a:rPr lang="th-TH" dirty="0" smtClean="0"/>
              <a:t>ไม่มีการจ้างคนงานใหม่หรือปลดคนงานออก</a:t>
            </a:r>
          </a:p>
          <a:p>
            <a:pPr>
              <a:buNone/>
            </a:pPr>
            <a:r>
              <a:rPr lang="th-TH" i="1" dirty="0" smtClean="0"/>
              <a:t>	- </a:t>
            </a:r>
            <a:r>
              <a:rPr lang="th-TH" dirty="0" smtClean="0"/>
              <a:t>มีการเก็บสินค้าคงคลัง</a:t>
            </a:r>
          </a:p>
          <a:p>
            <a:pPr>
              <a:buNone/>
            </a:pPr>
            <a:r>
              <a:rPr lang="th-TH" i="1" dirty="0" smtClean="0"/>
              <a:t>	</a:t>
            </a:r>
            <a:endParaRPr lang="th-TH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th-TH" sz="4400" b="1" dirty="0" smtClean="0"/>
              <a:t>กลยุทธ์สำหรับการวางแผนการผลิตรวม (ต่อ)</a:t>
            </a: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0" y="1005840"/>
          <a:ext cx="91440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22"/>
                <a:gridCol w="3071834"/>
                <a:gridCol w="37147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กลยุทธ์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ข้อดี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ข้อเสีย</a:t>
                      </a:r>
                      <a:endParaRPr lang="th-TH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1. ผลิตให้พอดีกับความต้องการโดยเปลี่ยนจำนวนคน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th-TH" sz="2400" dirty="0" smtClean="0"/>
                        <a:t> ไม่มีสินค้าคงคลัง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400" dirty="0" smtClean="0"/>
                        <a:t> ไม่เสี่ยงเมื่อเกิดการล้าสมัยของผลิตภัณฑ์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th-TH" sz="2400" baseline="0" dirty="0" smtClean="0"/>
                        <a:t> ค่าใช้จ่ายด้านคนงานสูง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400" baseline="0" dirty="0" smtClean="0"/>
                        <a:t> ถ้าเป็นงานแบบต้องการความชำนาญพิเศษจะทำไม่ทัน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400" baseline="0" dirty="0" smtClean="0"/>
                        <a:t> ไม่เป็นที่ยอมรับของสังคม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2400" dirty="0" smtClean="0"/>
                        <a:t> ขวัญกำลังไจของคนงานเสีย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2. ผลิตให้พอดีกับความต้องการโดนเปลี่ยนอัตราการผลิต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th-TH" sz="2400" dirty="0" smtClean="0"/>
                        <a:t> ไม่ต้องเก็บสินค้าคงคลัง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400" dirty="0" smtClean="0"/>
                        <a:t> ประหยัดค่าใช้จ่ายในด้านการจ้างคนงานใหม่และให้คนงานออก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400" baseline="0" dirty="0" smtClean="0"/>
                        <a:t> แก้ปัญหาเรื่องความต้องการแรงงานชำนาญการ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th-TH" sz="2400" dirty="0" smtClean="0"/>
                        <a:t> มีต้นทุนในการทำงานล่วงเวลาและการว่างงานมาก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400" dirty="0" smtClean="0"/>
                        <a:t> ผลงานที่ได้จากการทำงานล่วงเวลาประสิทธิภาพต่ำ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400" dirty="0" smtClean="0"/>
                        <a:t> ขวัญกำลังไจของคนงานเสีย</a:t>
                      </a:r>
                      <a:endParaRPr lang="th-TH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3. การผลิตด้วยอัตราการผลิตคงที่ยอมให้มีสินค้าคงคลัง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th-TH" sz="2400" dirty="0" smtClean="0"/>
                        <a:t> ต้นทุนด้านการทำงานล่วงเวลาและการว่างงานน้อย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400" dirty="0" smtClean="0"/>
                        <a:t> ไม่มีปัญหาเรื่องจ้างคนงานใหม่และปลดคนงานออก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th-TH" sz="2400" dirty="0" smtClean="0"/>
                        <a:t>มีต้นทุนด้านสินค้าคงคลังสูง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th-TH" sz="2400" dirty="0" smtClean="0"/>
                        <a:t> มีโอกาสที่สินค้าจะเกิดการล้าสมัย</a:t>
                      </a:r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th-TH" sz="4800" b="1" dirty="0" smtClean="0"/>
              <a:t>การวางแผนการผลิตรวมด้วยวิธีกราฟและแผนภูมิ</a:t>
            </a:r>
            <a:endParaRPr lang="th-TH" sz="48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	เป็นวิธีที่ใช้ กราฟ แผนภูมิ และตาราง เพื่อใช้ในการวางแผน โดยมีขั้นตอนดังนี้</a:t>
            </a:r>
          </a:p>
          <a:p>
            <a:pPr>
              <a:buNone/>
            </a:pPr>
            <a:r>
              <a:rPr lang="th-TH" dirty="0" smtClean="0"/>
              <a:t>	1. การพยากรณ์ความต้องการในแต่ละช่วงเวลา</a:t>
            </a:r>
          </a:p>
          <a:p>
            <a:pPr>
              <a:buNone/>
            </a:pPr>
            <a:r>
              <a:rPr lang="th-TH" dirty="0" smtClean="0"/>
              <a:t>	2. คำนวณกำลังการผลิต</a:t>
            </a:r>
          </a:p>
          <a:p>
            <a:pPr>
              <a:buNone/>
            </a:pPr>
            <a:r>
              <a:rPr lang="th-TH" dirty="0" smtClean="0"/>
              <a:t>	3. ประมาณการค่าใช้จ่ายต่อหน่วยผลิตภัณฑ์</a:t>
            </a:r>
          </a:p>
          <a:p>
            <a:pPr>
              <a:buNone/>
            </a:pPr>
            <a:r>
              <a:rPr lang="th-TH" dirty="0" smtClean="0"/>
              <a:t>	4. เลือกกลยุทธ์สำหรับการผลิตรวม</a:t>
            </a:r>
          </a:p>
          <a:p>
            <a:pPr>
              <a:buNone/>
            </a:pPr>
            <a:r>
              <a:rPr lang="th-TH" dirty="0" smtClean="0"/>
              <a:t>	5. เปรียบเทียบกำลังการผลิตที่ได้ในแต่ละช่วงเวลากับปริมาณความต้องการ</a:t>
            </a:r>
          </a:p>
          <a:p>
            <a:pPr>
              <a:buNone/>
            </a:pPr>
            <a:r>
              <a:rPr lang="th-TH" dirty="0" smtClean="0"/>
              <a:t>	6. คำนวณต้นทุน</a:t>
            </a:r>
          </a:p>
          <a:p>
            <a:pPr>
              <a:buNone/>
            </a:pPr>
            <a:r>
              <a:rPr lang="th-TH" dirty="0" smtClean="0"/>
              <a:t>	7. ปรับปรุงแผน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h-TH" sz="4400" b="1" dirty="0" smtClean="0"/>
              <a:t>การวางแผนการผลิตรวมด้วยวิธีกราฟและแผนภูมิ(ต่อ)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513">
              <a:buNone/>
            </a:pPr>
            <a:r>
              <a:rPr lang="th-TH" u="sng" dirty="0" smtClean="0"/>
              <a:t>ตัวอย่าง </a:t>
            </a:r>
            <a:r>
              <a:rPr lang="th-TH" dirty="0" smtClean="0"/>
              <a:t>จากการพยากรณ์คามต้องการของผลิตภัณฑ์ในระยะ 12 เดือน ข้างหน้าและจำนวนวันทำงานปกติและวันทำงานที่สามารถทำล่วงเวลาได้ แสดงในตารางต่อไปนี้</a:t>
            </a:r>
          </a:p>
          <a:p>
            <a:pPr marL="0" indent="36513">
              <a:buNone/>
            </a:pPr>
            <a:endParaRPr lang="th-TH" u="sng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-1" y="2643182"/>
          <a:ext cx="9144005" cy="364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</a:tblGrid>
              <a:tr h="910835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เดือน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3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5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6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7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8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9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11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12</a:t>
                      </a:r>
                      <a:endParaRPr lang="th-TH" b="1" dirty="0"/>
                    </a:p>
                  </a:txBody>
                  <a:tcPr anchor="ctr"/>
                </a:tc>
              </a:tr>
              <a:tr h="910835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ต้องการ</a:t>
                      </a:r>
                      <a:endParaRPr lang="th-TH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2500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2500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1500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2000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3500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3500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4000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5500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5000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6000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3500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2500</a:t>
                      </a:r>
                      <a:endParaRPr lang="th-TH" b="1" dirty="0"/>
                    </a:p>
                  </a:txBody>
                  <a:tcPr anchor="ctr"/>
                </a:tc>
              </a:tr>
              <a:tr h="910835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ปกติ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22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19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21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22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21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21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22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21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21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22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20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18</a:t>
                      </a:r>
                      <a:endParaRPr lang="th-TH" b="1" dirty="0"/>
                    </a:p>
                  </a:txBody>
                  <a:tcPr anchor="ctr"/>
                </a:tc>
              </a:tr>
              <a:tr h="91083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OT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5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3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3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endParaRPr lang="th-TH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4</a:t>
                      </a:r>
                      <a:endParaRPr lang="th-TH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h-TH" sz="4400" b="1" dirty="0" smtClean="0"/>
              <a:t>การวางแผนการผลิตรวมด้วยวิธีกราฟและแผนภูมิ(ต่อ)</a:t>
            </a:r>
            <a:endParaRPr lang="th-TH" sz="4400" dirty="0"/>
          </a:p>
        </p:txBody>
      </p:sp>
      <p:graphicFrame>
        <p:nvGraphicFramePr>
          <p:cNvPr id="10" name="แผนภูมิ 9"/>
          <p:cNvGraphicFramePr/>
          <p:nvPr/>
        </p:nvGraphicFramePr>
        <p:xfrm>
          <a:off x="0" y="1714488"/>
          <a:ext cx="9144000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เทคนิค">
  <a:themeElements>
    <a:clrScheme name="เทคนิค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เทคนิค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เทคนิค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477</Words>
  <Application>Microsoft Office PowerPoint</Application>
  <PresentationFormat>นำเสนอทางหน้าจอ (4:3)</PresentationFormat>
  <Paragraphs>133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เทคนิค</vt:lpstr>
      <vt:lpstr>การวางแผนการผลิตรวม</vt:lpstr>
      <vt:lpstr>บทนำ</vt:lpstr>
      <vt:lpstr>วัตถุประสงค์และขั้นตอนการวางแผนการผลิตรวม </vt:lpstr>
      <vt:lpstr>กลยุทธ์สำหรับการวางแผนการผลิตรวม</vt:lpstr>
      <vt:lpstr>กลยุทธ์สำหรับการวางแผนการผลิตรวม (ต่อ)</vt:lpstr>
      <vt:lpstr>กลยุทธ์สำหรับการวางแผนการผลิตรวม (ต่อ)</vt:lpstr>
      <vt:lpstr>การวางแผนการผลิตรวมด้วยวิธีกราฟและแผนภูมิ</vt:lpstr>
      <vt:lpstr>การวางแผนการผลิตรวมด้วยวิธีกราฟและแผนภูมิ(ต่อ)</vt:lpstr>
      <vt:lpstr>การวางแผนการผลิตรวมด้วยวิธีกราฟและแผนภูมิ(ต่อ)</vt:lpstr>
      <vt:lpstr>การวางแผนการผลิตรวมด้วยตัวแบบคณิตศาสตร์</vt:lpstr>
    </vt:vector>
  </TitlesOfParts>
  <Company>LiteOS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การวางแผนการผลิตรวม</dc:title>
  <dc:creator>MoZarD</dc:creator>
  <cp:lastModifiedBy>MoZarD</cp:lastModifiedBy>
  <cp:revision>21</cp:revision>
  <dcterms:created xsi:type="dcterms:W3CDTF">2009-06-25T03:40:53Z</dcterms:created>
  <dcterms:modified xsi:type="dcterms:W3CDTF">2009-07-15T02:21:45Z</dcterms:modified>
</cp:coreProperties>
</file>