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D841E9-DB96-4584-836C-AC37BC6AEFC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182BE4B-9B34-4CFB-A4D8-E17A1DC9DEA8}">
      <dgm:prSet phldrT="[ข้อความ]"/>
      <dgm:spPr/>
      <dgm:t>
        <a:bodyPr/>
        <a:lstStyle/>
        <a:p>
          <a:r>
            <a:rPr lang="th-TH" dirty="0" smtClean="0"/>
            <a:t>กำหนดหน่วยงานที่จะผลิต (ขั้น 1)</a:t>
          </a:r>
          <a:endParaRPr lang="th-TH" dirty="0"/>
        </a:p>
      </dgm:t>
    </dgm:pt>
    <dgm:pt modelId="{8E5E2893-2C29-48BC-9E84-A16DFD086DCD}" type="parTrans" cxnId="{B023B4D2-24B9-4804-A340-62A558929096}">
      <dgm:prSet/>
      <dgm:spPr/>
      <dgm:t>
        <a:bodyPr/>
        <a:lstStyle/>
        <a:p>
          <a:endParaRPr lang="th-TH"/>
        </a:p>
      </dgm:t>
    </dgm:pt>
    <dgm:pt modelId="{F639C408-2B5A-4AD8-8AF7-75F03CD0764D}" type="sibTrans" cxnId="{B023B4D2-24B9-4804-A340-62A558929096}">
      <dgm:prSet/>
      <dgm:spPr/>
      <dgm:t>
        <a:bodyPr/>
        <a:lstStyle/>
        <a:p>
          <a:endParaRPr lang="th-TH"/>
        </a:p>
      </dgm:t>
    </dgm:pt>
    <dgm:pt modelId="{A53780A0-54FA-4D76-8012-E0EAF36E4154}">
      <dgm:prSet phldrT="[ข้อความ]"/>
      <dgm:spPr/>
      <dgm:t>
        <a:bodyPr/>
        <a:lstStyle/>
        <a:p>
          <a:r>
            <a:rPr lang="th-TH" dirty="0" smtClean="0"/>
            <a:t>เปลี่ยนแผนการผลิตโดยหารายการสินค้าและปริมาณที่ต้องผลิต</a:t>
          </a:r>
          <a:endParaRPr lang="th-TH" dirty="0"/>
        </a:p>
      </dgm:t>
    </dgm:pt>
    <dgm:pt modelId="{E78C78D8-DD57-4261-BCA8-C819542A61A7}" type="parTrans" cxnId="{D8DC7209-D09B-47A8-8BAF-D575F6F3612D}">
      <dgm:prSet/>
      <dgm:spPr/>
      <dgm:t>
        <a:bodyPr/>
        <a:lstStyle/>
        <a:p>
          <a:endParaRPr lang="th-TH"/>
        </a:p>
      </dgm:t>
    </dgm:pt>
    <dgm:pt modelId="{E9B03741-9050-447C-B0B9-5B7496A2CDEF}" type="sibTrans" cxnId="{D8DC7209-D09B-47A8-8BAF-D575F6F3612D}">
      <dgm:prSet/>
      <dgm:spPr/>
      <dgm:t>
        <a:bodyPr/>
        <a:lstStyle/>
        <a:p>
          <a:endParaRPr lang="th-TH"/>
        </a:p>
      </dgm:t>
    </dgm:pt>
    <dgm:pt modelId="{6842F9DE-AF84-435B-8EC9-A677A115C81E}">
      <dgm:prSet phldrT="[ข้อความ]"/>
      <dgm:spPr/>
      <dgm:t>
        <a:bodyPr/>
        <a:lstStyle/>
        <a:p>
          <a:r>
            <a:rPr lang="th-TH" dirty="0" smtClean="0"/>
            <a:t>จัดทำตารางการผลิตหลัก (ขั้น 4)</a:t>
          </a:r>
          <a:endParaRPr lang="th-TH" dirty="0"/>
        </a:p>
      </dgm:t>
    </dgm:pt>
    <dgm:pt modelId="{57D8F61C-1AE7-4883-9145-53570974CC7E}" type="parTrans" cxnId="{CAC99F17-916D-44A8-B9E2-36A385CB260D}">
      <dgm:prSet/>
      <dgm:spPr/>
      <dgm:t>
        <a:bodyPr/>
        <a:lstStyle/>
        <a:p>
          <a:endParaRPr lang="th-TH"/>
        </a:p>
      </dgm:t>
    </dgm:pt>
    <dgm:pt modelId="{90ED01B6-9DCD-4EA4-880C-C124969DBFC7}" type="sibTrans" cxnId="{CAC99F17-916D-44A8-B9E2-36A385CB260D}">
      <dgm:prSet/>
      <dgm:spPr/>
      <dgm:t>
        <a:bodyPr/>
        <a:lstStyle/>
        <a:p>
          <a:endParaRPr lang="th-TH"/>
        </a:p>
      </dgm:t>
    </dgm:pt>
    <dgm:pt modelId="{5EBD4479-8505-4EBF-96FB-E384ED59345A}">
      <dgm:prSet/>
      <dgm:spPr/>
      <dgm:t>
        <a:bodyPr/>
        <a:lstStyle/>
        <a:p>
          <a:r>
            <a:rPr lang="th-TH" dirty="0" smtClean="0"/>
            <a:t>การวางแผนเกี่ยวกับแรงงานและระดับการผลิต(ขั้น 2)</a:t>
          </a:r>
          <a:endParaRPr lang="th-TH" dirty="0"/>
        </a:p>
      </dgm:t>
    </dgm:pt>
    <dgm:pt modelId="{3580A1DB-88C8-4382-BFC4-DE7699E1966A}" type="parTrans" cxnId="{B624E98D-2EA1-4114-9787-83365F5260AD}">
      <dgm:prSet/>
      <dgm:spPr/>
      <dgm:t>
        <a:bodyPr/>
        <a:lstStyle/>
        <a:p>
          <a:endParaRPr lang="th-TH"/>
        </a:p>
      </dgm:t>
    </dgm:pt>
    <dgm:pt modelId="{4011EBF2-3D8E-4A9A-8043-2ADA4C9E00E0}" type="sibTrans" cxnId="{B624E98D-2EA1-4114-9787-83365F5260AD}">
      <dgm:prSet/>
      <dgm:spPr/>
      <dgm:t>
        <a:bodyPr/>
        <a:lstStyle/>
        <a:p>
          <a:endParaRPr lang="th-TH"/>
        </a:p>
      </dgm:t>
    </dgm:pt>
    <dgm:pt modelId="{2269B40E-DF0C-4703-A90A-57EE7F198C0C}" type="pres">
      <dgm:prSet presAssocID="{FED841E9-DB96-4584-836C-AC37BC6AEFCA}" presName="linearFlow" presStyleCnt="0">
        <dgm:presLayoutVars>
          <dgm:resizeHandles val="exact"/>
        </dgm:presLayoutVars>
      </dgm:prSet>
      <dgm:spPr/>
    </dgm:pt>
    <dgm:pt modelId="{41A9C446-9AAC-4A76-AF5E-5ACA0CD2FDB3}" type="pres">
      <dgm:prSet presAssocID="{0182BE4B-9B34-4CFB-A4D8-E17A1DC9DEA8}" presName="node" presStyleLbl="node1" presStyleIdx="0" presStyleCnt="4" custScaleX="29493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A3CB438-8EF6-4C74-8FC6-B2B6A6626A34}" type="pres">
      <dgm:prSet presAssocID="{F639C408-2B5A-4AD8-8AF7-75F03CD0764D}" presName="sibTrans" presStyleLbl="sibTrans2D1" presStyleIdx="0" presStyleCnt="3"/>
      <dgm:spPr/>
    </dgm:pt>
    <dgm:pt modelId="{AAB3B6FF-92B8-4959-BA44-41B3C2623EB6}" type="pres">
      <dgm:prSet presAssocID="{F639C408-2B5A-4AD8-8AF7-75F03CD0764D}" presName="connectorText" presStyleLbl="sibTrans2D1" presStyleIdx="0" presStyleCnt="3"/>
      <dgm:spPr/>
    </dgm:pt>
    <dgm:pt modelId="{D9A7608D-2AE1-4752-BB50-7E2507053D48}" type="pres">
      <dgm:prSet presAssocID="{5EBD4479-8505-4EBF-96FB-E384ED59345A}" presName="node" presStyleLbl="node1" presStyleIdx="1" presStyleCnt="4" custScaleX="45059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6B482ED-8744-488C-B724-EE46B9E51516}" type="pres">
      <dgm:prSet presAssocID="{4011EBF2-3D8E-4A9A-8043-2ADA4C9E00E0}" presName="sibTrans" presStyleLbl="sibTrans2D1" presStyleIdx="1" presStyleCnt="3"/>
      <dgm:spPr/>
    </dgm:pt>
    <dgm:pt modelId="{B31139E2-9686-4B68-AB80-D33838080357}" type="pres">
      <dgm:prSet presAssocID="{4011EBF2-3D8E-4A9A-8043-2ADA4C9E00E0}" presName="connectorText" presStyleLbl="sibTrans2D1" presStyleIdx="1" presStyleCnt="3"/>
      <dgm:spPr/>
    </dgm:pt>
    <dgm:pt modelId="{4D1F75F4-BB7A-4FF8-84A3-89E6DC295D35}" type="pres">
      <dgm:prSet presAssocID="{A53780A0-54FA-4D76-8012-E0EAF36E4154}" presName="node" presStyleLbl="node1" presStyleIdx="2" presStyleCnt="4" custScaleX="49155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03ECF2E-9616-4E7D-9892-D13174694265}" type="pres">
      <dgm:prSet presAssocID="{E9B03741-9050-447C-B0B9-5B7496A2CDEF}" presName="sibTrans" presStyleLbl="sibTrans2D1" presStyleIdx="2" presStyleCnt="3"/>
      <dgm:spPr/>
    </dgm:pt>
    <dgm:pt modelId="{C58C3183-C266-4314-82E4-244F2375E5D0}" type="pres">
      <dgm:prSet presAssocID="{E9B03741-9050-447C-B0B9-5B7496A2CDEF}" presName="connectorText" presStyleLbl="sibTrans2D1" presStyleIdx="2" presStyleCnt="3"/>
      <dgm:spPr/>
    </dgm:pt>
    <dgm:pt modelId="{073D62AA-CDEF-416A-8CB2-AA4FF140CE22}" type="pres">
      <dgm:prSet presAssocID="{6842F9DE-AF84-435B-8EC9-A677A115C81E}" presName="node" presStyleLbl="node1" presStyleIdx="3" presStyleCnt="4" custScaleX="30312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B746083-3B57-49F9-B751-7EAD7CD9FC25}" type="presOf" srcId="{E9B03741-9050-447C-B0B9-5B7496A2CDEF}" destId="{103ECF2E-9616-4E7D-9892-D13174694265}" srcOrd="0" destOrd="0" presId="urn:microsoft.com/office/officeart/2005/8/layout/process2"/>
    <dgm:cxn modelId="{B023B4D2-24B9-4804-A340-62A558929096}" srcId="{FED841E9-DB96-4584-836C-AC37BC6AEFCA}" destId="{0182BE4B-9B34-4CFB-A4D8-E17A1DC9DEA8}" srcOrd="0" destOrd="0" parTransId="{8E5E2893-2C29-48BC-9E84-A16DFD086DCD}" sibTransId="{F639C408-2B5A-4AD8-8AF7-75F03CD0764D}"/>
    <dgm:cxn modelId="{B624E98D-2EA1-4114-9787-83365F5260AD}" srcId="{FED841E9-DB96-4584-836C-AC37BC6AEFCA}" destId="{5EBD4479-8505-4EBF-96FB-E384ED59345A}" srcOrd="1" destOrd="0" parTransId="{3580A1DB-88C8-4382-BFC4-DE7699E1966A}" sibTransId="{4011EBF2-3D8E-4A9A-8043-2ADA4C9E00E0}"/>
    <dgm:cxn modelId="{28A92817-0574-48D7-B0B4-43B9C8C8600C}" type="presOf" srcId="{5EBD4479-8505-4EBF-96FB-E384ED59345A}" destId="{D9A7608D-2AE1-4752-BB50-7E2507053D48}" srcOrd="0" destOrd="0" presId="urn:microsoft.com/office/officeart/2005/8/layout/process2"/>
    <dgm:cxn modelId="{87E052D4-113A-454C-BAE6-318572F03A0C}" type="presOf" srcId="{4011EBF2-3D8E-4A9A-8043-2ADA4C9E00E0}" destId="{B31139E2-9686-4B68-AB80-D33838080357}" srcOrd="1" destOrd="0" presId="urn:microsoft.com/office/officeart/2005/8/layout/process2"/>
    <dgm:cxn modelId="{169830AD-DC01-4EEF-96DB-12018AEE1D9B}" type="presOf" srcId="{F639C408-2B5A-4AD8-8AF7-75F03CD0764D}" destId="{0A3CB438-8EF6-4C74-8FC6-B2B6A6626A34}" srcOrd="0" destOrd="0" presId="urn:microsoft.com/office/officeart/2005/8/layout/process2"/>
    <dgm:cxn modelId="{A274240D-56E2-4937-92F1-23D4201F1411}" type="presOf" srcId="{4011EBF2-3D8E-4A9A-8043-2ADA4C9E00E0}" destId="{36B482ED-8744-488C-B724-EE46B9E51516}" srcOrd="0" destOrd="0" presId="urn:microsoft.com/office/officeart/2005/8/layout/process2"/>
    <dgm:cxn modelId="{13D8E7EB-3B6E-4C04-B5FD-8A8BFA07CE9B}" type="presOf" srcId="{E9B03741-9050-447C-B0B9-5B7496A2CDEF}" destId="{C58C3183-C266-4314-82E4-244F2375E5D0}" srcOrd="1" destOrd="0" presId="urn:microsoft.com/office/officeart/2005/8/layout/process2"/>
    <dgm:cxn modelId="{9346D5B1-7634-4839-A585-82B9AA8ECCB2}" type="presOf" srcId="{A53780A0-54FA-4D76-8012-E0EAF36E4154}" destId="{4D1F75F4-BB7A-4FF8-84A3-89E6DC295D35}" srcOrd="0" destOrd="0" presId="urn:microsoft.com/office/officeart/2005/8/layout/process2"/>
    <dgm:cxn modelId="{CAC99F17-916D-44A8-B9E2-36A385CB260D}" srcId="{FED841E9-DB96-4584-836C-AC37BC6AEFCA}" destId="{6842F9DE-AF84-435B-8EC9-A677A115C81E}" srcOrd="3" destOrd="0" parTransId="{57D8F61C-1AE7-4883-9145-53570974CC7E}" sibTransId="{90ED01B6-9DCD-4EA4-880C-C124969DBFC7}"/>
    <dgm:cxn modelId="{EDF2C9C1-13BA-4BAD-BAFA-4306537CF868}" type="presOf" srcId="{6842F9DE-AF84-435B-8EC9-A677A115C81E}" destId="{073D62AA-CDEF-416A-8CB2-AA4FF140CE22}" srcOrd="0" destOrd="0" presId="urn:microsoft.com/office/officeart/2005/8/layout/process2"/>
    <dgm:cxn modelId="{04B430DB-2F71-41A4-AFBF-8A84530A14C9}" type="presOf" srcId="{0182BE4B-9B34-4CFB-A4D8-E17A1DC9DEA8}" destId="{41A9C446-9AAC-4A76-AF5E-5ACA0CD2FDB3}" srcOrd="0" destOrd="0" presId="urn:microsoft.com/office/officeart/2005/8/layout/process2"/>
    <dgm:cxn modelId="{CACE4ABC-7D2B-4874-8E85-5F0F72AA35E1}" type="presOf" srcId="{F639C408-2B5A-4AD8-8AF7-75F03CD0764D}" destId="{AAB3B6FF-92B8-4959-BA44-41B3C2623EB6}" srcOrd="1" destOrd="0" presId="urn:microsoft.com/office/officeart/2005/8/layout/process2"/>
    <dgm:cxn modelId="{D8DC7209-D09B-47A8-8BAF-D575F6F3612D}" srcId="{FED841E9-DB96-4584-836C-AC37BC6AEFCA}" destId="{A53780A0-54FA-4D76-8012-E0EAF36E4154}" srcOrd="2" destOrd="0" parTransId="{E78C78D8-DD57-4261-BCA8-C819542A61A7}" sibTransId="{E9B03741-9050-447C-B0B9-5B7496A2CDEF}"/>
    <dgm:cxn modelId="{9D462178-5CC6-471E-81E6-37A7BDA49054}" type="presOf" srcId="{FED841E9-DB96-4584-836C-AC37BC6AEFCA}" destId="{2269B40E-DF0C-4703-A90A-57EE7F198C0C}" srcOrd="0" destOrd="0" presId="urn:microsoft.com/office/officeart/2005/8/layout/process2"/>
    <dgm:cxn modelId="{AA4A753B-2298-477F-A156-6A48B6CEF9B4}" type="presParOf" srcId="{2269B40E-DF0C-4703-A90A-57EE7F198C0C}" destId="{41A9C446-9AAC-4A76-AF5E-5ACA0CD2FDB3}" srcOrd="0" destOrd="0" presId="urn:microsoft.com/office/officeart/2005/8/layout/process2"/>
    <dgm:cxn modelId="{E620560D-D6DB-407D-8E4F-F6DA5E96AB70}" type="presParOf" srcId="{2269B40E-DF0C-4703-A90A-57EE7F198C0C}" destId="{0A3CB438-8EF6-4C74-8FC6-B2B6A6626A34}" srcOrd="1" destOrd="0" presId="urn:microsoft.com/office/officeart/2005/8/layout/process2"/>
    <dgm:cxn modelId="{5C7B5B35-DEC5-4F94-B00B-FBD023770A3C}" type="presParOf" srcId="{0A3CB438-8EF6-4C74-8FC6-B2B6A6626A34}" destId="{AAB3B6FF-92B8-4959-BA44-41B3C2623EB6}" srcOrd="0" destOrd="0" presId="urn:microsoft.com/office/officeart/2005/8/layout/process2"/>
    <dgm:cxn modelId="{69AD1316-3BC0-45D6-A0D7-613C5CE83984}" type="presParOf" srcId="{2269B40E-DF0C-4703-A90A-57EE7F198C0C}" destId="{D9A7608D-2AE1-4752-BB50-7E2507053D48}" srcOrd="2" destOrd="0" presId="urn:microsoft.com/office/officeart/2005/8/layout/process2"/>
    <dgm:cxn modelId="{8CECB4C1-A4B8-488B-A5BB-30C3C5AA156D}" type="presParOf" srcId="{2269B40E-DF0C-4703-A90A-57EE7F198C0C}" destId="{36B482ED-8744-488C-B724-EE46B9E51516}" srcOrd="3" destOrd="0" presId="urn:microsoft.com/office/officeart/2005/8/layout/process2"/>
    <dgm:cxn modelId="{6863C2B1-F169-435D-895C-76AE815F6FE2}" type="presParOf" srcId="{36B482ED-8744-488C-B724-EE46B9E51516}" destId="{B31139E2-9686-4B68-AB80-D33838080357}" srcOrd="0" destOrd="0" presId="urn:microsoft.com/office/officeart/2005/8/layout/process2"/>
    <dgm:cxn modelId="{54A00FBD-1024-4AD3-A9B9-AF42FB021C88}" type="presParOf" srcId="{2269B40E-DF0C-4703-A90A-57EE7F198C0C}" destId="{4D1F75F4-BB7A-4FF8-84A3-89E6DC295D35}" srcOrd="4" destOrd="0" presId="urn:microsoft.com/office/officeart/2005/8/layout/process2"/>
    <dgm:cxn modelId="{6D9344F9-7522-4459-B01D-B5CFDC5FFD16}" type="presParOf" srcId="{2269B40E-DF0C-4703-A90A-57EE7F198C0C}" destId="{103ECF2E-9616-4E7D-9892-D13174694265}" srcOrd="5" destOrd="0" presId="urn:microsoft.com/office/officeart/2005/8/layout/process2"/>
    <dgm:cxn modelId="{03877E68-EF95-4713-83FF-5A7D55FC65B2}" type="presParOf" srcId="{103ECF2E-9616-4E7D-9892-D13174694265}" destId="{C58C3183-C266-4314-82E4-244F2375E5D0}" srcOrd="0" destOrd="0" presId="urn:microsoft.com/office/officeart/2005/8/layout/process2"/>
    <dgm:cxn modelId="{6B9956DC-F45D-4987-99AB-C1F0CF70057A}" type="presParOf" srcId="{2269B40E-DF0C-4703-A90A-57EE7F198C0C}" destId="{073D62AA-CDEF-416A-8CB2-AA4FF140CE22}" srcOrd="6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ชื่อเรื่อง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วงรี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ตัวยึดวันที่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เนื้อหา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16" name="ตัวยึดท้ายกระดา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2" name="ตัวยึดเนื้อหา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4" name="ตัวยึดเนื้อหา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ตัวยึดเนื้อหา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1" name="ชื่อเรื่อง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261AFD-E889-4016-842E-318F649EAEF6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4764606-312D-4B74-9FE3-F5E2EE8FFD56}" type="slidenum">
              <a:rPr lang="th-TH" smtClean="0"/>
              <a:t>‹#›</a:t>
            </a:fld>
            <a:endParaRPr lang="th-TH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8305800" cy="11430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th-TH" sz="2800" b="1" dirty="0" smtClean="0"/>
              <a:t> การเปลี่ยนแผนการผลิตรวมเป็นตารางการผลิตหลัก</a:t>
            </a:r>
          </a:p>
          <a:p>
            <a:pPr algn="l">
              <a:buFontTx/>
              <a:buChar char="-"/>
            </a:pPr>
            <a:r>
              <a:rPr lang="th-TH" sz="2800" b="1" dirty="0" smtClean="0"/>
              <a:t> การกำหนดตารางการผลิตหลักโดยเทคนิค เวลาใช้ของหมด</a:t>
            </a:r>
          </a:p>
          <a:p>
            <a:pPr algn="l">
              <a:buFontTx/>
              <a:buChar char="-"/>
            </a:pPr>
            <a:r>
              <a:rPr lang="th-TH" sz="2800" b="1" dirty="0" smtClean="0"/>
              <a:t> </a:t>
            </a:r>
            <a:r>
              <a:rPr lang="th-TH" sz="2800" b="1" dirty="0" smtClean="0"/>
              <a:t>กำหนดตารางการผลิตหลักโดยเทคนิคตัวแบบการควบคุมสินค้าคงคลัง</a:t>
            </a:r>
          </a:p>
          <a:p>
            <a:pPr algn="l">
              <a:buFontTx/>
              <a:buChar char="-"/>
            </a:pPr>
            <a:r>
              <a:rPr lang="th-TH" sz="2800" b="1" dirty="0" smtClean="0"/>
              <a:t> ตารางการผลิตหลักและการวางแผนกำลังการผลิตขั้นต้น</a:t>
            </a:r>
            <a:endParaRPr lang="th-TH" sz="2800" b="1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8305800" cy="1981200"/>
          </a:xfrm>
        </p:spPr>
        <p:txBody>
          <a:bodyPr/>
          <a:lstStyle/>
          <a:p>
            <a:r>
              <a:rPr lang="th-TH" sz="6000" b="1" dirty="0" smtClean="0"/>
              <a:t>การกำหนดตารางการผลิตหลัก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smtClean="0"/>
              <a:t>(Master Production Scheduling)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	</a:t>
            </a:r>
            <a:r>
              <a:rPr lang="th-TH" sz="3600" b="1" dirty="0" smtClean="0"/>
              <a:t>ตารางการผลิตหลัก </a:t>
            </a:r>
            <a:r>
              <a:rPr lang="th-TH" sz="3600" dirty="0" smtClean="0"/>
              <a:t>แสดงรายการของผลิตภัณฑ์แต่ละชนิดที่ต้องทำการผลิตในช่วงเวลาถัดไป ซึ่งรวมถึงปริมาณที่ต้องทำการผลิตด้วย</a:t>
            </a:r>
          </a:p>
          <a:p>
            <a:pPr>
              <a:buNone/>
            </a:pPr>
            <a:r>
              <a:rPr lang="th-TH" sz="3600" dirty="0" smtClean="0"/>
              <a:t>	</a:t>
            </a:r>
            <a:r>
              <a:rPr lang="th-TH" sz="3600" dirty="0" smtClean="0"/>
              <a:t>	</a:t>
            </a:r>
            <a:r>
              <a:rPr lang="th-TH" sz="3600" b="1" dirty="0" smtClean="0"/>
              <a:t>เวลาใช้ของหมด </a:t>
            </a:r>
            <a:r>
              <a:rPr lang="th-TH" sz="3600" dirty="0" smtClean="0"/>
              <a:t>เป็นเทคนิคที่ใช้ในการกำหนดตารางการผลิตหลัก โดยแบ่งออกเป็น 2 ขั้นตอน คือ อัตราการใช้ของที่มีอยู่ และอัตราการใช้ของคงคลัง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800" b="1" dirty="0" smtClean="0"/>
              <a:t>คำ</a:t>
            </a:r>
            <a:r>
              <a:rPr lang="th-TH" sz="5400" b="1" dirty="0" smtClean="0"/>
              <a:t>จำกัด</a:t>
            </a:r>
            <a:r>
              <a:rPr lang="th-TH" sz="4800" b="1" dirty="0" smtClean="0"/>
              <a:t>ความ</a:t>
            </a:r>
            <a:endParaRPr lang="th-TH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h-TH" sz="3600" dirty="0" smtClean="0"/>
              <a:t>		</a:t>
            </a:r>
            <a:r>
              <a:rPr lang="th-TH" sz="3600" b="1" dirty="0" smtClean="0"/>
              <a:t>อัตราการใช้ของที่มีอยู่ </a:t>
            </a:r>
            <a:r>
              <a:rPr lang="th-TH" sz="3600" dirty="0" smtClean="0"/>
              <a:t>พิจารณาจำนวนสินค้าแต่ละชนิดที่จะต้องทำการผลิตตามช่วงเวลาต่างๆโดยอาศัยอัตราส่วนระหว่างจำนวนสินค้าที่มีอยู่ทั้งหมดกับอัตราการใช้สินค้าในช่วงเวลาเดียวกัน </a:t>
            </a:r>
          </a:p>
          <a:p>
            <a:pPr algn="just">
              <a:buNone/>
            </a:pPr>
            <a:r>
              <a:rPr lang="th-TH" sz="3600" dirty="0" smtClean="0"/>
              <a:t>	</a:t>
            </a:r>
            <a:r>
              <a:rPr lang="th-TH" sz="3600" dirty="0" smtClean="0"/>
              <a:t>	</a:t>
            </a:r>
            <a:r>
              <a:rPr lang="th-TH" sz="3600" b="1" dirty="0" smtClean="0"/>
              <a:t>อัตราการใช้ของคงคลัง </a:t>
            </a:r>
            <a:r>
              <a:rPr lang="th-TH" sz="3600" dirty="0" smtClean="0"/>
              <a:t>ใช้ในการจัดลำดับการผลิตสินค้าแต่ละชนิดตามที่คำนวณได้จากอัตราการใช้ของที่มีอยู่ พิจารณาโดยใช้อัตราส่วนระหว่างสินค้าคงคลังต้นงวดกับอัตราการใช้สินค้าในช่วงเวลาเดียวกัน</a:t>
            </a:r>
            <a:endParaRPr lang="th-TH" sz="36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 smtClean="0"/>
              <a:t>คำจำกัด</a:t>
            </a:r>
            <a:r>
              <a:rPr lang="th-TH" sz="5400" b="1" dirty="0" smtClean="0"/>
              <a:t>ความ(ต่อ)</a:t>
            </a:r>
            <a:endParaRPr lang="th-TH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15436" cy="1219200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 smtClean="0"/>
              <a:t>การเปลี่ยนแผนการผลิตรวมเป็นตารางการผลิตหลัก</a:t>
            </a:r>
            <a:endParaRPr lang="th-TH" sz="4000" dirty="0"/>
          </a:p>
        </p:txBody>
      </p:sp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ดาษ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กระดาษ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</TotalTime>
  <Words>118</Words>
  <Application>Microsoft Office PowerPoint</Application>
  <PresentationFormat>นำเสนอทางหน้าจอ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กระดาษ</vt:lpstr>
      <vt:lpstr>การกำหนดตารางการผลิตหลัก (Master Production Scheduling)</vt:lpstr>
      <vt:lpstr>คำจำกัดความ</vt:lpstr>
      <vt:lpstr>คำจำกัดความ(ต่อ)</vt:lpstr>
      <vt:lpstr>การเปลี่ยนแผนการผลิตรวมเป็นตารางการผลิตหลัก</vt:lpstr>
    </vt:vector>
  </TitlesOfParts>
  <Company>LiteOS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การกำหนดตารางการผลิตหลัก (Master Production Scheduling)</dc:title>
  <dc:creator>MoZarD</dc:creator>
  <cp:lastModifiedBy>MoZarD</cp:lastModifiedBy>
  <cp:revision>5</cp:revision>
  <dcterms:created xsi:type="dcterms:W3CDTF">2009-07-15T05:23:21Z</dcterms:created>
  <dcterms:modified xsi:type="dcterms:W3CDTF">2009-07-15T06:14:39Z</dcterms:modified>
</cp:coreProperties>
</file>