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handoutMasterIdLst>
    <p:handoutMasterId r:id="rId22"/>
  </p:handoutMasterIdLst>
  <p:sldIdLst>
    <p:sldId id="257" r:id="rId2"/>
    <p:sldId id="295" r:id="rId3"/>
    <p:sldId id="271" r:id="rId4"/>
    <p:sldId id="284" r:id="rId5"/>
    <p:sldId id="281" r:id="rId6"/>
    <p:sldId id="285" r:id="rId7"/>
    <p:sldId id="280" r:id="rId8"/>
    <p:sldId id="287" r:id="rId9"/>
    <p:sldId id="289" r:id="rId10"/>
    <p:sldId id="286" r:id="rId11"/>
    <p:sldId id="288" r:id="rId12"/>
    <p:sldId id="278" r:id="rId13"/>
    <p:sldId id="290" r:id="rId14"/>
    <p:sldId id="291" r:id="rId15"/>
    <p:sldId id="282" r:id="rId16"/>
    <p:sldId id="292" r:id="rId17"/>
    <p:sldId id="283" r:id="rId18"/>
    <p:sldId id="293" r:id="rId19"/>
    <p:sldId id="294" r:id="rId20"/>
    <p:sldId id="272" r:id="rId21"/>
  </p:sldIdLst>
  <p:sldSz cx="9144000" cy="6858000" type="screen4x3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22" autoAdjust="0"/>
  </p:normalViewPr>
  <p:slideViewPr>
    <p:cSldViewPr>
      <p:cViewPr varScale="1">
        <p:scale>
          <a:sx n="75" d="100"/>
          <a:sy n="75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9C8E-B10F-4C56-BC15-A1D8C8407C39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7A-C272-4D83-8F53-F399CAC611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349500"/>
            <a:ext cx="8153400" cy="12969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4048125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/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1E156F91-B096-4FBB-910E-58F3A0CA585E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3343" name="Picture 31" descr="com_01p_tt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59EF-8689-41F1-8FE5-E93E58C6BA9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8813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8813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536-27E6-45DD-B934-1BF6A2B03BC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3"/>
            <a:ext cx="8218488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DABE25E-0A1E-4A69-BDE9-0B620B5A4F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5915-1FF6-468A-A2DB-1DF1DF0F244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B0596-347A-452C-9309-4D7B59B456B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2BDF-9EA6-4789-94FB-43833DCF9B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18F58-3F3E-4471-977F-DB2239AF735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70AE4-32B1-45B6-BB16-2DB7E006B3B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C7C9-62E5-453C-8206-14501361AA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7FF2-AA07-4BF2-B54A-6DDA7A3DFD2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5955-CFC1-4069-8AC1-35AF4D11963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21" name="Picture 33" descr="com_01p_tt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658813"/>
            <a:ext cx="82184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fld id="{7197BC30-32E9-4A7D-BEF0-A145C76E9CD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78" y="2746375"/>
            <a:ext cx="8218488" cy="682625"/>
          </a:xfrm>
        </p:spPr>
        <p:txBody>
          <a:bodyPr/>
          <a:lstStyle/>
          <a:p>
            <a:r>
              <a:rPr lang="th-TH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>บทที่ </a:t>
            </a:r>
            <a:r>
              <a:rPr lang="en-US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>2</a:t>
            </a:r>
            <a:br>
              <a:rPr lang="en-US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r>
              <a:rPr lang="th-TH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>เทคนิคการปรับปรุงคุณภาพ</a:t>
            </a:r>
            <a:r>
              <a:rPr lang="ko-KR" altLang="en-US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ko-KR" altLang="en-US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endParaRPr lang="ko-KR" altLang="en-US" sz="4800" b="1" dirty="0">
              <a:effectLst/>
              <a:latin typeface="Angsana New" pitchFamily="18" charset="-34"/>
              <a:ea typeface="Gulim" pitchFamily="34" charset="-127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แผนภูมิพาเรโต  ( Pareto  diagram )</a:t>
            </a:r>
            <a:endParaRPr lang="th-TH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 l="24097" t="31649" r="21381" b="7181"/>
          <a:stretch>
            <a:fillRect/>
          </a:stretch>
        </p:blipFill>
        <p:spPr bwMode="auto">
          <a:xfrm>
            <a:off x="1142976" y="1500174"/>
            <a:ext cx="707236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18488" cy="682625"/>
          </a:xfrm>
        </p:spPr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ผังก้างปลา  ( fish – bone  diagram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ใช้ในการหาสาเหตุของปัญหาที่เกิดขึ้น แผนภูมิก้างปลาจะใช้ต่อจากแผนภูมิพาเรโตนั้นคือ เมื่อรู้ว่าจะทำการแก้ปัญหาใดก่อนก็มาหาสาเหตุของปัญหานั้น โดยทั่วไปสาเหตุหลักของปัญหาจะมาจาก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6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สาเหตุหลักด้วยกัน คือ คน วัตถุดิบ วิธีการทำงาน สภาพแวดล้อมในการทำงาน เครื่องมือและอุปกรณ์ และเครื่องมือวัด เมื่อได้สาเหตุหลักๆแล้วจากนั้นจึงทำการระดมความคิดเพื่อหาสาเหตุย่อยๆที่เกิดจากสาเหตุหลักดังกล่าว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682625"/>
          </a:xfrm>
        </p:spPr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ผังก้างปลา  ( fish – bone  diagram )</a:t>
            </a:r>
            <a:endParaRPr lang="th-TH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Picture 4" descr="รูปที่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17949" y="1476382"/>
            <a:ext cx="6983075" cy="4881576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กราฟ  ( graph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เป็นส่วนหนึ่งของรายงานต่างๆ ที่ใช้สำหรับนำเสนอข้อมูลที่สามารถทำให้ผู้อ่านเข้าใจข้อมูลต่างๆได้ดี สะดวกต่อการแปลความหมายและสามารถให้รายละเอียดของการเปรียบเทียบได้ดีกว่าการนำเสนอข้อมูลด้วยวิธีอื่นๆ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4" descr="รูปที่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7687" y="3571876"/>
            <a:ext cx="4630329" cy="267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แผนภูมิกระจาย  ( scatter  diagram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จากการระดมความคิดเพื่อหาสาเหตุของปัญหา เมื่อต้องการยืนยันว่าสาเหตุ(เหตุ)และปัญหา(ผล)นั้นสัมพันธ์กันหรือไม่ เช่น ต้องการหาความสัมพันธ์ระหว่างความเร็วตัดและอายุของมีดตัด ก็ทำการพล็อตลงบน แผนภูมิกระจายโดยมีขั้นตอนดังนี้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เก็บข้อมูลในรูปแบบ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แกน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(X,Y)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2.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สร้างแกนและพล็อตข้อมูลลงกราฟ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ซึ่งหากข้อมูลมีความสัมพันธ์กันหรือไม่ ก็สามารถดูได้จากลักษณะของกราฟที่ทำการพล็อตได้</a:t>
            </a: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แผนภูมิกระจาย  ( scatter  diagram )</a:t>
            </a:r>
            <a:endParaRPr lang="th-TH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Picture 4" descr="รูปที่1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480" y="1500174"/>
            <a:ext cx="4970226" cy="4694249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  <a:t/>
            </a:r>
            <a:b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</a:br>
            <a: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  <a:t>7.   แผนภูมิควบคุม  </a:t>
            </a:r>
            <a:r>
              <a:rPr lang="en-US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( control</a:t>
            </a:r>
            <a: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chart </a:t>
            </a:r>
            <a:r>
              <a:rPr lang="th-TH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)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/>
            </a:r>
            <a:b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แผนภูมิควบคุมเป็นเทคนิคที่สำคัญที่ถูกใช้เพื่อแก้ปัญหา โดยมีวัตถุประสงค์หลักคือ การควบคุมกระบวนการผลิตเพื่อให้รู้ว่า ณ เวลาใดที่มีปัญหาด้านคุณภาพ เพื่อให้สามารถแก้ปัญหาและปรับปรุงกระบวนการผลิตให้กลับสู่สภาพเดิม โดยการปรับปรุงคุณภาพจะมีสองช่วงคือ 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ช่วงแรกคือช่วงที่เริ่มนำแผนภูมิมาใช้ เพื่อทำการแก้ไขปํญหาให้ลดลง 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ช่วงที่สอง คือ ช่วงทดลองประเมินแนวความคิดใหม่ๆ ว่าทำการปรับปรุงแล้วได้ผลดีขึ้นหรือไม่อย่างไร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zh-CN" b="1" dirty="0" smtClean="0"/>
              <a:t/>
            </a:r>
            <a:br>
              <a:rPr lang="th-TH" altLang="zh-CN" b="1" dirty="0" smtClean="0"/>
            </a:br>
            <a: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  <a:t>7.   แผนภูมิควบคุม  </a:t>
            </a:r>
            <a:r>
              <a:rPr lang="en-US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( control</a:t>
            </a:r>
            <a:r>
              <a:rPr lang="th-TH" altLang="zh-CN" b="1" dirty="0" smtClean="0">
                <a:effectLst/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chart </a:t>
            </a:r>
            <a:r>
              <a:rPr lang="th-TH" altLang="zh-CN" b="1" dirty="0" smtClean="0">
                <a:effectLst/>
                <a:latin typeface="Angsana New" pitchFamily="18" charset="-34"/>
                <a:ea typeface="SimSun" pitchFamily="2" charset="-122"/>
                <a:cs typeface="Angsana New" pitchFamily="18" charset="-34"/>
              </a:rPr>
              <a:t>)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/>
            </a:r>
            <a:b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</a:br>
            <a:endParaRPr lang="th-TH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Picture 4" descr="รูปที่1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596" y="1717680"/>
            <a:ext cx="8178415" cy="3711584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</a:rPr>
              <a:t>วิธีการแก้ปัญหา</a:t>
            </a:r>
            <a:endParaRPr lang="th-TH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56" y="1484313"/>
            <a:ext cx="8229600" cy="4840287"/>
          </a:xfrm>
        </p:spPr>
        <p:txBody>
          <a:bodyPr/>
          <a:lstStyle/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ระบุปัญหา</a:t>
            </a:r>
          </a:p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ตั้งทีมรับผิดชอบ</a:t>
            </a:r>
          </a:p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วิเคราะห์ปัญหา</a:t>
            </a:r>
          </a:p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หาวิธีที่เป็นไปได้ในการแก้ปัญหา หรือ ทำ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Brain Storming</a:t>
            </a:r>
          </a:p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ประเมิน</a:t>
            </a:r>
          </a:p>
          <a:p>
            <a:pPr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แก้ปัญหา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เอกสารเพิ่มเติม</a:t>
            </a:r>
            <a:endParaRPr lang="th-TH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การควบคุมคุณภาพเชิงวิศวกรรม ของ ดร.พิชิต สุขเจริญพงษ์</a:t>
            </a:r>
          </a:p>
          <a:p>
            <a:pPr marL="609600" indent="-609600"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การควบคุมคุณภาพ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(Quality Control)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ผศ.ศุภชัย นาทะพันธ์</a:t>
            </a:r>
          </a:p>
          <a:p>
            <a:pPr marL="609600" indent="-609600">
              <a:defRPr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Quality Control Handbook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ของ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J.M.Juran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</a:rPr>
              <a:t>จุดประสงค์การเรียนรู้</a:t>
            </a:r>
            <a:endParaRPr lang="th-TH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42" y="1517671"/>
            <a:ext cx="8229600" cy="4840287"/>
          </a:xfrm>
        </p:spPr>
        <p:txBody>
          <a:bodyPr/>
          <a:lstStyle/>
          <a:p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เพื่อให้ทราบและเข้าใจถึงความสำคัญ รวมถึงวิธีการใช้เครื่องมือคุณภาพทั้ง 7 ประการ</a:t>
            </a:r>
          </a:p>
          <a:p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เพื่อให้สามารถนำเครื่องมือคุณภาพทั้ง 7 ประการไปใช้ได้อย่างถูกต้อง</a:t>
            </a:r>
            <a:endParaRPr lang="th-TH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25"/>
            <a:ext cx="8218488" cy="682625"/>
          </a:xfrm>
        </p:spPr>
        <p:txBody>
          <a:bodyPr/>
          <a:lstStyle/>
          <a:p>
            <a:r>
              <a:rPr lang="en-US" sz="5400" b="1" dirty="0" smtClean="0">
                <a:latin typeface="Angsana New" pitchFamily="18" charset="-34"/>
              </a:rPr>
              <a:t>Questions &amp; Answers</a:t>
            </a:r>
            <a:endParaRPr lang="th-TH" sz="5400" b="1" dirty="0"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buNone/>
              <a:defRPr/>
            </a:pPr>
            <a:r>
              <a:rPr lang="th-TH" dirty="0" smtClean="0">
                <a:latin typeface="Angsana New" pitchFamily="18" charset="-34"/>
              </a:rPr>
              <a:t>	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32813" t="30937" r="29687" b="27813"/>
          <a:stretch>
            <a:fillRect/>
          </a:stretch>
        </p:blipFill>
        <p:spPr bwMode="auto">
          <a:xfrm>
            <a:off x="2428860" y="2143116"/>
            <a:ext cx="4572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เทคนิคการวิเคราะห์  7  อย่าง</a:t>
            </a:r>
            <a:endParaRPr lang="th-TH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40287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  ใบตรวจสอบ  ( check  sheet )    </a:t>
            </a:r>
          </a:p>
          <a:p>
            <a:pPr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  ฮีสโตแกรม  ( histogram )</a:t>
            </a:r>
          </a:p>
          <a:p>
            <a:pPr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  แผนภูมิพาเรโต  ( Pareto  diagram )</a:t>
            </a:r>
          </a:p>
          <a:p>
            <a:pPr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  ผังก้างปลา  ( fish – bone  diagram )  หรือผังเหตุและผล                        ( Cause – Effect  diagram )</a:t>
            </a:r>
          </a:p>
          <a:p>
            <a:pPr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5.   กราฟ  ( graph )</a:t>
            </a:r>
          </a:p>
          <a:p>
            <a:pPr>
              <a:lnSpc>
                <a:spcPct val="90000"/>
              </a:lnSpc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6.   แผนภูมิกระจาย  ( scatter  diagram )</a:t>
            </a:r>
            <a:endParaRPr lang="th-TH" altLang="zh-CN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None/>
            </a:pPr>
            <a:r>
              <a:rPr lang="th-TH" altLang="zh-CN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7.   แผนภูมิควบคุม  </a:t>
            </a:r>
            <a:r>
              <a:rPr lang="en-US" altLang="zh-CN" sz="3200" dirty="0" smtClean="0">
                <a:solidFill>
                  <a:schemeClr val="tx2"/>
                </a:solidFill>
                <a:latin typeface="Angsana New" pitchFamily="18" charset="-34"/>
                <a:ea typeface="SimSun" pitchFamily="2" charset="-122"/>
                <a:cs typeface="Angsana New" pitchFamily="18" charset="-34"/>
              </a:rPr>
              <a:t>( control</a:t>
            </a:r>
            <a:r>
              <a:rPr lang="th-TH" altLang="zh-CN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altLang="zh-CN" sz="3200" dirty="0" smtClean="0">
                <a:solidFill>
                  <a:schemeClr val="tx2"/>
                </a:solidFill>
                <a:latin typeface="Angsana New" pitchFamily="18" charset="-34"/>
                <a:ea typeface="SimSun" pitchFamily="2" charset="-122"/>
                <a:cs typeface="Angsana New" pitchFamily="18" charset="-34"/>
              </a:rPr>
              <a:t>chart </a:t>
            </a:r>
            <a:r>
              <a:rPr lang="th-TH" altLang="zh-CN" sz="3200" dirty="0" smtClean="0">
                <a:solidFill>
                  <a:schemeClr val="tx2"/>
                </a:solidFill>
                <a:latin typeface="Angsana New" pitchFamily="18" charset="-34"/>
                <a:ea typeface="SimSun" pitchFamily="2" charset="-122"/>
                <a:cs typeface="Angsana New" pitchFamily="18" charset="-34"/>
              </a:rPr>
              <a:t>)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365125" indent="-365125">
              <a:buNone/>
              <a:defRPr/>
            </a:pP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4673"/>
            <a:ext cx="8218488" cy="682625"/>
          </a:xfrm>
        </p:spPr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1.   ใบตรวจสอบ  ( check  sheet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17671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จุดประสงค์หลักของ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check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sheet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คือ เพื่อเก็บรวบรวมข้อมูลที่ต้องการได้อย่างถูกต้องครบถ้วน โดยที่รูปแบบของ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check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sheet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นั้นก็จะแตกต่างกันออกไปตามแต่ข้อมูลที่ต้องการเก็บทั้งนี้และทั้งนั้น ควรจะมีข้อมูลที่จำเป็นเกี่ยวกับสิ่งที่จะเก็บอย่างครบถ้วน สิ่งที่ต้องการศึกษาและใช้ความสร้างสรรค์ในการออกแบบ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1.   ใบตรวจสอบ  ( check  sheet )</a:t>
            </a:r>
            <a:endParaRPr lang="th-TH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9750" y="2133600"/>
            <a:ext cx="8243888" cy="3671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ชื่อผลิตภัณฑ์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………………………………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..</a:t>
            </a: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หมายเลข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ลักษณะที่วัด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…………………………………………………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ล็อตที่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………………………………………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SimSun" pitchFamily="2" charset="-122"/>
                <a:cs typeface="+mn-cs"/>
              </a:rPr>
              <a:t>.</a:t>
            </a: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วันที่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ขนาดของล็อต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……………………………</a:t>
            </a: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หน่วยที่ตรวจสอบ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จำนวนที่ตรวจสอบ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</a:t>
            </a: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ตรวจสอบโดย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th-TH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หมายเหตุ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SimSun" pitchFamily="2" charset="-122"/>
                <a:cs typeface="+mn-cs"/>
              </a:rPr>
              <a:t>………………………………………………………………………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4637789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2.   ฮีสโตแกรม  ( histogram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7671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คือกราฟแท่ง แสดงการแจกแจงความถี่ของข้อมูล โดยแกนตั้งจะเป็นตัวเลขแสดงความถี่ และมีแกนนอนเป็นข้อมูลของคุณสมบัติของสิ่งที่เราสนใจ โดยเรียงลำดับจากน้อย ใช้ดูความแปรปรวนของกระบวนการ โดยการสังเกตรูปร่างของฮีสโตแกรมที่สร้างขึ้นจากข้อมูลที่ได้มา  ทำการสุ่มตัวอย่าง และติดตามการเปลี่ยนแปลงของกระบวนการที่มีข้อมูลจำนวนมากๆ ใช้แผนภูมินี้ในการวิเคราะห์สาเหตุของปัญหาในหระบวนการทำงาน</a:t>
            </a:r>
            <a:endParaRPr lang="th-TH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2.   ฮีสโตแกรม  ( histogram )</a:t>
            </a:r>
            <a:endParaRPr lang="th-TH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4157057" cy="465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3789" y="1643050"/>
            <a:ext cx="4135494" cy="465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356100" y="3227376"/>
            <a:ext cx="503238" cy="844566"/>
          </a:xfrm>
          <a:custGeom>
            <a:avLst/>
            <a:gdLst>
              <a:gd name="T0" fmla="*/ 377428 w 21600"/>
              <a:gd name="T1" fmla="*/ 0 h 21600"/>
              <a:gd name="T2" fmla="*/ 0 w 21600"/>
              <a:gd name="T3" fmla="*/ 539750 h 21600"/>
              <a:gd name="T4" fmla="*/ 377428 w 21600"/>
              <a:gd name="T5" fmla="*/ 1079500 h 21600"/>
              <a:gd name="T6" fmla="*/ 503238 w 21600"/>
              <a:gd name="T7" fmla="*/ 5397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แผนภูมิพาเรโต  ( Pareto  diagram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17671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กราฟแสดงการจัดเรียงหมวดหมู่ของข้อมูล โดยทำการเรียงจากมากไปน้อยและจากซ้ายไปขวา ส่วนชนิดของข้อมูลที่แสดงบนแผนภูมิพาเรโต คือ ปัญหา สาเหตุของปัญหา ชนิดของความไม่สอดคล้องกัน และอื่นๆ ทั้งนี้ก็เพื่อ ศึกษาหาปํญหาที่ใหญ่ที่สุด หรือ สาเหตุที่ทำให้เกิดปัญหามากที่สุด แล้วทำการพิจารณาแก้ปัญหาเรียงตามลำดับความมากน้อยต่อไป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b="1" dirty="0" smtClean="0">
                <a:effectLst/>
                <a:latin typeface="Angsana New" pitchFamily="18" charset="-34"/>
                <a:cs typeface="Angsana New" pitchFamily="18" charset="-34"/>
              </a:rPr>
              <a:t>แผนภูมิพาเรโต  ( Pareto  diagram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40287"/>
          </a:xfrm>
        </p:spPr>
        <p:txBody>
          <a:bodyPr/>
          <a:lstStyle/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ขั้นตอนในการสร้างแผนภูมิพาเรโต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แบ่งหมวดหมู่ของข้อมูล โดยอาจแบ่งตามปัญหา สาเหตุของปัญหา หรือ ชนิดของความไม่สอดคล้อง เป็นต้น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เลือกว่าจะแสดงความถี่ หรือ มูลค่า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(%,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,$)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บนแกน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Y</a:t>
            </a:r>
          </a:p>
          <a:p>
            <a:pPr>
              <a:buNone/>
              <a:defRPr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เก็บข้อมูลภายในช่วงเวลาที่เหมาะสม ด้วยช่วงห่างที่เหมาะสม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รวบรวมข้อมูล และเรียงตามหมวดหมู่ จากมากไปน้อย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คำนวณร้อยละสะสม ในกรณีที่ต้องการแสดงเส้นร้อยละสะสมด้วย</a:t>
            </a:r>
          </a:p>
          <a:p>
            <a:pPr>
              <a:buNone/>
              <a:defRPr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สร้างแผนภูมิเพื่อหามูลเหตุที่สำคัญ</a:t>
            </a: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1_p_print">
  <a:themeElements>
    <a:clrScheme name="com1_p_print 1">
      <a:dk1>
        <a:srgbClr val="000000"/>
      </a:dk1>
      <a:lt1>
        <a:srgbClr val="FFFFFF"/>
      </a:lt1>
      <a:dk2>
        <a:srgbClr val="D28C00"/>
      </a:dk2>
      <a:lt2>
        <a:srgbClr val="C0C0C0"/>
      </a:lt2>
      <a:accent1>
        <a:srgbClr val="CC6600"/>
      </a:accent1>
      <a:accent2>
        <a:srgbClr val="808000"/>
      </a:accent2>
      <a:accent3>
        <a:srgbClr val="FFFFFF"/>
      </a:accent3>
      <a:accent4>
        <a:srgbClr val="000000"/>
      </a:accent4>
      <a:accent5>
        <a:srgbClr val="E2B8AA"/>
      </a:accent5>
      <a:accent6>
        <a:srgbClr val="737300"/>
      </a:accent6>
      <a:hlink>
        <a:srgbClr val="CCCC00"/>
      </a:hlink>
      <a:folHlink>
        <a:srgbClr val="969696"/>
      </a:folHlink>
    </a:clrScheme>
    <a:fontScheme name="com1_p_pr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1_p_print 1">
        <a:dk1>
          <a:srgbClr val="000000"/>
        </a:dk1>
        <a:lt1>
          <a:srgbClr val="FFFFFF"/>
        </a:lt1>
        <a:dk2>
          <a:srgbClr val="D28C00"/>
        </a:dk2>
        <a:lt2>
          <a:srgbClr val="C0C0C0"/>
        </a:lt2>
        <a:accent1>
          <a:srgbClr val="CC660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737300"/>
        </a:accent6>
        <a:hlink>
          <a:srgbClr val="CCCC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2">
        <a:dk1>
          <a:srgbClr val="000000"/>
        </a:dk1>
        <a:lt1>
          <a:srgbClr val="FFFFFF"/>
        </a:lt1>
        <a:dk2>
          <a:srgbClr val="666633"/>
        </a:dk2>
        <a:lt2>
          <a:srgbClr val="969696"/>
        </a:lt2>
        <a:accent1>
          <a:srgbClr val="339933"/>
        </a:accent1>
        <a:accent2>
          <a:srgbClr val="FC7F0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E47202"/>
        </a:accent6>
        <a:hlink>
          <a:srgbClr val="99CC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3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36AEC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ED3DF"/>
        </a:accent5>
        <a:accent6>
          <a:srgbClr val="005CB9"/>
        </a:accent6>
        <a:hlink>
          <a:srgbClr val="00B485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com1_p_print</Template>
  <TotalTime>698</TotalTime>
  <Words>347</Words>
  <Application>Microsoft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com1_p_print</vt:lpstr>
      <vt:lpstr>บทที่ 2 เทคนิคการปรับปรุงคุณภาพ </vt:lpstr>
      <vt:lpstr>จุดประสงค์การเรียนรู้</vt:lpstr>
      <vt:lpstr>เทคนิคการวิเคราะห์  7  อย่าง</vt:lpstr>
      <vt:lpstr>1.   ใบตรวจสอบ  ( check  sheet )</vt:lpstr>
      <vt:lpstr>1.   ใบตรวจสอบ  ( check  sheet )</vt:lpstr>
      <vt:lpstr>2.   ฮีสโตแกรม  ( histogram )</vt:lpstr>
      <vt:lpstr>2.   ฮีสโตแกรม  ( histogram )</vt:lpstr>
      <vt:lpstr>3. แผนภูมิพาเรโต  ( Pareto  diagram )</vt:lpstr>
      <vt:lpstr>3. แผนภูมิพาเรโต  ( Pareto  diagram )</vt:lpstr>
      <vt:lpstr>3. แผนภูมิพาเรโต  ( Pareto  diagram )</vt:lpstr>
      <vt:lpstr>4. ผังก้างปลา  ( fish – bone  diagram )</vt:lpstr>
      <vt:lpstr>4. ผังก้างปลา  ( fish – bone  diagram )</vt:lpstr>
      <vt:lpstr>5. กราฟ  ( graph )</vt:lpstr>
      <vt:lpstr>6. แผนภูมิกระจาย  ( scatter  diagram )</vt:lpstr>
      <vt:lpstr>6. แผนภูมิกระจาย  ( scatter  diagram )</vt:lpstr>
      <vt:lpstr> 7.   แผนภูมิควบคุม  ( control  chart ) </vt:lpstr>
      <vt:lpstr> 7.   แผนภูมิควบคุม  ( control  chart ) </vt:lpstr>
      <vt:lpstr>วิธีการแก้ปัญหา</vt:lpstr>
      <vt:lpstr>เอกสารเพิ่มเติม</vt:lpstr>
      <vt:lpstr>Questions &amp; Answers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: QC 142 - 408</dc:title>
  <dc:creator>My Document</dc:creator>
  <cp:lastModifiedBy>JaJaa</cp:lastModifiedBy>
  <cp:revision>69</cp:revision>
  <dcterms:created xsi:type="dcterms:W3CDTF">2009-06-11T08:42:19Z</dcterms:created>
  <dcterms:modified xsi:type="dcterms:W3CDTF">2009-06-20T04:59:30Z</dcterms:modified>
</cp:coreProperties>
</file>