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handoutMasterIdLst>
    <p:handoutMasterId r:id="rId28"/>
  </p:handoutMasterIdLst>
  <p:sldIdLst>
    <p:sldId id="257" r:id="rId2"/>
    <p:sldId id="302" r:id="rId3"/>
    <p:sldId id="306" r:id="rId4"/>
    <p:sldId id="305" r:id="rId5"/>
    <p:sldId id="304" r:id="rId6"/>
    <p:sldId id="303" r:id="rId7"/>
    <p:sldId id="301" r:id="rId8"/>
    <p:sldId id="300" r:id="rId9"/>
    <p:sldId id="299" r:id="rId10"/>
    <p:sldId id="298" r:id="rId11"/>
    <p:sldId id="297" r:id="rId12"/>
    <p:sldId id="296" r:id="rId13"/>
    <p:sldId id="311" r:id="rId14"/>
    <p:sldId id="310" r:id="rId15"/>
    <p:sldId id="309" r:id="rId16"/>
    <p:sldId id="308" r:id="rId17"/>
    <p:sldId id="307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272" r:id="rId27"/>
  </p:sldIdLst>
  <p:sldSz cx="9144000" cy="6858000" type="screen4x3"/>
  <p:notesSz cx="9926638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22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99C8E-B10F-4C56-BC15-A1D8C8407C39}" type="datetimeFigureOut">
              <a:rPr lang="th-TH" smtClean="0"/>
              <a:pPr/>
              <a:t>27/06/52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2637A-C272-4D83-8F53-F399CAC61179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2349500"/>
            <a:ext cx="8153400" cy="129698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31913" y="4048125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1"/>
            </a:lvl1pPr>
          </a:lstStyle>
          <a:p>
            <a:r>
              <a:rPr lang="en-US" altLang="ko-KR" smtClean="0"/>
              <a:t>Click to edit Master subtitle style</a:t>
            </a:r>
            <a:endParaRPr lang="en-US" altLang="ko-KR"/>
          </a:p>
        </p:txBody>
      </p:sp>
      <p:sp>
        <p:nvSpPr>
          <p:cNvPr id="13335" name="Rectangle 2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553200"/>
            <a:ext cx="2133600" cy="152400"/>
          </a:xfrm>
        </p:spPr>
        <p:txBody>
          <a:bodyPr/>
          <a:lstStyle>
            <a:lvl1pPr>
              <a:defRPr sz="14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13336" name="Rectangle 2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152400"/>
          </a:xfrm>
        </p:spPr>
        <p:txBody>
          <a:bodyPr/>
          <a:lstStyle>
            <a:lvl1pPr algn="ctr">
              <a:defRPr sz="14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52400"/>
          </a:xfrm>
        </p:spPr>
        <p:txBody>
          <a:bodyPr/>
          <a:lstStyle>
            <a:lvl1pPr algn="r">
              <a:defRPr sz="14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fld id="{1E156F91-B096-4FBB-910E-58F3A0CA585E}" type="slidenum">
              <a:rPr lang="ko-KR" altLang="en-US"/>
              <a:pPr/>
              <a:t>‹#›</a:t>
            </a:fld>
            <a:endParaRPr lang="en-US" altLang="ko-KR"/>
          </a:p>
        </p:txBody>
      </p:sp>
      <p:pic>
        <p:nvPicPr>
          <p:cNvPr id="13343" name="Picture 31" descr="com_01p_tt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4000" cy="52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A59EF-8689-41F1-8FE5-E93E58C6BA91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58813"/>
            <a:ext cx="2057400" cy="5665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58813"/>
            <a:ext cx="6019800" cy="5665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40536-27E6-45DD-B934-1BF6A2B03BC1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8813"/>
            <a:ext cx="8218488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84313"/>
            <a:ext cx="8229600" cy="4840287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025" y="6477000"/>
            <a:ext cx="2514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770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1DABE25E-0A1E-4A69-BDE9-0B620B5A4F36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55915-1FF6-468A-A2DB-1DF1DF0F2446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B0596-347A-452C-9309-4D7B59B456B1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840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840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D2BDF-9EA6-4789-94FB-43833DCF9B39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18F58-3F3E-4471-977F-DB2239AF735A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70AE4-32B1-45B6-BB16-2DB7E006B3B4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BC7C9-62E5-453C-8206-14501361AA99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27FF2-AA07-4BF2-B54A-6DDA7A3DFD2D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B5955-CFC1-4069-8AC1-35AF4D119633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1" name="Picture 33" descr="com_01p_tt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ltGray">
          <a:xfrm>
            <a:off x="0" y="0"/>
            <a:ext cx="9144000" cy="523875"/>
          </a:xfrm>
          <a:prstGeom prst="rect">
            <a:avLst/>
          </a:prstGeom>
          <a:noFill/>
        </p:spPr>
      </p:pic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658813"/>
            <a:ext cx="82184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7025" y="647700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ea typeface="Gulim" pitchFamily="34" charset="-127"/>
              </a:defRPr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+mn-lt"/>
                <a:ea typeface="Gulim" pitchFamily="34" charset="-127"/>
              </a:defRPr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6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latin typeface="+mn-lt"/>
                <a:ea typeface="Gulim" pitchFamily="34" charset="-127"/>
              </a:defRPr>
            </a:lvl1pPr>
          </a:lstStyle>
          <a:p>
            <a:fld id="{7197BC30-32E9-4A7D-BEF0-A145C76E9CDC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5478" y="2746375"/>
            <a:ext cx="8218488" cy="682625"/>
          </a:xfrm>
        </p:spPr>
        <p:txBody>
          <a:bodyPr/>
          <a:lstStyle/>
          <a:p>
            <a:r>
              <a:rPr lang="th-TH" altLang="ko-KR" sz="4800" b="1" dirty="0" smtClean="0">
                <a:effectLst/>
                <a:latin typeface="Angsana New" pitchFamily="18" charset="-34"/>
                <a:ea typeface="Gulim" pitchFamily="34" charset="-127"/>
                <a:cs typeface="Angsana New" pitchFamily="18" charset="-34"/>
              </a:rPr>
              <a:t>บทที่ </a:t>
            </a:r>
            <a:r>
              <a:rPr lang="en-US" altLang="ko-KR" sz="4800" b="1" dirty="0" smtClean="0">
                <a:effectLst/>
                <a:latin typeface="Angsana New" pitchFamily="18" charset="-34"/>
                <a:ea typeface="Gulim" pitchFamily="34" charset="-127"/>
                <a:cs typeface="Angsana New" pitchFamily="18" charset="-34"/>
              </a:rPr>
              <a:t>3</a:t>
            </a:r>
            <a:br>
              <a:rPr lang="en-US" altLang="ko-KR" sz="4800" b="1" dirty="0" smtClean="0">
                <a:effectLst/>
                <a:latin typeface="Angsana New" pitchFamily="18" charset="-34"/>
                <a:ea typeface="Gulim" pitchFamily="34" charset="-127"/>
                <a:cs typeface="Angsana New" pitchFamily="18" charset="-34"/>
              </a:rPr>
            </a:br>
            <a:r>
              <a:rPr lang="th-TH" sz="4800" b="1" dirty="0" smtClean="0">
                <a:effectLst/>
                <a:latin typeface="Angsana New" pitchFamily="18" charset="-34"/>
                <a:cs typeface="Angsana New" pitchFamily="18" charset="-34"/>
              </a:rPr>
              <a:t> พื้นฐานสถิติสำหรับการควบคุม </a:t>
            </a:r>
            <a:r>
              <a:rPr lang="ko-KR" altLang="en-US" sz="4800" b="1" dirty="0" smtClean="0">
                <a:effectLst/>
                <a:latin typeface="Angsana New" pitchFamily="18" charset="-34"/>
                <a:ea typeface="Gulim" pitchFamily="34" charset="-127"/>
                <a:cs typeface="Angsana New" pitchFamily="18" charset="-34"/>
              </a:rPr>
              <a:t/>
            </a:r>
            <a:br>
              <a:rPr lang="ko-KR" altLang="en-US" sz="4800" b="1" dirty="0" smtClean="0">
                <a:effectLst/>
                <a:latin typeface="Angsana New" pitchFamily="18" charset="-34"/>
                <a:ea typeface="Gulim" pitchFamily="34" charset="-127"/>
                <a:cs typeface="Angsana New" pitchFamily="18" charset="-34"/>
              </a:rPr>
            </a:br>
            <a:endParaRPr lang="ko-KR" altLang="en-US" sz="4800" b="1" dirty="0">
              <a:effectLst/>
              <a:latin typeface="Angsana New" pitchFamily="18" charset="-34"/>
              <a:ea typeface="Gulim" pitchFamily="34" charset="-127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 dirty="0" smtClean="0">
                <a:effectLst/>
                <a:latin typeface="Angsana New" pitchFamily="18" charset="-34"/>
                <a:cs typeface="Angsana New" pitchFamily="18" charset="-34"/>
              </a:rPr>
              <a:t>การกระจายความถี่(ต่อ)</a:t>
            </a:r>
            <a:endParaRPr lang="th-TH" sz="4400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4028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200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Grouped Data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หมายถึง ข้อมูลที่แบ่งกลุ่มไว้แล้ว ซึ่งการแสดงการกระจายของข้อมูลแบบนี้จะยุ่งยากกว่าเพราะต้องทำการสร้างเป็นฮิตโตแกรม และมีขั้นตอนในการสร้าง 6 ขั้นดังนี้</a:t>
            </a:r>
          </a:p>
          <a:p>
            <a:pPr marL="0" indent="0">
              <a:buNone/>
              <a:defRPr/>
            </a:pP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1.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เก็บข้อมูล และสร้างแผนบันทึกข้อมูล</a:t>
            </a:r>
          </a:p>
          <a:p>
            <a:pPr marL="0" indent="0">
              <a:buNone/>
              <a:defRPr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2. หาค่าพิสัย</a:t>
            </a:r>
          </a:p>
          <a:p>
            <a:pPr marL="0" indent="0">
              <a:buNone/>
              <a:defRPr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3. หาระยะห่างระหว่างเซลล์</a:t>
            </a:r>
          </a:p>
          <a:p>
            <a:pPr marL="0" indent="0">
              <a:buNone/>
              <a:defRPr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4. หาจุดกึ่งกลางเซลล์</a:t>
            </a:r>
          </a:p>
          <a:p>
            <a:pPr marL="0" indent="0">
              <a:buNone/>
              <a:defRPr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5. หาขอบเขตของเซลล์</a:t>
            </a:r>
          </a:p>
          <a:p>
            <a:pPr marL="0" indent="0">
              <a:buNone/>
              <a:defRPr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6. บันทึกความถี่ของเซลล์</a:t>
            </a:r>
          </a:p>
          <a:p>
            <a:pPr>
              <a:buNone/>
            </a:pPr>
            <a:endParaRPr lang="th-TH" sz="3200" dirty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/>
                <a:latin typeface="Angsana New" pitchFamily="18" charset="-34"/>
                <a:cs typeface="Angsana New" pitchFamily="18" charset="-34"/>
              </a:rPr>
              <a:t>ตัวอย่างการสร้างฮิตโตแกรม</a:t>
            </a:r>
            <a:endParaRPr lang="th-TH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6" name="Picture 4" descr="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357298"/>
            <a:ext cx="9001156" cy="5289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2671306" y="5929330"/>
            <a:ext cx="972000" cy="61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4500562" y="3714752"/>
            <a:ext cx="900000" cy="576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563938" y="5715016"/>
            <a:ext cx="1008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00"/>
                </a:solidFill>
                <a:latin typeface="Angsana New" pitchFamily="18" charset="-34"/>
              </a:rPr>
              <a:t>min</a:t>
            </a:r>
            <a:endParaRPr lang="th-TH" sz="3600" b="1" dirty="0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5072066" y="3216278"/>
            <a:ext cx="792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00"/>
                </a:solidFill>
                <a:latin typeface="Angsana New" pitchFamily="18" charset="-34"/>
              </a:rPr>
              <a:t>max</a:t>
            </a:r>
            <a:endParaRPr lang="th-TH" sz="3600" b="1" dirty="0">
              <a:solidFill>
                <a:srgbClr val="000000"/>
              </a:solidFill>
              <a:latin typeface="Angsana New" pitchFamily="18" charset="-3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 dirty="0" smtClean="0">
                <a:effectLst/>
                <a:latin typeface="Angsana New" pitchFamily="18" charset="-34"/>
                <a:cs typeface="Angsana New" pitchFamily="18" charset="-34"/>
              </a:rPr>
              <a:t>ตัวอย่างการสร้างฮิตโตแกรม(ต่อ)</a:t>
            </a:r>
            <a:endParaRPr lang="th-TH" sz="4400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	ทั้งนี้จำนวนเซลล์ของฮิตโตแกรมจะขึ้นอยู่กับจำนวนข้อมูล คือ หากจำนวนข้อมูลน้อยกว่า 100 จุด จำนวนเซลล์จะเป็น 5-9 เซลล์ จำนวนข้อมูล 100-500 จุด และมากกว่า 500 จุด จำนวนเซลล์ก็จะเท่ากับ 8-17 และ 15-20 เซลล์ ตามลำดับ จะเห็นได้ว่าจำนวนเซลล์ดังกล่าวมีค่าเป็นช่วงดังนั้นในการสร้างก็ต้องมีการปรับใช้ให้เหมาะสมด้วย ขั้นตอนต่อไปหลัจากได้จำนวนเซลล์แล้วคือ</a:t>
            </a:r>
            <a:r>
              <a:rPr lang="th-TH" sz="3200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การหาพิสัย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  <a:p>
            <a:endParaRPr lang="th-TH" sz="3200" dirty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643174" y="4643446"/>
          <a:ext cx="3887788" cy="1096962"/>
        </p:xfrm>
        <a:graphic>
          <a:graphicData uri="http://schemas.openxmlformats.org/presentationml/2006/ole">
            <p:oleObj spid="_x0000_s1026" name="Equation" r:id="rId3" imgW="812447" imgH="228501" progId="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 dirty="0" smtClean="0">
                <a:effectLst/>
                <a:latin typeface="Angsana New" pitchFamily="18" charset="-34"/>
                <a:cs typeface="Angsana New" pitchFamily="18" charset="-34"/>
              </a:rPr>
              <a:t>ตัวอย่างการสร้างฮิตโตแกรม(ต่อ)</a:t>
            </a:r>
            <a:endParaRPr lang="th-TH" sz="4400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การหาระยะ</a:t>
            </a:r>
            <a:r>
              <a:rPr lang="th-TH" sz="3200" b="1" i="1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ระหว่าง</a:t>
            </a:r>
            <a:r>
              <a:rPr lang="th-TH" sz="3200" b="1" i="1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เซลล์ </a:t>
            </a:r>
            <a:r>
              <a:rPr lang="th-TH" sz="320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ซึ่ง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ควรเป็นเลขคี่ เพื่อจะได้หาค่ากึ่งกลางเซลล์ได้ง่ายและไม่มีทศนิยม โดยระยะห่างระหว่างเซลล์นี้สามารถคำนวณได้ 2 วิธี</a:t>
            </a:r>
          </a:p>
          <a:p>
            <a:pPr marL="0" indent="0">
              <a:buNone/>
              <a:defRPr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1. วิธี 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trial-and-error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 และใช้สูตร 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h=R/</a:t>
            </a:r>
            <a:r>
              <a:rPr lang="en-US" sz="3200" dirty="0" err="1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i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marL="0" indent="0">
              <a:buNone/>
              <a:defRPr/>
            </a:pP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และ</a:t>
            </a:r>
          </a:p>
          <a:p>
            <a:pPr marL="0" indent="0">
              <a:buNone/>
              <a:defRPr/>
            </a:pP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2.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ใช้ 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Sturgis’s rule </a:t>
            </a:r>
          </a:p>
          <a:p>
            <a:pPr marL="0" indent="0">
              <a:buNone/>
              <a:defRPr/>
            </a:pPr>
            <a:endParaRPr lang="th-TH" sz="3200" dirty="0" smtClean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sz="3200" dirty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643174" y="4897455"/>
          <a:ext cx="3526310" cy="1317627"/>
        </p:xfrm>
        <a:graphic>
          <a:graphicData uri="http://schemas.openxmlformats.org/presentationml/2006/ole">
            <p:oleObj spid="_x0000_s2050" name="Equation" r:id="rId3" imgW="1066337" imgH="495085" progId="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/>
                <a:latin typeface="Angsana New" pitchFamily="18" charset="-34"/>
                <a:cs typeface="Angsana New" pitchFamily="18" charset="-34"/>
              </a:rPr>
              <a:t>ตัวอย่างการสร้างฮิตโตแกรม(ต่อ)</a:t>
            </a:r>
            <a:endParaRPr lang="th-TH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84028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คำนวณหาค่ากึ่งกลางเซลล์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 โดยวิธีการคำนวณจากสมการ</a:t>
            </a:r>
          </a:p>
          <a:p>
            <a:pPr marL="0" indent="0">
              <a:buNone/>
              <a:defRPr/>
            </a:pPr>
            <a:endParaRPr lang="th-TH" sz="3200" dirty="0" smtClean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  <a:defRPr/>
            </a:pPr>
            <a:endParaRPr lang="th-TH" sz="3200" dirty="0" smtClean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  <a:defRPr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เมื่อ 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MPL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คือ ค่ากึ่งกลางเซลล์ของเซลล์แรก</a:t>
            </a:r>
          </a:p>
          <a:p>
            <a:pPr marL="0" indent="0">
              <a:buNone/>
              <a:defRPr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ดังนั้น จากตัวอย่าง ค่ากึ่งกลางเซลล์ของเซลล์แรก คือ</a:t>
            </a:r>
          </a:p>
          <a:p>
            <a:pPr marL="0" indent="0">
              <a:buNone/>
              <a:defRPr/>
            </a:pPr>
            <a:endParaRPr lang="th-TH" sz="3200" dirty="0" smtClean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  <a:defRPr/>
            </a:pPr>
            <a:endParaRPr lang="th-TH" sz="3200" dirty="0" smtClean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  <a:defRPr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และค่ากึ่งกลางเซลล์ถัดไปได้จากค่าผลรวมระหว่างเซลล์กับค่ากึ่งกลางเซลล์ของเซลล์ก่อนหน้านี้ และมีข้อมูลในเซลล์ดังนี้...</a:t>
            </a:r>
          </a:p>
          <a:p>
            <a:endParaRPr lang="th-TH" sz="3200" dirty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3214678" y="1928802"/>
          <a:ext cx="2159000" cy="1150937"/>
        </p:xfrm>
        <a:graphic>
          <a:graphicData uri="http://schemas.openxmlformats.org/presentationml/2006/ole">
            <p:oleObj spid="_x0000_s3075" name="Equation" r:id="rId3" imgW="876300" imgH="469900" progId="">
              <p:embed/>
            </p:oleObj>
          </a:graphicData>
        </a:graphic>
      </p:graphicFrame>
      <p:graphicFrame>
        <p:nvGraphicFramePr>
          <p:cNvPr id="3077" name="Object 6"/>
          <p:cNvGraphicFramePr>
            <a:graphicFrameLocks noChangeAspect="1"/>
          </p:cNvGraphicFramePr>
          <p:nvPr/>
        </p:nvGraphicFramePr>
        <p:xfrm>
          <a:off x="1454169" y="4278325"/>
          <a:ext cx="5832475" cy="1008063"/>
        </p:xfrm>
        <a:graphic>
          <a:graphicData uri="http://schemas.openxmlformats.org/presentationml/2006/ole">
            <p:oleObj spid="_x0000_s3077" name="Equation" r:id="rId4" imgW="2298700" imgH="469900" progId="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/>
                <a:latin typeface="Angsana New" pitchFamily="18" charset="-34"/>
                <a:cs typeface="Angsana New" pitchFamily="18" charset="-34"/>
              </a:rPr>
              <a:t>ตัวอย่างการสร้างฮิตโตแกรม(ต่อ)</a:t>
            </a:r>
            <a:endParaRPr lang="th-TH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การหาขอบเขตบนและขอบเขตล่าง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จะได้ค่าขอบเขตล่างของเซลล์แรก คือ ค่าที่น้อยที่สุด เท่ากับ 2.531 และค่าขอบเขตบนของเซลล์นี้ คือ ค่าที่มากที่สุด 2.535 ดังนั้นขอบเขตของเซลล์ถัดไปได้จากผลรวมของค่าขอบเขตกับค่าระยะห่างระหว่างเซลล์</a:t>
            </a:r>
          </a:p>
          <a:p>
            <a:pPr marL="0" indent="0">
              <a:buNone/>
              <a:defRPr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         ขอบเขตล่าง             		ขอบเขตบน</a:t>
            </a:r>
          </a:p>
          <a:p>
            <a:pPr marL="0" indent="0">
              <a:buNone/>
              <a:defRPr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	2.531				    2.535</a:t>
            </a:r>
          </a:p>
          <a:p>
            <a:pPr marL="0" indent="0">
              <a:buNone/>
              <a:defRPr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	2.536				    2.540</a:t>
            </a:r>
          </a:p>
          <a:p>
            <a:pPr marL="0" indent="0">
              <a:buNone/>
              <a:defRPr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	2.541			                  2.545</a:t>
            </a:r>
          </a:p>
          <a:p>
            <a:pPr marL="0" indent="0">
              <a:buNone/>
              <a:defRPr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	 ...		 		     ...</a:t>
            </a:r>
            <a:endParaRPr lang="th-TH" sz="3200" b="1" i="1" dirty="0" smtClean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sz="3200" dirty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/>
                <a:latin typeface="Angsana New" pitchFamily="18" charset="-34"/>
                <a:cs typeface="Angsana New" pitchFamily="18" charset="-34"/>
              </a:rPr>
              <a:t>ตัวอย่างการสร้างฮิตโตแกรม(ต่อ)</a:t>
            </a:r>
            <a:endParaRPr lang="th-TH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Picture 4" descr="30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36"/>
            <a:ext cx="8858280" cy="541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00100" y="1428736"/>
            <a:ext cx="4286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/>
                <a:latin typeface="Angsana New" pitchFamily="18" charset="-34"/>
                <a:cs typeface="Angsana New" pitchFamily="18" charset="-34"/>
              </a:rPr>
              <a:t>ตัวอย่างการสร้างฮิตโตแกรม(ต่อ)</a:t>
            </a:r>
            <a:endParaRPr lang="th-TH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Picture 4" descr="30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9144000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การวิเคราะห์ฮิตโตแกรม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th-TH" dirty="0" smtClean="0">
                <a:latin typeface="Angsana New" pitchFamily="18" charset="-34"/>
              </a:rPr>
              <a:t>	ข้อมูลที่ได้จากการวิเคราะห์ฮิตโตแกรม คือ ข้อมูลที่เกี่ยวกับ </a:t>
            </a:r>
            <a:r>
              <a:rPr lang="en-US" dirty="0" smtClean="0">
                <a:latin typeface="Angsana New" pitchFamily="18" charset="-34"/>
              </a:rPr>
              <a:t>Specification</a:t>
            </a:r>
            <a:r>
              <a:rPr lang="th-TH" dirty="0" smtClean="0">
                <a:latin typeface="Angsana New" pitchFamily="18" charset="-34"/>
              </a:rPr>
              <a:t> รูปร่างการกระจาย ความถี่ และปัญหาของการควบคุมคุณภาพ อีกทั้งสามารถบอกถึงความสามารถในการผลิตได้อีกด้วย</a:t>
            </a:r>
          </a:p>
          <a:p>
            <a:pPr marL="0" indent="0">
              <a:buNone/>
              <a:defRPr/>
            </a:pPr>
            <a:r>
              <a:rPr lang="th-TH" dirty="0" smtClean="0">
                <a:latin typeface="Angsana New" pitchFamily="18" charset="-34"/>
              </a:rPr>
              <a:t>	</a:t>
            </a:r>
            <a:r>
              <a:rPr lang="th-TH" b="1" i="1" dirty="0" smtClean="0">
                <a:latin typeface="Angsana New" pitchFamily="18" charset="-34"/>
              </a:rPr>
              <a:t>ค่าเฉลี่ย</a:t>
            </a:r>
          </a:p>
          <a:p>
            <a:pPr marL="0" indent="0">
              <a:buNone/>
              <a:defRPr/>
            </a:pPr>
            <a:r>
              <a:rPr lang="th-TH" b="1" i="1" dirty="0" smtClean="0">
                <a:latin typeface="Angsana New" pitchFamily="18" charset="-34"/>
              </a:rPr>
              <a:t>	</a:t>
            </a:r>
          </a:p>
          <a:p>
            <a:endParaRPr lang="th-TH" dirty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692275" y="3644900"/>
          <a:ext cx="6767513" cy="1246188"/>
        </p:xfrm>
        <a:graphic>
          <a:graphicData uri="http://schemas.openxmlformats.org/presentationml/2006/ole">
            <p:oleObj spid="_x0000_s4098" name="Equation" r:id="rId3" imgW="3238500" imgH="647700" progId="">
              <p:embed/>
            </p:oleObj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971550" y="4941888"/>
          <a:ext cx="7416800" cy="1655762"/>
        </p:xfrm>
        <a:graphic>
          <a:graphicData uri="http://schemas.openxmlformats.org/presentationml/2006/ole">
            <p:oleObj spid="_x0000_s4099" name="Equation" r:id="rId4" imgW="3530600" imgH="698500" progId="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ตัวอย่างการหาค่าเฉลี่ย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4" descr="32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268413"/>
            <a:ext cx="7921625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 dirty="0" smtClean="0">
                <a:effectLst/>
              </a:rPr>
              <a:t>ความหมาย</a:t>
            </a:r>
            <a:endParaRPr lang="th-TH" sz="4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7671"/>
            <a:ext cx="8229600" cy="4840287"/>
          </a:xfrm>
        </p:spPr>
        <p:txBody>
          <a:bodyPr/>
          <a:lstStyle/>
          <a:p>
            <a:pPr>
              <a:buNone/>
            </a:pPr>
            <a:r>
              <a:rPr lang="th-TH" sz="36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	สถิติ คือ ศาสตร์ที่เกี่ยวข้องกับการเก็บข้อมูล การบันทึกข้อมูลลงในตาราง การวิเคราะห์ข้อมูล การแปลความหมายของข้อมูลและการนำเสนอข้อมูล โดยข้อมูลที่กล่าวมานี้ หมายถึงข้อมูลทางตัวเลข</a:t>
            </a:r>
          </a:p>
          <a:p>
            <a:endParaRPr lang="th-TH" sz="3600" dirty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ตัวอย่างการหาค่าเฉลี่ย(ต่อ)</a:t>
            </a:r>
            <a:endParaRPr lang="th-TH" dirty="0"/>
          </a:p>
        </p:txBody>
      </p:sp>
      <p:pic>
        <p:nvPicPr>
          <p:cNvPr id="4" name="Picture 4" descr="32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0000">
            <a:off x="1331913" y="2636838"/>
            <a:ext cx="64293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/>
                <a:latin typeface="Angsana New" pitchFamily="18" charset="-34"/>
                <a:cs typeface="Angsana New" pitchFamily="18" charset="-34"/>
              </a:rPr>
              <a:t>การวิเคราะห์ฮิตโตแกรม(ต่อ)</a:t>
            </a:r>
            <a:endParaRPr lang="th-TH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sz="3200" dirty="0" smtClean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sz="3200" dirty="0" smtClean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sz="3200" dirty="0" smtClean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เมื่อ</a:t>
            </a:r>
          </a:p>
          <a:p>
            <a:endParaRPr lang="th-TH" sz="3200" dirty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619250" y="1700213"/>
          <a:ext cx="6192838" cy="1657350"/>
        </p:xfrm>
        <a:graphic>
          <a:graphicData uri="http://schemas.openxmlformats.org/presentationml/2006/ole">
            <p:oleObj spid="_x0000_s5122" name="Equation" r:id="rId3" imgW="2235200" imgH="812800" progId="">
              <p:embed/>
            </p:oleObj>
          </a:graphicData>
        </a:graphic>
      </p:graphicFrame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2195513" y="4294205"/>
          <a:ext cx="6048375" cy="1706563"/>
        </p:xfrm>
        <a:graphic>
          <a:graphicData uri="http://schemas.openxmlformats.org/presentationml/2006/ole">
            <p:oleObj spid="_x0000_s5123" name="Equation" r:id="rId4" imgW="2552700" imgH="584200" progId="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/>
                <a:latin typeface="Angsana New" pitchFamily="18" charset="-34"/>
                <a:cs typeface="Angsana New" pitchFamily="18" charset="-34"/>
              </a:rPr>
              <a:t>การวิเคราะห์ฮิตโตแกรม(ต่อ)</a:t>
            </a:r>
            <a:endParaRPr lang="th-TH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ค่า </a:t>
            </a:r>
            <a:r>
              <a:rPr lang="en-US" sz="3200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Median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หมายถึง ค่าที่อยู่ตำแหน่งตรงกลาง เมื่อจำนวนข้อมูลเป็นความถี่ ค่า 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median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คือ ค่าที่อยู่ตำแหน่งตรงกลางซึ่งเพียงค่าเดียว หากจำนวนข้อมูลเป็นเลขคู่ ค่าที่อยู่ตรงกลางจะมีสองค่า ค่า 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median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จะหมายถึงค่าเฉลี่ยของค่าทั้งสอง</a:t>
            </a:r>
          </a:p>
          <a:p>
            <a:pPr marL="0" indent="0">
              <a:buNone/>
              <a:defRPr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ค่า </a:t>
            </a:r>
            <a:r>
              <a:rPr lang="en-US" sz="3200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Mode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หมายถึง ค่าที่มีความถี่มากที่สุดอาจมีค่ามากกว่าหนึ่งค่าก็ได้</a:t>
            </a:r>
          </a:p>
          <a:p>
            <a:pPr marL="0" indent="0">
              <a:buNone/>
              <a:defRPr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พิสัย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</a:t>
            </a:r>
          </a:p>
          <a:p>
            <a:pPr marL="0" indent="0">
              <a:buNone/>
              <a:defRPr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</a:t>
            </a:r>
          </a:p>
          <a:p>
            <a:pPr marL="0" indent="0">
              <a:buNone/>
              <a:defRPr/>
            </a:pPr>
            <a:endParaRPr lang="th-TH" sz="3200" dirty="0" smtClean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  <a:defRPr/>
            </a:pPr>
            <a:endParaRPr lang="th-TH" sz="3200" dirty="0" smtClean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sz="3200" dirty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3357554" y="4706951"/>
          <a:ext cx="2303462" cy="650875"/>
        </p:xfrm>
        <a:graphic>
          <a:graphicData uri="http://schemas.openxmlformats.org/presentationml/2006/ole">
            <p:oleObj spid="_x0000_s6146" name="Equation" r:id="rId3" imgW="812447" imgH="228501" progId="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Angsana New" pitchFamily="18" charset="-34"/>
              </a:rPr>
              <a:t>สูตรหาค่า </a:t>
            </a:r>
            <a:r>
              <a:rPr lang="en-US" b="1" dirty="0" smtClean="0">
                <a:latin typeface="Angsana New" pitchFamily="18" charset="-34"/>
              </a:rPr>
              <a:t>Median</a:t>
            </a:r>
            <a:endParaRPr lang="th-TH" dirty="0"/>
          </a:p>
        </p:txBody>
      </p:sp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325468" y="1341438"/>
          <a:ext cx="8532812" cy="5516562"/>
        </p:xfrm>
        <a:graphic>
          <a:graphicData uri="http://schemas.openxmlformats.org/presentationml/2006/ole">
            <p:oleObj spid="_x0000_s7171" name="Equation" r:id="rId3" imgW="4584700" imgH="2768600" progId="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/>
                <a:latin typeface="Angsana New" pitchFamily="18" charset="-34"/>
                <a:cs typeface="Angsana New" pitchFamily="18" charset="-34"/>
              </a:rPr>
              <a:t>การวิเคราะห์ฮิตโตแกรม(ต่อ)</a:t>
            </a:r>
            <a:endParaRPr lang="th-TH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ค่าเบี่ยงเบนมาตรฐาน</a:t>
            </a:r>
            <a:r>
              <a:rPr lang="en-US" sz="3200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(Standard Deviation)</a:t>
            </a:r>
            <a:endParaRPr lang="th-TH" sz="3200" b="1" i="1" dirty="0" smtClean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  <a:defRPr/>
            </a:pPr>
            <a:endParaRPr lang="th-TH" sz="3200" b="1" i="1" dirty="0" smtClean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  <a:defRPr/>
            </a:pPr>
            <a:endParaRPr lang="th-TH" sz="3200" b="1" i="1" dirty="0" smtClean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  <a:defRPr/>
            </a:pPr>
            <a:endParaRPr lang="th-TH" sz="3200" b="1" i="1" dirty="0" smtClean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  <a:defRPr/>
            </a:pPr>
            <a:r>
              <a:rPr lang="en-US" sz="3200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Ungrouped Technique			Group Technique</a:t>
            </a:r>
            <a:r>
              <a:rPr lang="th-TH" sz="3200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</a:t>
            </a:r>
          </a:p>
          <a:p>
            <a:endParaRPr lang="th-TH" sz="3200" dirty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2428860" y="2132013"/>
          <a:ext cx="3671888" cy="1439863"/>
        </p:xfrm>
        <a:graphic>
          <a:graphicData uri="http://schemas.openxmlformats.org/presentationml/2006/ole">
            <p:oleObj spid="_x0000_s8194" name="Equation" r:id="rId3" imgW="1269449" imgH="710891" progId="">
              <p:embed/>
            </p:oleObj>
          </a:graphicData>
        </a:graphic>
      </p:graphicFrame>
      <p:graphicFrame>
        <p:nvGraphicFramePr>
          <p:cNvPr id="8195" name="Object 6"/>
          <p:cNvGraphicFramePr>
            <a:graphicFrameLocks noChangeAspect="1"/>
          </p:cNvGraphicFramePr>
          <p:nvPr/>
        </p:nvGraphicFramePr>
        <p:xfrm>
          <a:off x="539750" y="4500570"/>
          <a:ext cx="3743325" cy="1655763"/>
        </p:xfrm>
        <a:graphic>
          <a:graphicData uri="http://schemas.openxmlformats.org/presentationml/2006/ole">
            <p:oleObj spid="_x0000_s8195" name="Equation" r:id="rId4" imgW="1586811" imgH="774364" progId="">
              <p:embed/>
            </p:oleObj>
          </a:graphicData>
        </a:graphic>
      </p:graphicFrame>
      <p:graphicFrame>
        <p:nvGraphicFramePr>
          <p:cNvPr id="8196" name="Object 8"/>
          <p:cNvGraphicFramePr>
            <a:graphicFrameLocks noChangeAspect="1"/>
          </p:cNvGraphicFramePr>
          <p:nvPr/>
        </p:nvGraphicFramePr>
        <p:xfrm>
          <a:off x="5076825" y="4518033"/>
          <a:ext cx="3671888" cy="1639887"/>
        </p:xfrm>
        <a:graphic>
          <a:graphicData uri="http://schemas.openxmlformats.org/presentationml/2006/ole">
            <p:oleObj spid="_x0000_s8196" name="Equation" r:id="rId5" imgW="1943100" imgH="774700" progId="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/>
                <a:latin typeface="Angsana New" pitchFamily="18" charset="-34"/>
                <a:cs typeface="Angsana New" pitchFamily="18" charset="-34"/>
              </a:rPr>
              <a:t>ความสัมพันธ์ระหว่างการกระจายของข้อมูล</a:t>
            </a:r>
            <a:endParaRPr lang="th-TH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	ในการควบคุมคุณภาพ โดยทั่วไปจะใช้ค่าพิสัยเพื่อดูการกระจายของข้อมูล แต่ค่าพิสัยไม่สามารถบอกแนวโน้มการเข้าสู่ศูนย์กลางของข้อมูลได้ดังแสดงในรูป หากต้องการวัดให้แม่นยำมากขึ้นควรใช้ค่าเบี่ยงเบนมาตรฐานหากค่าเบี่ยงเบนมาตรฐานมีค่าน้อยแสดงว่าคุณภาพดี</a:t>
            </a:r>
          </a:p>
          <a:p>
            <a:endParaRPr lang="th-TH" sz="3200" dirty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Picture 4" descr="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876"/>
            <a:ext cx="8786842" cy="315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425"/>
            <a:ext cx="8218488" cy="682625"/>
          </a:xfrm>
        </p:spPr>
        <p:txBody>
          <a:bodyPr/>
          <a:lstStyle/>
          <a:p>
            <a:r>
              <a:rPr lang="en-US" sz="5400" b="1" dirty="0" smtClean="0">
                <a:latin typeface="Angsana New" pitchFamily="18" charset="-34"/>
              </a:rPr>
              <a:t>Questions &amp; Answers</a:t>
            </a:r>
            <a:endParaRPr lang="th-TH" sz="5400" b="1" dirty="0">
              <a:latin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indent="-365125">
              <a:buNone/>
              <a:defRPr/>
            </a:pPr>
            <a:r>
              <a:rPr lang="th-TH" dirty="0" smtClean="0">
                <a:latin typeface="Angsana New" pitchFamily="18" charset="-34"/>
              </a:rPr>
              <a:t>	</a:t>
            </a:r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2813" t="30937" r="29687" b="27813"/>
          <a:stretch>
            <a:fillRect/>
          </a:stretch>
        </p:blipFill>
        <p:spPr bwMode="auto">
          <a:xfrm>
            <a:off x="2428860" y="2143116"/>
            <a:ext cx="457203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 dirty="0" smtClean="0">
                <a:effectLst/>
                <a:latin typeface="Angsana New" pitchFamily="18" charset="-34"/>
                <a:cs typeface="Angsana New" pitchFamily="18" charset="-34"/>
              </a:rPr>
              <a:t>การเก็บข้อมูล</a:t>
            </a:r>
            <a:endParaRPr lang="th-TH" sz="4400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อาจทำได้โดยเก็บโดยตรงหรือได้จากการเขียนตอบคำถาม การสัมภาษณ์สำหรับงานด้านการตลาด และการสำรวจความคิดเห็น จะใช้การสัมภาษณ์ ส่วนงานด้านการควบคุมคุณภาพจะเป็นการเก็บข้อมูลโดยตรง โดยข้อมูลมี 2 ชนิด คือ</a:t>
            </a:r>
          </a:p>
          <a:p>
            <a:pPr marL="0" indent="0">
              <a:buNone/>
              <a:defRPr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ตัวแปร</a:t>
            </a:r>
            <a:r>
              <a:rPr lang="en-US" sz="3200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 (Variables)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หมายถึงคุณลักษณะทางคุณภาพที่วัดออกมาเป็นตัวเลข เช่น น้ำหนัก เป็นต้น</a:t>
            </a:r>
          </a:p>
          <a:p>
            <a:pPr marL="0" indent="0">
              <a:buNone/>
              <a:defRPr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คุณลักษณะ </a:t>
            </a:r>
            <a:r>
              <a:rPr lang="en-US" sz="3200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(Attributes)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หมายถึงคุณลักษณะทางคุณภาพที่ไม่ได้วัดออกมาเป็นตัวเลขได้ แล้วจำแนกไว้ว่าคือ สอดคล้อง หรือไม่สอดคล้อง เช่น การวัดชิ้นงานด้วย 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go no go gage </a:t>
            </a:r>
            <a:endParaRPr lang="th-TH" sz="3200" dirty="0" smtClean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sz="3200" dirty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/>
                <a:latin typeface="Angsana New" pitchFamily="18" charset="-34"/>
                <a:cs typeface="Angsana New" pitchFamily="18" charset="-34"/>
              </a:rPr>
              <a:t>ตัวอย่างการใช้ </a:t>
            </a:r>
            <a:r>
              <a:rPr lang="en-US" b="1" dirty="0" smtClean="0">
                <a:effectLst/>
                <a:latin typeface="Angsana New" pitchFamily="18" charset="-34"/>
                <a:cs typeface="Angsana New" pitchFamily="18" charset="-34"/>
              </a:rPr>
              <a:t>go no go gage (</a:t>
            </a:r>
            <a:r>
              <a:rPr lang="en-US" b="1" dirty="0" err="1" smtClean="0">
                <a:effectLst/>
                <a:latin typeface="Angsana New" pitchFamily="18" charset="-34"/>
                <a:cs typeface="Angsana New" pitchFamily="18" charset="-34"/>
              </a:rPr>
              <a:t>Farago</a:t>
            </a:r>
            <a:r>
              <a:rPr lang="en-US" b="1" dirty="0" smtClean="0">
                <a:effectLst/>
                <a:latin typeface="Angsana New" pitchFamily="18" charset="-34"/>
                <a:cs typeface="Angsana New" pitchFamily="18" charset="-34"/>
              </a:rPr>
              <a:t> 1982) </a:t>
            </a:r>
            <a:endParaRPr lang="th-TH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Picture 4" descr="23"/>
          <p:cNvPicPr>
            <a:picLocks noChangeAspect="1" noChangeArrowheads="1"/>
          </p:cNvPicPr>
          <p:nvPr/>
        </p:nvPicPr>
        <p:blipFill>
          <a:blip r:embed="rId2" cstate="print"/>
          <a:srcRect b="11946"/>
          <a:stretch>
            <a:fillRect/>
          </a:stretch>
        </p:blipFill>
        <p:spPr bwMode="auto">
          <a:xfrm>
            <a:off x="2214546" y="1714488"/>
            <a:ext cx="468312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 dirty="0" smtClean="0">
                <a:effectLst/>
                <a:latin typeface="Angsana New" pitchFamily="18" charset="-34"/>
                <a:cs typeface="Angsana New" pitchFamily="18" charset="-34"/>
              </a:rPr>
              <a:t>เทคนิคการเก็บรวบรวมข้อมูล</a:t>
            </a:r>
            <a:endParaRPr lang="th-TH" sz="4400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7671"/>
            <a:ext cx="8229600" cy="484028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th-TH" sz="36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Graphical Technique</a:t>
            </a:r>
            <a:r>
              <a:rPr lang="en-US" sz="36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คือ การพล็อตข้อมูลเพื่อแสดงการกระจายความถี่</a:t>
            </a:r>
          </a:p>
          <a:p>
            <a:pPr marL="0" indent="0">
              <a:buNone/>
              <a:defRPr/>
            </a:pPr>
            <a:r>
              <a:rPr lang="th-TH" sz="36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Analytical Technique</a:t>
            </a:r>
            <a:r>
              <a:rPr lang="en-US" sz="36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คือ การคำนวณแนวโน้มการเข้าสู่ศูนย์กลาง และ การกระจายของข้อมูล </a:t>
            </a:r>
          </a:p>
          <a:p>
            <a:pPr>
              <a:buNone/>
            </a:pPr>
            <a:endParaRPr lang="th-TH" sz="3600" dirty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/>
                <a:latin typeface="Angsana New" pitchFamily="18" charset="-34"/>
                <a:cs typeface="Angsana New" pitchFamily="18" charset="-34"/>
              </a:rPr>
              <a:t>การกระจายความถี่</a:t>
            </a:r>
            <a:endParaRPr lang="th-TH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	</a:t>
            </a:r>
            <a:r>
              <a:rPr lang="en-US" sz="3200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Ungrouped Data</a:t>
            </a:r>
            <a:r>
              <a:rPr lang="th-TH" sz="3200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หมายถึง ข้อมูลที่ไม่ได้จัดกลุ่ม  หากข้อมูลที่ได้เก็บมีการบันทึกอย่างเป็นระบบก็จะสามารถนำไปสร้าง ฮิตโตแกรมต่อได้แต่หากไม่มีการเก็บข้อมูลที่ดีก็จะไม่มีประโยชน์</a:t>
            </a:r>
            <a:endParaRPr lang="th-TH" sz="3200" b="1" i="1" dirty="0" smtClean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sz="3200" dirty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Picture 5" descr="2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9316" y="3000372"/>
            <a:ext cx="5238766" cy="357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 dirty="0" smtClean="0">
                <a:effectLst/>
                <a:latin typeface="Angsana New" pitchFamily="18" charset="-34"/>
                <a:cs typeface="Angsana New" pitchFamily="18" charset="-34"/>
              </a:rPr>
              <a:t>ตัวอย่างการเก็บข้อมูลที่ดี</a:t>
            </a:r>
            <a:endParaRPr lang="th-TH" sz="4400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Picture 4" descr="24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2" y="1428736"/>
            <a:ext cx="8643966" cy="5214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 dirty="0" smtClean="0">
                <a:effectLst/>
                <a:latin typeface="Angsana New" pitchFamily="18" charset="-34"/>
                <a:cs typeface="Angsana New" pitchFamily="18" charset="-34"/>
              </a:rPr>
              <a:t>ตัวอย่างการกระจายความถี่ของข้อมูล</a:t>
            </a:r>
            <a:endParaRPr lang="th-TH" sz="4400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Picture 4" descr="25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428736"/>
            <a:ext cx="8929718" cy="5247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 dirty="0" smtClean="0">
                <a:effectLst/>
                <a:latin typeface="Angsana New" pitchFamily="18" charset="-34"/>
                <a:cs typeface="Angsana New" pitchFamily="18" charset="-34"/>
              </a:rPr>
              <a:t>ฮิตโตแกรมของข้อมูล</a:t>
            </a:r>
            <a:endParaRPr lang="th-TH" sz="4400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grpSp>
        <p:nvGrpSpPr>
          <p:cNvPr id="8" name="Group 7"/>
          <p:cNvGrpSpPr/>
          <p:nvPr/>
        </p:nvGrpSpPr>
        <p:grpSpPr>
          <a:xfrm>
            <a:off x="142844" y="1196975"/>
            <a:ext cx="8715404" cy="5661025"/>
            <a:chOff x="142844" y="1196975"/>
            <a:chExt cx="8715404" cy="5661025"/>
          </a:xfrm>
        </p:grpSpPr>
        <p:pic>
          <p:nvPicPr>
            <p:cNvPr id="6" name="Picture 4" descr="25_2"/>
            <p:cNvPicPr>
              <a:picLocks noChangeAspect="1" noChangeArrowheads="1"/>
            </p:cNvPicPr>
            <p:nvPr/>
          </p:nvPicPr>
          <p:blipFill>
            <a:blip r:embed="rId2" cstate="print"/>
            <a:srcRect l="4687"/>
            <a:stretch>
              <a:fillRect/>
            </a:stretch>
          </p:blipFill>
          <p:spPr bwMode="auto">
            <a:xfrm>
              <a:off x="142844" y="1196975"/>
              <a:ext cx="8715404" cy="566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42844" y="6429396"/>
              <a:ext cx="8572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th-TH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om1_p_print">
  <a:themeElements>
    <a:clrScheme name="com1_p_print 1">
      <a:dk1>
        <a:srgbClr val="000000"/>
      </a:dk1>
      <a:lt1>
        <a:srgbClr val="FFFFFF"/>
      </a:lt1>
      <a:dk2>
        <a:srgbClr val="D28C00"/>
      </a:dk2>
      <a:lt2>
        <a:srgbClr val="C0C0C0"/>
      </a:lt2>
      <a:accent1>
        <a:srgbClr val="CC6600"/>
      </a:accent1>
      <a:accent2>
        <a:srgbClr val="808000"/>
      </a:accent2>
      <a:accent3>
        <a:srgbClr val="FFFFFF"/>
      </a:accent3>
      <a:accent4>
        <a:srgbClr val="000000"/>
      </a:accent4>
      <a:accent5>
        <a:srgbClr val="E2B8AA"/>
      </a:accent5>
      <a:accent6>
        <a:srgbClr val="737300"/>
      </a:accent6>
      <a:hlink>
        <a:srgbClr val="CCCC00"/>
      </a:hlink>
      <a:folHlink>
        <a:srgbClr val="969696"/>
      </a:folHlink>
    </a:clrScheme>
    <a:fontScheme name="com1_p_print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1_p_print 1">
        <a:dk1>
          <a:srgbClr val="000000"/>
        </a:dk1>
        <a:lt1>
          <a:srgbClr val="FFFFFF"/>
        </a:lt1>
        <a:dk2>
          <a:srgbClr val="D28C00"/>
        </a:dk2>
        <a:lt2>
          <a:srgbClr val="C0C0C0"/>
        </a:lt2>
        <a:accent1>
          <a:srgbClr val="CC660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E2B8AA"/>
        </a:accent5>
        <a:accent6>
          <a:srgbClr val="737300"/>
        </a:accent6>
        <a:hlink>
          <a:srgbClr val="CCCC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1_p_print 2">
        <a:dk1>
          <a:srgbClr val="000000"/>
        </a:dk1>
        <a:lt1>
          <a:srgbClr val="FFFFFF"/>
        </a:lt1>
        <a:dk2>
          <a:srgbClr val="666633"/>
        </a:dk2>
        <a:lt2>
          <a:srgbClr val="969696"/>
        </a:lt2>
        <a:accent1>
          <a:srgbClr val="339933"/>
        </a:accent1>
        <a:accent2>
          <a:srgbClr val="FC7F02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E47202"/>
        </a:accent6>
        <a:hlink>
          <a:srgbClr val="99CC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1_p_print 3">
        <a:dk1>
          <a:srgbClr val="000000"/>
        </a:dk1>
        <a:lt1>
          <a:srgbClr val="FFFFFF"/>
        </a:lt1>
        <a:dk2>
          <a:srgbClr val="336699"/>
        </a:dk2>
        <a:lt2>
          <a:srgbClr val="C0C0C0"/>
        </a:lt2>
        <a:accent1>
          <a:srgbClr val="36AEC6"/>
        </a:accent1>
        <a:accent2>
          <a:srgbClr val="0066CC"/>
        </a:accent2>
        <a:accent3>
          <a:srgbClr val="FFFFFF"/>
        </a:accent3>
        <a:accent4>
          <a:srgbClr val="000000"/>
        </a:accent4>
        <a:accent5>
          <a:srgbClr val="AED3DF"/>
        </a:accent5>
        <a:accent6>
          <a:srgbClr val="005CB9"/>
        </a:accent6>
        <a:hlink>
          <a:srgbClr val="00B485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com1_p_print</Template>
  <TotalTime>764</TotalTime>
  <Words>177</Words>
  <Application>Microsoft Office PowerPoint</Application>
  <PresentationFormat>On-screen Show (4:3)</PresentationFormat>
  <Paragraphs>80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com1_p_print</vt:lpstr>
      <vt:lpstr>Equation</vt:lpstr>
      <vt:lpstr>บทที่ 3  พื้นฐานสถิติสำหรับการควบคุม  </vt:lpstr>
      <vt:lpstr>ความหมาย</vt:lpstr>
      <vt:lpstr>การเก็บข้อมูล</vt:lpstr>
      <vt:lpstr>ตัวอย่างการใช้ go no go gage (Farago 1982) </vt:lpstr>
      <vt:lpstr>เทคนิคการเก็บรวบรวมข้อมูล</vt:lpstr>
      <vt:lpstr>การกระจายความถี่</vt:lpstr>
      <vt:lpstr>ตัวอย่างการเก็บข้อมูลที่ดี</vt:lpstr>
      <vt:lpstr>ตัวอย่างการกระจายความถี่ของข้อมูล</vt:lpstr>
      <vt:lpstr>ฮิตโตแกรมของข้อมูล</vt:lpstr>
      <vt:lpstr>การกระจายความถี่(ต่อ)</vt:lpstr>
      <vt:lpstr>ตัวอย่างการสร้างฮิตโตแกรม</vt:lpstr>
      <vt:lpstr>ตัวอย่างการสร้างฮิตโตแกรม(ต่อ)</vt:lpstr>
      <vt:lpstr>ตัวอย่างการสร้างฮิตโตแกรม(ต่อ)</vt:lpstr>
      <vt:lpstr>ตัวอย่างการสร้างฮิตโตแกรม(ต่อ)</vt:lpstr>
      <vt:lpstr>ตัวอย่างการสร้างฮิตโตแกรม(ต่อ)</vt:lpstr>
      <vt:lpstr>ตัวอย่างการสร้างฮิตโตแกรม(ต่อ)</vt:lpstr>
      <vt:lpstr>ตัวอย่างการสร้างฮิตโตแกรม(ต่อ)</vt:lpstr>
      <vt:lpstr>การวิเคราะห์ฮิตโตแกรม</vt:lpstr>
      <vt:lpstr>ตัวอย่างการหาค่าเฉลี่ย</vt:lpstr>
      <vt:lpstr>ตัวอย่างการหาค่าเฉลี่ย(ต่อ)</vt:lpstr>
      <vt:lpstr>การวิเคราะห์ฮิตโตแกรม(ต่อ)</vt:lpstr>
      <vt:lpstr>การวิเคราะห์ฮิตโตแกรม(ต่อ)</vt:lpstr>
      <vt:lpstr>สูตรหาค่า Median</vt:lpstr>
      <vt:lpstr>การวิเคราะห์ฮิตโตแกรม(ต่อ)</vt:lpstr>
      <vt:lpstr>ความสัมพันธ์ระหว่างการกระจายของข้อมูล</vt:lpstr>
      <vt:lpstr>Questions &amp; Answers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Control : QC 142 - 408</dc:title>
  <dc:creator>My Document</dc:creator>
  <cp:lastModifiedBy>JaJaa</cp:lastModifiedBy>
  <cp:revision>82</cp:revision>
  <dcterms:created xsi:type="dcterms:W3CDTF">2009-06-11T08:42:19Z</dcterms:created>
  <dcterms:modified xsi:type="dcterms:W3CDTF">2009-06-27T03:36:40Z</dcterms:modified>
</cp:coreProperties>
</file>