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handoutMasterIdLst>
    <p:handoutMasterId r:id="rId35"/>
  </p:handoutMasterIdLst>
  <p:sldIdLst>
    <p:sldId id="257" r:id="rId2"/>
    <p:sldId id="273" r:id="rId3"/>
    <p:sldId id="30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97" r:id="rId16"/>
    <p:sldId id="298" r:id="rId17"/>
    <p:sldId id="285" r:id="rId18"/>
    <p:sldId id="299" r:id="rId19"/>
    <p:sldId id="286" r:id="rId20"/>
    <p:sldId id="287" r:id="rId21"/>
    <p:sldId id="288" r:id="rId22"/>
    <p:sldId id="289" r:id="rId23"/>
    <p:sldId id="300" r:id="rId24"/>
    <p:sldId id="301" r:id="rId25"/>
    <p:sldId id="290" r:id="rId26"/>
    <p:sldId id="291" r:id="rId27"/>
    <p:sldId id="294" r:id="rId28"/>
    <p:sldId id="293" r:id="rId29"/>
    <p:sldId id="292" r:id="rId30"/>
    <p:sldId id="295" r:id="rId31"/>
    <p:sldId id="296" r:id="rId32"/>
    <p:sldId id="303" r:id="rId33"/>
    <p:sldId id="272" r:id="rId34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22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99C8E-B10F-4C56-BC15-A1D8C8407C39}" type="datetimeFigureOut">
              <a:rPr lang="th-TH" smtClean="0"/>
              <a:pPr/>
              <a:t>09/07/52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2637A-C272-4D83-8F53-F399CAC611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2349500"/>
            <a:ext cx="8153400" cy="12969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40481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1"/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fld id="{1E156F91-B096-4FBB-910E-58F3A0CA585E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3343" name="Picture 31" descr="com_01p_t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A59EF-8689-41F1-8FE5-E93E58C6BA9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8813"/>
            <a:ext cx="2057400" cy="566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8813"/>
            <a:ext cx="6019800" cy="566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40536-27E6-45DD-B934-1BF6A2B03BC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813"/>
            <a:ext cx="8218488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1DABE25E-0A1E-4A69-BDE9-0B620B5A4F3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5915-1FF6-468A-A2DB-1DF1DF0F244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B0596-347A-452C-9309-4D7B59B456B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D2BDF-9EA6-4789-94FB-43833DCF9B3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8F58-3F3E-4471-977F-DB2239AF735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70AE4-32B1-45B6-BB16-2DB7E006B3B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BC7C9-62E5-453C-8206-14501361AA9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27FF2-AA07-4BF2-B54A-6DDA7A3DFD2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5955-CFC1-4069-8AC1-35AF4D11963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1" name="Picture 33" descr="com_01p_tt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523875"/>
          </a:xfrm>
          <a:prstGeom prst="rect">
            <a:avLst/>
          </a:prstGeom>
          <a:noFill/>
        </p:spPr>
      </p:pic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58813"/>
            <a:ext cx="82184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fld id="{7197BC30-32E9-4A7D-BEF0-A145C76E9CD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78" y="2643182"/>
            <a:ext cx="8218488" cy="682625"/>
          </a:xfrm>
        </p:spPr>
        <p:txBody>
          <a:bodyPr/>
          <a:lstStyle/>
          <a:p>
            <a:r>
              <a:rPr lang="th-TH" sz="4800" b="1" dirty="0" smtClean="0">
                <a:effectLst/>
                <a:latin typeface="Angsana New" pitchFamily="18" charset="-34"/>
                <a:cs typeface="Angsana New" pitchFamily="18" charset="-34"/>
              </a:rPr>
              <a:t>บทที่ 4</a:t>
            </a:r>
            <a:br>
              <a:rPr lang="th-TH" sz="4800" b="1" dirty="0" smtClean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effectLst/>
                <a:latin typeface="Angsana New" pitchFamily="18" charset="-34"/>
                <a:cs typeface="Angsana New" pitchFamily="18" charset="-34"/>
              </a:rPr>
              <a:t>แผนภูมิควบคุมสำหรับตัวแปรชนิดแปรผัน</a:t>
            </a:r>
            <a:endParaRPr lang="ko-KR" altLang="en-US" sz="4800" b="1" dirty="0">
              <a:effectLst/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การเก็บข้อมูล 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ทำโดยการจดบันทึกใส่ตารางเป็นต้น</a:t>
            </a:r>
            <a:endParaRPr lang="th-TH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4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8858280" cy="452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142578" y="2381628"/>
            <a:ext cx="4680000" cy="147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</a:rPr>
              <a:t>ขั้นตอนการสร้างแผนภูมิควบคุม</a:t>
            </a:r>
            <a:endParaRPr lang="th-TH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357298"/>
            <a:ext cx="8229600" cy="528641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คำนวณหาค่า </a:t>
            </a:r>
            <a:r>
              <a:rPr lang="en-US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Central line</a:t>
            </a:r>
            <a:r>
              <a:rPr lang="th-TH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Control limits</a:t>
            </a:r>
            <a:r>
              <a:rPr lang="th-TH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ได้จากสมการ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en-US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Central line</a:t>
            </a:r>
            <a:r>
              <a:rPr lang="th-TH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แผนภูมิ     และแผนภูมิ </a:t>
            </a:r>
            <a:r>
              <a:rPr lang="en-US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R</a:t>
            </a:r>
            <a:r>
              <a:rPr lang="th-TH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 </a:t>
            </a:r>
            <a:endParaRPr lang="th-TH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เมื่อ		</a:t>
            </a:r>
            <a:r>
              <a:rPr lang="en-US" dirty="0" smtClean="0">
                <a:latin typeface="Angsana New" pitchFamily="18" charset="-34"/>
              </a:rPr>
              <a:t>= </a:t>
            </a:r>
            <a:r>
              <a:rPr lang="th-TH" dirty="0" smtClean="0">
                <a:latin typeface="Angsana New" pitchFamily="18" charset="-34"/>
              </a:rPr>
              <a:t> ค่าเฉลี่ยของค่าเฉลี่ย</a:t>
            </a: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		</a:t>
            </a:r>
            <a:r>
              <a:rPr lang="en-US" dirty="0" smtClean="0">
                <a:latin typeface="Angsana New" pitchFamily="18" charset="-34"/>
              </a:rPr>
              <a:t>= </a:t>
            </a:r>
            <a:r>
              <a:rPr lang="th-TH" dirty="0" smtClean="0">
                <a:latin typeface="Angsana New" pitchFamily="18" charset="-34"/>
              </a:rPr>
              <a:t> ค่าเฉลี่ยของ </a:t>
            </a:r>
            <a:r>
              <a:rPr lang="en-US" dirty="0" smtClean="0">
                <a:latin typeface="Angsana New" pitchFamily="18" charset="-34"/>
              </a:rPr>
              <a:t>Subgroup </a:t>
            </a:r>
            <a:r>
              <a:rPr lang="th-TH" dirty="0" smtClean="0">
                <a:latin typeface="Angsana New" pitchFamily="18" charset="-34"/>
              </a:rPr>
              <a:t>ที่ </a:t>
            </a:r>
            <a:r>
              <a:rPr lang="en-US" dirty="0" err="1" smtClean="0">
                <a:latin typeface="Angsana New" pitchFamily="18" charset="-34"/>
              </a:rPr>
              <a:t>i</a:t>
            </a:r>
            <a:endParaRPr lang="en-US" dirty="0" smtClean="0">
              <a:latin typeface="Angsana New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 New" pitchFamily="18" charset="-34"/>
              </a:rPr>
              <a:t>		</a:t>
            </a:r>
            <a:r>
              <a:rPr lang="en-US" sz="3600" dirty="0" smtClean="0">
                <a:latin typeface="Angsana New" pitchFamily="18" charset="-34"/>
              </a:rPr>
              <a:t>   g</a:t>
            </a:r>
            <a:r>
              <a:rPr lang="en-US" dirty="0" smtClean="0">
                <a:latin typeface="Angsana New" pitchFamily="18" charset="-34"/>
              </a:rPr>
              <a:t>	= </a:t>
            </a:r>
            <a:r>
              <a:rPr lang="th-TH" dirty="0" smtClean="0">
                <a:latin typeface="Angsana New" pitchFamily="18" charset="-34"/>
              </a:rPr>
              <a:t> จำนวน </a:t>
            </a:r>
            <a:r>
              <a:rPr lang="en-US" dirty="0" smtClean="0">
                <a:latin typeface="Angsana New" pitchFamily="18" charset="-34"/>
              </a:rPr>
              <a:t>Subgroup</a:t>
            </a:r>
          </a:p>
          <a:p>
            <a:pPr marL="0" indent="0">
              <a:buNone/>
            </a:pPr>
            <a:r>
              <a:rPr lang="en-US" dirty="0" smtClean="0">
                <a:latin typeface="Angsana New" pitchFamily="18" charset="-34"/>
              </a:rPr>
              <a:t>			= </a:t>
            </a:r>
            <a:r>
              <a:rPr lang="th-TH" dirty="0" smtClean="0">
                <a:latin typeface="Angsana New" pitchFamily="18" charset="-34"/>
              </a:rPr>
              <a:t> ค่าเฉลี่ยของค่าพิสัย</a:t>
            </a: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		</a:t>
            </a:r>
            <a:r>
              <a:rPr lang="en-US" dirty="0" smtClean="0">
                <a:latin typeface="Angsana New" pitchFamily="18" charset="-34"/>
              </a:rPr>
              <a:t>=  </a:t>
            </a:r>
            <a:r>
              <a:rPr lang="th-TH" dirty="0" smtClean="0">
                <a:latin typeface="Angsana New" pitchFamily="18" charset="-34"/>
              </a:rPr>
              <a:t>พิสัยของ </a:t>
            </a:r>
            <a:r>
              <a:rPr lang="en-US" dirty="0" smtClean="0">
                <a:latin typeface="Angsana New" pitchFamily="18" charset="-34"/>
              </a:rPr>
              <a:t>Subgroup </a:t>
            </a:r>
            <a:r>
              <a:rPr lang="th-TH" dirty="0" smtClean="0">
                <a:latin typeface="Angsana New" pitchFamily="18" charset="-34"/>
              </a:rPr>
              <a:t>ที่ </a:t>
            </a:r>
            <a:r>
              <a:rPr lang="en-US" dirty="0" err="1" smtClean="0">
                <a:latin typeface="Angsana New" pitchFamily="18" charset="-34"/>
              </a:rPr>
              <a:t>i</a:t>
            </a:r>
            <a:endParaRPr lang="th-TH" b="1" i="1" dirty="0" smtClean="0">
              <a:latin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57422" y="2357430"/>
          <a:ext cx="4214842" cy="1468296"/>
        </p:xfrm>
        <a:graphic>
          <a:graphicData uri="http://schemas.openxmlformats.org/presentationml/2006/ole">
            <p:oleObj spid="_x0000_s1026" name="Equation" r:id="rId3" imgW="2006600" imgH="67310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35226" y="3992574"/>
          <a:ext cx="306387" cy="431800"/>
        </p:xfrm>
        <a:graphic>
          <a:graphicData uri="http://schemas.openxmlformats.org/presentationml/2006/ole">
            <p:oleObj spid="_x0000_s1027" name="Equation" r:id="rId4" imgW="165028" imgH="228501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35226" y="4567249"/>
          <a:ext cx="393700" cy="504825"/>
        </p:xfrm>
        <a:graphic>
          <a:graphicData uri="http://schemas.openxmlformats.org/presentationml/2006/ole">
            <p:oleObj spid="_x0000_s1028" name="Equation" r:id="rId5" imgW="203024" imgH="253780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535226" y="5641993"/>
          <a:ext cx="306387" cy="430213"/>
        </p:xfrm>
        <a:graphic>
          <a:graphicData uri="http://schemas.openxmlformats.org/presentationml/2006/ole">
            <p:oleObj spid="_x0000_s1029" name="Equation" r:id="rId6" imgW="139639" imgH="203112" progId="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35226" y="6140473"/>
          <a:ext cx="334963" cy="503237"/>
        </p:xfrm>
        <a:graphic>
          <a:graphicData uri="http://schemas.openxmlformats.org/presentationml/2006/ole">
            <p:oleObj spid="_x0000_s1030" name="Equation" r:id="rId7" imgW="152334" imgH="228501" progId="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1488" y="2069430"/>
            <a:ext cx="126000" cy="2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- Control limits</a:t>
            </a:r>
            <a:endParaRPr lang="th-TH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 smtClean="0">
              <a:latin typeface="Angsana New" pitchFamily="18" charset="-34"/>
            </a:endParaRPr>
          </a:p>
          <a:p>
            <a:pPr>
              <a:buNone/>
            </a:pPr>
            <a:endParaRPr lang="th-TH" dirty="0" smtClean="0">
              <a:latin typeface="Angsana New" pitchFamily="18" charset="-34"/>
            </a:endParaRPr>
          </a:p>
          <a:p>
            <a:pPr>
              <a:buNone/>
            </a:pPr>
            <a:endParaRPr lang="th-TH" dirty="0" smtClean="0">
              <a:latin typeface="Angsana New" pitchFamily="18" charset="-34"/>
            </a:endParaRPr>
          </a:p>
          <a:p>
            <a:pPr>
              <a:buNone/>
            </a:pPr>
            <a:endParaRPr lang="th-TH" dirty="0" smtClean="0">
              <a:latin typeface="Angsana New" pitchFamily="18" charset="-34"/>
            </a:endParaRPr>
          </a:p>
          <a:p>
            <a:pPr>
              <a:buNone/>
            </a:pPr>
            <a:endParaRPr lang="th-TH" dirty="0" smtClean="0">
              <a:latin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 New" pitchFamily="18" charset="-34"/>
              </a:rPr>
              <a:t>			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</a:rPr>
              <a:t>				</a:t>
            </a:r>
            <a:r>
              <a:rPr lang="en-US" dirty="0" smtClean="0">
                <a:latin typeface="Angsana New" pitchFamily="18" charset="-34"/>
              </a:rPr>
              <a:t>=</a:t>
            </a:r>
            <a:r>
              <a:rPr lang="th-TH" dirty="0" smtClean="0">
                <a:latin typeface="Angsana New" pitchFamily="18" charset="-34"/>
              </a:rPr>
              <a:t> ค่าเบี่ยงเบนมาตรฐานของค่าเฉลี่ยกลุ่มตัวอย่าง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</a:rPr>
              <a:t>				</a:t>
            </a:r>
            <a:r>
              <a:rPr lang="en-US" dirty="0" smtClean="0">
                <a:latin typeface="Angsana New" pitchFamily="18" charset="-34"/>
              </a:rPr>
              <a:t>=</a:t>
            </a:r>
            <a:r>
              <a:rPr lang="th-TH" dirty="0" smtClean="0">
                <a:latin typeface="Angsana New" pitchFamily="18" charset="-34"/>
              </a:rPr>
              <a:t> ค่าเบี่ยงเบนมาตรฐานของค่าพิสัย</a:t>
            </a:r>
          </a:p>
          <a:p>
            <a:pPr>
              <a:buNone/>
            </a:pPr>
            <a:endParaRPr lang="th-TH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18036" y="1714488"/>
          <a:ext cx="2958889" cy="3214710"/>
        </p:xfrm>
        <a:graphic>
          <a:graphicData uri="http://schemas.openxmlformats.org/presentationml/2006/ole">
            <p:oleObj spid="_x0000_s2050" name="Equation" r:id="rId3" imgW="1079280" imgH="137160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484438" y="5072074"/>
          <a:ext cx="574675" cy="574675"/>
        </p:xfrm>
        <a:graphic>
          <a:graphicData uri="http://schemas.openxmlformats.org/presentationml/2006/ole">
            <p:oleObj spid="_x0000_s2051" name="Equation" r:id="rId4" imgW="228600" imgH="22860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484438" y="5572140"/>
          <a:ext cx="522287" cy="546100"/>
        </p:xfrm>
        <a:graphic>
          <a:graphicData uri="http://schemas.openxmlformats.org/presentationml/2006/ole">
            <p:oleObj spid="_x0000_s2052" name="Equation" r:id="rId5" imgW="215806" imgH="228501" progId="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4286248" y="3357562"/>
            <a:ext cx="500066" cy="6429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54314" y="4214818"/>
            <a:ext cx="432000" cy="61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571876"/>
            <a:ext cx="200025" cy="41910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3413" y="4429132"/>
            <a:ext cx="200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จาก 		       ขีดจำกัดควบคุมจึงกลายเป็น</a:t>
            </a: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สมการแผนภูมิควบคุม</a:t>
            </a:r>
          </a:p>
          <a:p>
            <a:pPr>
              <a:buNone/>
            </a:pPr>
            <a:endParaRPr lang="th-TH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3108" y="1428736"/>
          <a:ext cx="1584325" cy="563562"/>
        </p:xfrm>
        <a:graphic>
          <a:graphicData uri="http://schemas.openxmlformats.org/presentationml/2006/ole">
            <p:oleObj spid="_x0000_s3074" name="Equation" r:id="rId3" imgW="723586" imgH="25389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132138" y="2852738"/>
          <a:ext cx="2736850" cy="2636837"/>
        </p:xfrm>
        <a:graphic>
          <a:graphicData uri="http://schemas.openxmlformats.org/presentationml/2006/ole">
            <p:oleObj spid="_x0000_s3075" name="Equation" r:id="rId4" imgW="1054100" imgH="1016000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786182" y="1928802"/>
          <a:ext cx="444500" cy="547688"/>
        </p:xfrm>
        <a:graphic>
          <a:graphicData uri="http://schemas.openxmlformats.org/presentationml/2006/ole">
            <p:oleObj spid="_x0000_s3076" name="Equation" r:id="rId5" imgW="164957" imgH="2030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จาก </a:t>
            </a: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จะได้สมการแผนภูมิควบคุม </a:t>
            </a:r>
            <a:r>
              <a:rPr lang="en-US" dirty="0" smtClean="0">
                <a:latin typeface="Angsana New" pitchFamily="18" charset="-34"/>
              </a:rPr>
              <a:t>R </a:t>
            </a:r>
            <a:r>
              <a:rPr lang="th-TH" dirty="0" smtClean="0">
                <a:latin typeface="Angsana New" pitchFamily="18" charset="-34"/>
              </a:rPr>
              <a:t>เป็น</a:t>
            </a: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</a:endParaRPr>
          </a:p>
          <a:p>
            <a:endParaRPr lang="th-TH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95513" y="1389063"/>
          <a:ext cx="1439862" cy="1112837"/>
        </p:xfrm>
        <a:graphic>
          <a:graphicData uri="http://schemas.openxmlformats.org/presentationml/2006/ole">
            <p:oleObj spid="_x0000_s4098" name="Equation" r:id="rId3" imgW="698197" imgH="545863" progId="">
              <p:embed/>
            </p:oleObj>
          </a:graphicData>
        </a:graphic>
      </p:graphicFrame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l="31093" t="42553" r="58764" b="35342"/>
          <a:stretch>
            <a:fillRect/>
          </a:stretch>
        </p:blipFill>
        <p:spPr bwMode="auto">
          <a:xfrm>
            <a:off x="3714744" y="3071810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ตัวอย่างที่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จากตารางที่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11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ข้อมูลเส้นผ่านศูนย์กลางของก้านวาล์ว หน่วยเป็น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mm (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หน้า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42)</a:t>
            </a:r>
          </a:p>
          <a:p>
            <a:pPr lvl="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>
              <a:buNone/>
            </a:pP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ดังนั้น 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9" name="Picture 18"/>
          <p:cNvPicPr/>
          <p:nvPr/>
        </p:nvPicPr>
        <p:blipFill>
          <a:blip r:embed="rId2" cstate="print"/>
          <a:srcRect l="50355" t="38830" r="36484" b="51064"/>
          <a:stretch>
            <a:fillRect/>
          </a:stretch>
        </p:blipFill>
        <p:spPr bwMode="auto">
          <a:xfrm>
            <a:off x="3357554" y="2071678"/>
            <a:ext cx="19288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3" cstate="print"/>
          <a:srcRect l="26443" t="36274" r="70231" b="59841"/>
          <a:stretch>
            <a:fillRect/>
          </a:stretch>
        </p:blipFill>
        <p:spPr bwMode="auto">
          <a:xfrm>
            <a:off x="5286380" y="214311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3" cstate="print"/>
          <a:srcRect l="26443" t="36274" r="70231" b="59841"/>
          <a:stretch>
            <a:fillRect/>
          </a:stretch>
        </p:blipFill>
        <p:spPr bwMode="auto">
          <a:xfrm>
            <a:off x="5286380" y="264318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4" cstate="print"/>
          <a:srcRect l="25260" t="27128" r="30368" b="25000"/>
          <a:stretch>
            <a:fillRect/>
          </a:stretch>
        </p:blipFill>
        <p:spPr bwMode="auto">
          <a:xfrm>
            <a:off x="2143108" y="3214686"/>
            <a:ext cx="51435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3857620" y="3429000"/>
            <a:ext cx="142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ตัวอย่างที่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(ต่อ)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4928" t="22872" r="32861" b="15958"/>
          <a:stretch>
            <a:fillRect/>
          </a:stretch>
        </p:blipFill>
        <p:spPr bwMode="auto">
          <a:xfrm>
            <a:off x="1500166" y="1142984"/>
            <a:ext cx="65008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47306" y="5917188"/>
            <a:ext cx="39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D3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3428992" y="2714620"/>
            <a:ext cx="571504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40287"/>
          </a:xfrm>
        </p:spPr>
        <p:txBody>
          <a:bodyPr/>
          <a:lstStyle/>
          <a:p>
            <a:r>
              <a:rPr lang="th-TH" b="1" i="1" dirty="0" smtClean="0"/>
              <a:t>การเขียนจุดลงในแผนภูมิควบคุม </a:t>
            </a:r>
          </a:p>
          <a:p>
            <a:endParaRPr lang="th-TH" dirty="0"/>
          </a:p>
        </p:txBody>
      </p:sp>
      <p:pic>
        <p:nvPicPr>
          <p:cNvPr id="4" name="Picture 4" descr="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358214" cy="484515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428992" y="2643182"/>
            <a:ext cx="500067" cy="857256"/>
            <a:chOff x="3428991" y="2643182"/>
            <a:chExt cx="500067" cy="857256"/>
          </a:xfrm>
        </p:grpSpPr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3571868" y="2786058"/>
              <a:ext cx="500066" cy="2143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3143239" y="2928934"/>
              <a:ext cx="857256" cy="2857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cxnSp>
        <p:nvCxnSpPr>
          <p:cNvPr id="6" name="Straight Arrow Connector 5"/>
          <p:cNvCxnSpPr/>
          <p:nvPr/>
        </p:nvCxnSpPr>
        <p:spPr bwMode="auto">
          <a:xfrm rot="5400000">
            <a:off x="3588744" y="2269116"/>
            <a:ext cx="468000" cy="216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1517671"/>
            <a:ext cx="8229600" cy="4840287"/>
          </a:xfrm>
        </p:spPr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		ผลจากการวิเคราะห์ข้อมูล พบว่า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	กลุ่มตัวอย่างที่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4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ผิดปกติจากสาเหตุของพนักงานใหม่ไม่ชำนาญ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	กลุ่มตัวอย่างที่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18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ผิดปกติเพราะเครื่องจักรขัดข้อง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	กลุ่มตัวอย่างที่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20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ผิดปกติเพราะวัตถุดิบไม่ได้มาตรฐาน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กลุ่มตัวอย่างที่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ไม่พบสาเหตุความผิดปกติ ดังนั้นจึงถือว่าเกิดจากความแปรปรวนตามธรรมชาติของกระบวนการผลิต</a:t>
            </a:r>
            <a:endParaRPr lang="th-TH" sz="3200" dirty="0" smtClean="0">
              <a:solidFill>
                <a:schemeClr val="tx2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58744" y="2643182"/>
            <a:ext cx="3456000" cy="28575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472518" cy="4840287"/>
          </a:xfrm>
        </p:spPr>
        <p:txBody>
          <a:bodyPr/>
          <a:lstStyle/>
          <a:p>
            <a:pPr>
              <a:buNone/>
            </a:pP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การปรับปรุงแผนภูมิควบคุม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ทำโดยตัดจุดที่ทราบสาเหตุที่อยู่นอกเหนือการควบคุมออกแล้วใช้สมการดังนี้</a:t>
            </a:r>
          </a:p>
          <a:p>
            <a:pPr>
              <a:buNone/>
            </a:pP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		     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  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ผลรวม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ทั้งหมดก่อนปรับปรุง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           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ผลรวม     ที่ถูกตัดออก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         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=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จำนวนกลุ่มตัวอย่างทั้งหมดก่อนปรับปรุง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จำนวนกลุ่มตัวอย่างที่ถูกตัดออก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            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ผลรวม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ทั้งหมดก่อนปรับปรุง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            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ผลรวม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R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ที่ถูกตัดออก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0034" y="2793081"/>
          <a:ext cx="3025774" cy="2636183"/>
        </p:xfrm>
        <a:graphic>
          <a:graphicData uri="http://schemas.openxmlformats.org/presentationml/2006/ole">
            <p:oleObj spid="_x0000_s5122" name="Equation" r:id="rId3" imgW="1282680" imgH="111744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857224" y="3000372"/>
            <a:ext cx="285752" cy="28575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86" y="4357694"/>
            <a:ext cx="285752" cy="28575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34576" t="40225" r="61040" b="53994"/>
          <a:stretch>
            <a:fillRect/>
          </a:stretch>
        </p:blipFill>
        <p:spPr bwMode="auto">
          <a:xfrm>
            <a:off x="4191000" y="2686047"/>
            <a:ext cx="381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40604" t="40751" r="54135" b="53994"/>
          <a:stretch>
            <a:fillRect/>
          </a:stretch>
        </p:blipFill>
        <p:spPr bwMode="auto">
          <a:xfrm>
            <a:off x="4186238" y="3214686"/>
            <a:ext cx="45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36220" t="48283" r="61040" b="47513"/>
          <a:stretch>
            <a:fillRect/>
          </a:stretch>
        </p:blipFill>
        <p:spPr bwMode="auto">
          <a:xfrm>
            <a:off x="4214810" y="371475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40494" t="47933" r="57314" b="47512"/>
          <a:stretch>
            <a:fillRect/>
          </a:stretch>
        </p:blipFill>
        <p:spPr bwMode="auto">
          <a:xfrm>
            <a:off x="4357686" y="428625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/>
          <a:srcRect l="36987" t="40225" r="61040" b="53994"/>
          <a:stretch>
            <a:fillRect/>
          </a:stretch>
        </p:blipFill>
        <p:spPr bwMode="auto">
          <a:xfrm>
            <a:off x="5572132" y="2714620"/>
            <a:ext cx="171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 l="36987" t="40225" r="61040" b="53994"/>
          <a:stretch>
            <a:fillRect/>
          </a:stretch>
        </p:blipFill>
        <p:spPr bwMode="auto">
          <a:xfrm>
            <a:off x="5614996" y="3257551"/>
            <a:ext cx="171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 cstate="print"/>
          <a:srcRect l="34006" t="43883" r="61403" b="51679"/>
          <a:stretch>
            <a:fillRect/>
          </a:stretch>
        </p:blipFill>
        <p:spPr bwMode="auto">
          <a:xfrm>
            <a:off x="4286248" y="5295915"/>
            <a:ext cx="500066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 l="29701" t="43883" r="67429" b="51677"/>
          <a:stretch>
            <a:fillRect/>
          </a:stretch>
        </p:blipFill>
        <p:spPr bwMode="auto">
          <a:xfrm>
            <a:off x="4286248" y="4786322"/>
            <a:ext cx="3571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บทนำ</a:t>
            </a:r>
            <a:endParaRPr lang="th-TH" sz="44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ไม่มีของ 2 สิ่งที่จะเหมือนกันทุกอย่าง นั้นคือ มีการแปรผัน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(Variation)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หากความแตกต่างนั้นมีค่าน้อยมากก็ทำให้ของ 2 สิ่งนั้นดูคล้ายกันมาก เช่น น้ำหนักของหัวปากกาในกระบวนการผลิต ย่อมมีการแปรผันเกิดขึ้นในสินค้าที่ผลิต แต่บางครั้งเมื่อวัดแล้วอาจพบว่าเท่ากัน ซึ่งอาจเป็นเพราะข้อจำกัดของเครื่องมือวัด การแปรผันมี 3 ชนิดคือ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1. การแปรผันในตัวชิ้นงาน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2. การแปรผันระหว่างชิ้นงาน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3. การแปรผันระหว่างเวลา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การแปรผันเกิดขึ้นในทุกขบวนการผลิตและมีสาเหตุเปลี่ยนเสมอ</a:t>
            </a:r>
          </a:p>
          <a:p>
            <a:pPr>
              <a:buNone/>
            </a:pPr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จากนั้นคำนวณค่าขีดจำกัดควบคุมใหม่ โดย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00430" y="2357430"/>
          <a:ext cx="1535112" cy="3024187"/>
        </p:xfrm>
        <a:graphic>
          <a:graphicData uri="http://schemas.openxmlformats.org/presentationml/2006/ole">
            <p:oleObj spid="_x0000_s6146" name="Equation" r:id="rId3" imgW="622030" imgH="12186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</a:rPr>
              <a:t>	</a:t>
            </a:r>
            <a:r>
              <a:rPr lang="th-TH" b="1" i="1" dirty="0" smtClean="0">
                <a:latin typeface="Angsana New" pitchFamily="18" charset="-34"/>
              </a:rPr>
              <a:t>แผนภูมิ</a:t>
            </a:r>
          </a:p>
          <a:p>
            <a:pPr marL="0" indent="0">
              <a:buNone/>
            </a:pPr>
            <a:endParaRPr lang="th-TH" b="1" i="1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b="1" i="1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b="1" i="1" dirty="0" smtClean="0">
              <a:latin typeface="Angsana New" pitchFamily="18" charset="-34"/>
            </a:endParaRPr>
          </a:p>
          <a:p>
            <a:pPr marL="0" indent="0">
              <a:buNone/>
            </a:pPr>
            <a:r>
              <a:rPr lang="th-TH" b="1" i="1" dirty="0" smtClean="0">
                <a:latin typeface="Angsana New" pitchFamily="18" charset="-34"/>
              </a:rPr>
              <a:t>	แผนภูมิ </a:t>
            </a:r>
            <a:r>
              <a:rPr lang="en-US" b="1" i="1" dirty="0" smtClean="0">
                <a:latin typeface="Angsana New" pitchFamily="18" charset="-34"/>
              </a:rPr>
              <a:t>R</a:t>
            </a:r>
            <a:endParaRPr lang="th-TH" b="1" i="1" dirty="0" smtClean="0">
              <a:latin typeface="Angsana New" pitchFamily="18" charset="-34"/>
            </a:endParaRPr>
          </a:p>
          <a:p>
            <a:endParaRPr lang="th-TH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357422" y="1568440"/>
          <a:ext cx="291469" cy="360362"/>
        </p:xfrm>
        <a:graphic>
          <a:graphicData uri="http://schemas.openxmlformats.org/presentationml/2006/ole">
            <p:oleObj spid="_x0000_s7170" name="Equation" r:id="rId3" imgW="164957" imgH="203024" progId="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708400" y="1500174"/>
          <a:ext cx="2808288" cy="2327275"/>
        </p:xfrm>
        <a:graphic>
          <a:graphicData uri="http://schemas.openxmlformats.org/presentationml/2006/ole">
            <p:oleObj spid="_x0000_s7171" name="Equation" r:id="rId4" imgW="1117600" imgH="927100" progId="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714744" y="4054496"/>
          <a:ext cx="2278062" cy="2303462"/>
        </p:xfrm>
        <a:graphic>
          <a:graphicData uri="http://schemas.openxmlformats.org/presentationml/2006/ole">
            <p:oleObj spid="_x0000_s7172" name="Equation" r:id="rId5" imgW="838200" imgH="850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การตัดกลุ่มตัวอย่างออกทำได้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วิธี </a:t>
            </a:r>
            <a:r>
              <a:rPr lang="th-TH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วิธีที่หนึ่ง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ตัดจุดที่ผิดปกติจากทั้งสองแผนภูมิเมื่อค้นหาสาเหตุความผิดปกติ </a:t>
            </a:r>
            <a:r>
              <a:rPr lang="th-TH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วิธีที่สอง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ตัดเฉพาะจุดที่มีความผิดปกติออกไม่ว่าจะบนแผนภูมิไหน แผนภูมิที่ปกติให้คงไว้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แผนภูมิทั้งสองหลังปรับปรุงแล้วนี้จะถูกใช้เพื่อควบคุมกระบวนการผลิตในอนาคต โดยการเก็บข้อมูลและเขียนจุดลงบนแผนภูมิทั้งสอง ถ้าจุดกระจายในแผนภูมิโดยมิได้แสดงความผิดปกติก็ทำการผลิตกระบวนการผลิตนั้นต่อไป แต่หากมีจุดบนแผนภูมิที่แสดงความผิดปกติ ต้องรีบทำการตรวจสอบกระบวนการผลิตและแก้ไขทันที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ตัวอย่างที่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	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จากตัวอย่างที่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จะได้ว่า</a:t>
            </a:r>
          </a:p>
          <a:p>
            <a:pPr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                               </a:t>
            </a:r>
          </a:p>
          <a:p>
            <a:pPr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  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357291" y="2214555"/>
          <a:ext cx="2049380" cy="1785950"/>
        </p:xfrm>
        <a:graphic>
          <a:graphicData uri="http://schemas.openxmlformats.org/presentationml/2006/ole">
            <p:oleObj spid="_x0000_s43010" name="Equation" r:id="rId3" imgW="1282680" imgH="1117440" progId="">
              <p:embed/>
            </p:oleObj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286124"/>
            <a:ext cx="3105150" cy="571500"/>
          </a:xfrm>
          <a:prstGeom prst="rect">
            <a:avLst/>
          </a:prstGeom>
          <a:noFill/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285992"/>
            <a:ext cx="4247314" cy="642942"/>
          </a:xfrm>
          <a:prstGeom prst="rect">
            <a:avLst/>
          </a:prstGeom>
          <a:noFill/>
        </p:spPr>
      </p:pic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1357290" y="4214818"/>
          <a:ext cx="1196670" cy="2357454"/>
        </p:xfrm>
        <a:graphic>
          <a:graphicData uri="http://schemas.openxmlformats.org/presentationml/2006/ole">
            <p:oleObj spid="_x0000_s43027" name="Equation" r:id="rId6" imgW="622030" imgH="1218671" progId="">
              <p:embed/>
            </p:oleObj>
          </a:graphicData>
        </a:graphic>
      </p:graphicFrame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6227" y="4408882"/>
            <a:ext cx="1331525" cy="377440"/>
          </a:xfrm>
          <a:prstGeom prst="rect">
            <a:avLst/>
          </a:prstGeom>
          <a:noFill/>
        </p:spPr>
      </p:pic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729" y="5036564"/>
            <a:ext cx="1485899" cy="373647"/>
          </a:xfrm>
          <a:prstGeom prst="rect">
            <a:avLst/>
          </a:prstGeom>
          <a:noFill/>
        </p:spPr>
      </p:pic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3032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715016"/>
            <a:ext cx="1403748" cy="642938"/>
          </a:xfrm>
          <a:prstGeom prst="rect">
            <a:avLst/>
          </a:prstGeom>
          <a:noFill/>
        </p:spPr>
      </p:pic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4857752" y="5786454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Angsana New" pitchFamily="18" charset="-34"/>
              </a:rPr>
              <a:t>0.038 mm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ตัวอย่างที่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th-TH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0" indent="0">
              <a:buNone/>
            </a:pPr>
            <a:r>
              <a:rPr lang="th-TH" b="1" i="1" dirty="0" smtClean="0">
                <a:latin typeface="Angsana New" pitchFamily="18" charset="-34"/>
              </a:rPr>
              <a:t>แผนภูมิ</a:t>
            </a:r>
          </a:p>
          <a:p>
            <a:pPr marL="0" indent="0">
              <a:buNone/>
            </a:pPr>
            <a:endParaRPr lang="th-TH" b="1" i="1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b="1" i="1" dirty="0" smtClean="0">
              <a:latin typeface="Angsana New" pitchFamily="18" charset="-34"/>
            </a:endParaRPr>
          </a:p>
          <a:p>
            <a:pPr marL="0" indent="0">
              <a:buNone/>
            </a:pPr>
            <a:endParaRPr lang="th-TH" b="1" i="1" dirty="0" smtClean="0">
              <a:latin typeface="Angsana New" pitchFamily="18" charset="-34"/>
            </a:endParaRPr>
          </a:p>
          <a:p>
            <a:pPr marL="0" indent="0">
              <a:buNone/>
            </a:pPr>
            <a:r>
              <a:rPr lang="th-TH" b="1" i="1" dirty="0" smtClean="0">
                <a:latin typeface="Angsana New" pitchFamily="18" charset="-34"/>
              </a:rPr>
              <a:t>แผนภูมิ </a:t>
            </a:r>
            <a:r>
              <a:rPr lang="en-US" b="1" i="1" dirty="0" smtClean="0">
                <a:latin typeface="Angsana New" pitchFamily="18" charset="-34"/>
              </a:rPr>
              <a:t>R</a:t>
            </a:r>
            <a:endParaRPr lang="th-TH" b="1" i="1" dirty="0" smtClean="0">
              <a:latin typeface="Angsana New" pitchFamily="18" charset="-34"/>
            </a:endParaRPr>
          </a:p>
          <a:p>
            <a:endParaRPr lang="th-TH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428728" y="1568440"/>
          <a:ext cx="291469" cy="360362"/>
        </p:xfrm>
        <a:graphic>
          <a:graphicData uri="http://schemas.openxmlformats.org/presentationml/2006/ole">
            <p:oleObj spid="_x0000_s44036" name="Equation" r:id="rId3" imgW="164957" imgH="203024" progId="">
              <p:embed/>
            </p:oleObj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000232" y="1530353"/>
          <a:ext cx="2463475" cy="2041523"/>
        </p:xfrm>
        <a:graphic>
          <a:graphicData uri="http://schemas.openxmlformats.org/presentationml/2006/ole">
            <p:oleObj spid="_x0000_s44037" name="Equation" r:id="rId4" imgW="1117600" imgH="927100" progId="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002143" y="3837258"/>
          <a:ext cx="1998353" cy="2020634"/>
        </p:xfrm>
        <a:graphic>
          <a:graphicData uri="http://schemas.openxmlformats.org/presentationml/2006/ole">
            <p:oleObj spid="_x0000_s44038" name="Equation" r:id="rId5" imgW="838200" imgH="850900" progId="">
              <p:embed/>
            </p:oleObj>
          </a:graphicData>
        </a:graphic>
      </p:graphicFrame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643438" y="1558341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= 6.40 + (1.5X0.038) = 6.46 mm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643438" y="2285992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= 6.40 mm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3438" y="3000372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Angsana New" pitchFamily="18" charset="-34"/>
                <a:ea typeface="Calibri" pitchFamily="34" charset="0"/>
                <a:cs typeface="Angsana New" pitchFamily="18" charset="-34"/>
              </a:rPr>
              <a:t>= 6.40 - (1.5X0.038) = 6.34 mm</a:t>
            </a:r>
            <a:endParaRPr lang="en-US" sz="3200" dirty="0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43438" y="3786190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= (4.698 x 0.038) = 0.18 mm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38" y="4500570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en-US" sz="3200" dirty="0" smtClean="0">
                <a:latin typeface="Angsana New" pitchFamily="18" charset="-34"/>
                <a:ea typeface="Calibri" pitchFamily="34" charset="0"/>
                <a:cs typeface="Angsana New" pitchFamily="18" charset="-34"/>
              </a:rPr>
              <a:t>= 0.079 mm</a:t>
            </a:r>
            <a:endParaRPr lang="en-US" sz="3200" dirty="0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3438" y="5357826"/>
            <a:ext cx="2581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en-US" sz="3200" dirty="0" smtClean="0">
                <a:latin typeface="Angsana New" pitchFamily="18" charset="-34"/>
                <a:ea typeface="Calibri" pitchFamily="34" charset="0"/>
                <a:cs typeface="Angsana New" pitchFamily="18" charset="-34"/>
              </a:rPr>
              <a:t>= (0 x 0.038) = 0  mm</a:t>
            </a:r>
            <a:endParaRPr lang="en-US" sz="3200" dirty="0" smtClean="0"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656958" y="3286124"/>
            <a:ext cx="2844000" cy="32147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57290" y="3286124"/>
            <a:ext cx="2736000" cy="32147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ใช้แผนภูมิเพื่อปรับปรุงกระบวนการผลิต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840287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การประยุกต์ใช้แผนภูมิทั้งสองนี้กับกระบวนการผลิตจะได้ผลดีอย่างยิ่งโดยเฉพาะผลทางจิตวิทยาเพราะคนดูแลจะมีเครื่องมือในการควบคุมกระบวนการผลิตและจะพยายามปรับปรุงให้กระบวนการผลิตดีขึ้นเรื่อยๆสำหรับกรณีที่ทราบค่าเฉลี่ยกระบวนการ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μ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และค่าเบี่ยงเบนมาตรฐาน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σ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จะได้</a:t>
            </a:r>
          </a:p>
          <a:p>
            <a:endParaRPr lang="th-TH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428728" y="3786190"/>
          <a:ext cx="2180131" cy="2643206"/>
        </p:xfrm>
        <a:graphic>
          <a:graphicData uri="http://schemas.openxmlformats.org/presentationml/2006/ole">
            <p:oleObj spid="_x0000_s8194" name="Equation" r:id="rId3" imgW="1079500" imgH="130810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718367" y="3938336"/>
          <a:ext cx="2800504" cy="2302147"/>
        </p:xfrm>
        <a:graphic>
          <a:graphicData uri="http://schemas.openxmlformats.org/presentationml/2006/ole">
            <p:oleObj spid="_x0000_s8195" name="Equation" r:id="rId4" imgW="1016000" imgH="83820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643438" y="3286124"/>
            <a:ext cx="130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แผนภูมิ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R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3272853"/>
            <a:ext cx="1112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</a:rPr>
              <a:t>แผนภูมิ </a:t>
            </a:r>
            <a:endParaRPr lang="th-TH" sz="3200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428860" y="3354389"/>
          <a:ext cx="292100" cy="360363"/>
        </p:xfrm>
        <a:graphic>
          <a:graphicData uri="http://schemas.openxmlformats.org/presentationml/2006/ole">
            <p:oleObj spid="_x0000_s8196" name="Equation" r:id="rId5" imgW="164957" imgH="2030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4" descr="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ใช้ใช้แผนภูมิเพื่อปรับปรุงกระบวนการผลิต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หรือ</a:t>
            </a:r>
          </a:p>
          <a:p>
            <a:pPr>
              <a:buNone/>
            </a:pPr>
            <a:endParaRPr lang="th-TH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>
              <a:buNone/>
            </a:pP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ค่าของ 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A,D</a:t>
            </a:r>
            <a:r>
              <a:rPr lang="th-TH" sz="14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,D</a:t>
            </a:r>
            <a:r>
              <a:rPr lang="en-US" sz="14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d 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แสดงอยู่ในตาราง</a:t>
            </a:r>
          </a:p>
          <a:p>
            <a:pPr>
              <a:buNone/>
            </a:pPr>
            <a:endParaRPr lang="th-TH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31913" y="2147888"/>
          <a:ext cx="2952750" cy="2341562"/>
        </p:xfrm>
        <a:graphic>
          <a:graphicData uri="http://schemas.openxmlformats.org/presentationml/2006/ole">
            <p:oleObj spid="_x0000_s9218" name="Equation" r:id="rId3" imgW="1054100" imgH="83820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003800" y="2060575"/>
          <a:ext cx="2732088" cy="2376488"/>
        </p:xfrm>
        <a:graphic>
          <a:graphicData uri="http://schemas.openxmlformats.org/presentationml/2006/ole">
            <p:oleObj spid="_x0000_s9219" name="Equation" r:id="rId4" imgW="812447" imgH="83783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</a:rPr>
              <a:t>แผนภูมิ      และแผนภูมิ </a:t>
            </a:r>
            <a:r>
              <a:rPr lang="en-US" b="1" dirty="0" smtClean="0">
                <a:latin typeface="Angsana New" pitchFamily="18" charset="-34"/>
              </a:rPr>
              <a:t>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S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คือ ค่าเบี่ยงเบนมาตรฐานของกลุ่มตัวอย่าง เมื่อเปรียบเทียบแผนภูมิ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จะพบว่าแผนภูมิ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คำนวณง่ายกว่า แต่</a:t>
            </a:r>
            <a:r>
              <a:rPr lang="th-TH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แผนภูมิ </a:t>
            </a:r>
            <a:r>
              <a:rPr lang="en-US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S </a:t>
            </a:r>
            <a:r>
              <a:rPr lang="th-TH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มีความแม่นยำกว่า โดยเฉพาะเมื่อจำนวนตัวอย่างในแต่ละกลุ่มมาก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และเป็นที่นิยมมาก และการสร้างและประยุกต์ใช้เหมือนกับที่ผ่านมาแต่ใช้สูตรคำนวณค่าเบี่ยงเบนมาตรฐานของกลุ่มดังนี้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987798" y="714356"/>
          <a:ext cx="369888" cy="455613"/>
        </p:xfrm>
        <a:graphic>
          <a:graphicData uri="http://schemas.openxmlformats.org/presentationml/2006/ole">
            <p:oleObj spid="_x0000_s10242" name="Equation" r:id="rId3" imgW="164957" imgH="203024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571736" y="4143380"/>
          <a:ext cx="3529012" cy="1711325"/>
        </p:xfrm>
        <a:graphic>
          <a:graphicData uri="http://schemas.openxmlformats.org/presentationml/2006/ole">
            <p:oleObj spid="_x0000_s10243" name="Equation" r:id="rId4" imgW="1586811" imgH="77436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214942" y="4429132"/>
            <a:ext cx="3286148" cy="22145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14414" y="4429132"/>
            <a:ext cx="3286148" cy="22145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14942" y="1428736"/>
            <a:ext cx="3286148" cy="27860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4414" y="1428736"/>
            <a:ext cx="3286148" cy="27860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แผนภูมิ      และแผนภูมิ </a:t>
            </a:r>
            <a:r>
              <a:rPr lang="en-US" b="1" dirty="0" smtClean="0">
                <a:effectLst/>
                <a:latin typeface="Angsana New" pitchFamily="18" charset="-34"/>
                <a:cs typeface="Angsana New" pitchFamily="18" charset="-34"/>
              </a:rPr>
              <a:t>S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008436" y="782622"/>
          <a:ext cx="349250" cy="431800"/>
        </p:xfrm>
        <a:graphic>
          <a:graphicData uri="http://schemas.openxmlformats.org/presentationml/2006/ole">
            <p:oleObj spid="_x0000_s11267" name="Equation" r:id="rId3" imgW="164957" imgH="203024" progId="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47813" y="1341438"/>
            <a:ext cx="1728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40425" y="1341438"/>
            <a:ext cx="201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555875" y="1428736"/>
          <a:ext cx="292100" cy="360363"/>
        </p:xfrm>
        <a:graphic>
          <a:graphicData uri="http://schemas.openxmlformats.org/presentationml/2006/ole">
            <p:oleObj spid="_x0000_s11268" name="Equation" r:id="rId4" imgW="164957" imgH="203024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331913" y="1844675"/>
          <a:ext cx="2592387" cy="2363788"/>
        </p:xfrm>
        <a:graphic>
          <a:graphicData uri="http://schemas.openxmlformats.org/presentationml/2006/ole">
            <p:oleObj spid="_x0000_s11269" name="Equation" r:id="rId5" imgW="1041400" imgH="1016000" progId="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653088" y="1844675"/>
          <a:ext cx="2165350" cy="2305050"/>
        </p:xfrm>
        <a:graphic>
          <a:graphicData uri="http://schemas.openxmlformats.org/presentationml/2006/ole">
            <p:oleObj spid="_x0000_s11270" name="Equation" r:id="rId6" imgW="748975" imgH="901309" progId="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357290" y="4500570"/>
          <a:ext cx="2711473" cy="2173775"/>
        </p:xfrm>
        <a:graphic>
          <a:graphicData uri="http://schemas.openxmlformats.org/presentationml/2006/ole">
            <p:oleObj spid="_x0000_s11271" name="Equation" r:id="rId7" imgW="1155700" imgH="92710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5715008" y="4478222"/>
          <a:ext cx="2066917" cy="2165488"/>
        </p:xfrm>
        <a:graphic>
          <a:graphicData uri="http://schemas.openxmlformats.org/presentationml/2006/ole">
            <p:oleObj spid="_x0000_s11272" name="Equation" r:id="rId8" imgW="812447" imgH="850531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71406" y="4405978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ปรับปรุง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การแปรผัน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แหล่งที่มาของการแปรผัน</a:t>
            </a:r>
          </a:p>
          <a:p>
            <a:pPr marL="514350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วัตถุดิบ</a:t>
            </a:r>
          </a:p>
          <a:p>
            <a:pPr marL="514350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สภาพแวดล้อม</a:t>
            </a:r>
          </a:p>
          <a:p>
            <a:pPr marL="514350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พนักงาน และวิธีการทำงาน		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รูปแบบของการแปรผันแบ่งเป็น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ประเภท</a:t>
            </a:r>
          </a:p>
          <a:p>
            <a:pPr marL="514350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1. Chance causes/ random causes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การแปรผันคงที่  ไม่สามารถหลีกเลี่ยงได้</a:t>
            </a:r>
          </a:p>
          <a:p>
            <a:pPr marL="514350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2. Assignable causes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การแปรผันสูง เมื่อเกิดขึ้นจะทำให้ขบวนการผลิตนั้นอยู่นอกการควบคุม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(out of control)</a:t>
            </a:r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14348" y="2000240"/>
            <a:ext cx="3214710" cy="32861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แผนภูมิ      และแผนภูมิ </a:t>
            </a:r>
            <a:r>
              <a:rPr lang="en-US" b="1" dirty="0" smtClean="0">
                <a:effectLst/>
                <a:latin typeface="Angsana New" pitchFamily="18" charset="-34"/>
                <a:cs typeface="Angsana New" pitchFamily="18" charset="-34"/>
              </a:rPr>
              <a:t>S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เมื่อ</a:t>
            </a:r>
          </a:p>
          <a:p>
            <a:endParaRPr lang="en-US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ค่าของ 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A ,A3,B3,B4,B5 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C4 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เป็นค่าคงที่ขึ้นอยู่กับจำนวนตัวอย่างในแต่ละกลุ่มซึ่งเปิดค่าได้จากตาราง</a:t>
            </a:r>
          </a:p>
          <a:p>
            <a:pPr>
              <a:buNone/>
            </a:pPr>
            <a:endParaRPr lang="th-TH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05261" y="785794"/>
          <a:ext cx="352425" cy="433388"/>
        </p:xfrm>
        <a:graphic>
          <a:graphicData uri="http://schemas.openxmlformats.org/presentationml/2006/ole">
            <p:oleObj spid="_x0000_s12290" name="Equation" r:id="rId3" imgW="164957" imgH="203024" progId="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825201" y="2114567"/>
          <a:ext cx="2960981" cy="3100383"/>
        </p:xfrm>
        <a:graphic>
          <a:graphicData uri="http://schemas.openxmlformats.org/presentationml/2006/ole">
            <p:oleObj spid="_x0000_s12291" name="Equation" r:id="rId4" imgW="1612900" imgH="1689100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/>
          <a:srcRect l="34235" t="32181" r="24717" b="31117"/>
          <a:stretch>
            <a:fillRect/>
          </a:stretch>
        </p:blipFill>
        <p:spPr bwMode="auto">
          <a:xfrm>
            <a:off x="4071934" y="2071678"/>
            <a:ext cx="50006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214942" y="2428868"/>
            <a:ext cx="3286148" cy="30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4414" y="2428868"/>
            <a:ext cx="3286148" cy="309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แผนภูมิ      และแผนภูมิ </a:t>
            </a:r>
            <a:r>
              <a:rPr lang="en-US" b="1" dirty="0" smtClean="0">
                <a:effectLst/>
                <a:latin typeface="Angsana New" pitchFamily="18" charset="-34"/>
                <a:cs typeface="Angsana New" pitchFamily="18" charset="-34"/>
              </a:rPr>
              <a:t>S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กรณีทราบค่าเฉลี่ย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μ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และค่าเบี่ยงเบนมาตรฐาน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σ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จะได้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28728" y="3071810"/>
          <a:ext cx="2881981" cy="2286016"/>
        </p:xfrm>
        <a:graphic>
          <a:graphicData uri="http://schemas.openxmlformats.org/presentationml/2006/ole">
            <p:oleObj spid="_x0000_s13314" name="Equation" r:id="rId3" imgW="1054100" imgH="83820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715008" y="3030681"/>
          <a:ext cx="2126177" cy="2279519"/>
        </p:xfrm>
        <a:graphic>
          <a:graphicData uri="http://schemas.openxmlformats.org/presentationml/2006/ole">
            <p:oleObj spid="_x0000_s13315" name="Equation" r:id="rId4" imgW="787400" imgH="850900" progId="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940175" y="714356"/>
          <a:ext cx="352425" cy="433387"/>
        </p:xfrm>
        <a:graphic>
          <a:graphicData uri="http://schemas.openxmlformats.org/presentationml/2006/ole">
            <p:oleObj spid="_x0000_s13316" name="Equation" r:id="rId5" imgW="164957" imgH="203024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47813" y="2413008"/>
            <a:ext cx="1728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40425" y="2413008"/>
            <a:ext cx="201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571736" y="2500306"/>
          <a:ext cx="352425" cy="355585"/>
        </p:xfrm>
        <a:graphic>
          <a:graphicData uri="http://schemas.openxmlformats.org/presentationml/2006/ole">
            <p:oleObj spid="_x0000_s13317" name="Equation" r:id="rId6" imgW="164957" imgH="2030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673"/>
            <a:ext cx="8218488" cy="682625"/>
          </a:xfrm>
        </p:spPr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สถานะของการควบคุม</a:t>
            </a:r>
            <a:endParaRPr lang="th-TH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4840287"/>
          </a:xfrm>
        </p:spPr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สถานะของการควบคุมมี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สถานะ คือขบวนการผลิตอยู่ภายใต้การควบคุม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(in-control)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และอยู่นอกการควบคุม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(out-of-control)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ขบวนการผลิตอยู่ภายใต้การควบคุมจะเปลี่ยนเป็นขบวนการผลิตอยู่นอกการควบคุมเมื่อ สาเหตุจาก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assignable cause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ถูกกำจัดออกไปและขบวนการผลิตเปลี่ยนแปลง การวิเคราะห์สถานะที่อยู่นอกการควบคุม</a:t>
            </a:r>
          </a:p>
          <a:p>
            <a:pPr marL="914400" lvl="1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1.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เปลี่ยนแปลงแบบก้าวกระโดด</a:t>
            </a:r>
          </a:p>
          <a:p>
            <a:pPr marL="914400" lvl="1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2.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มีแนวโน้มการเปลี่ยนแปลงแบบคงที่</a:t>
            </a:r>
          </a:p>
          <a:p>
            <a:pPr marL="914400" lvl="1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3.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เปลี่ยนแปลงแบบซ้ำ</a:t>
            </a:r>
          </a:p>
          <a:p>
            <a:pPr marL="914400" lvl="1" indent="-51435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4.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ea typeface="+mn-ea"/>
                <a:cs typeface="Angsana New" pitchFamily="18" charset="-34"/>
              </a:rPr>
              <a:t>แยกเป็นสองกลุ่ม </a:t>
            </a:r>
            <a:endParaRPr lang="th-TH" sz="3200" dirty="0">
              <a:solidFill>
                <a:schemeClr val="tx2"/>
              </a:solidFill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25"/>
            <a:ext cx="8218488" cy="682625"/>
          </a:xfrm>
        </p:spPr>
        <p:txBody>
          <a:bodyPr/>
          <a:lstStyle/>
          <a:p>
            <a:r>
              <a:rPr lang="en-US" sz="5400" b="1" dirty="0" smtClean="0">
                <a:latin typeface="Angsana New" pitchFamily="18" charset="-34"/>
              </a:rPr>
              <a:t>Questions &amp; Answers</a:t>
            </a:r>
            <a:endParaRPr lang="th-TH" sz="5400" b="1" dirty="0">
              <a:latin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365125">
              <a:buNone/>
              <a:defRPr/>
            </a:pPr>
            <a:r>
              <a:rPr lang="th-TH" dirty="0" smtClean="0">
                <a:latin typeface="Angsana New" pitchFamily="18" charset="-34"/>
              </a:rPr>
              <a:t>	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30937" r="29687" b="27813"/>
          <a:stretch>
            <a:fillRect/>
          </a:stretch>
        </p:blipFill>
        <p:spPr bwMode="auto">
          <a:xfrm>
            <a:off x="2428860" y="2143116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572560" cy="4840287"/>
          </a:xfrm>
        </p:spPr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แผนภูมิควบคุมสำหรับค่าตัวแปรชนิดแปรผันมีหลายประเภท ในที่นี้จะกล่าวถึง </a:t>
            </a:r>
            <a:r>
              <a:rPr lang="th-TH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แผนภูมิค่าเฉลี่ย แผนภูมิ </a:t>
            </a:r>
            <a:r>
              <a:rPr lang="en-US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และแผนภูมิ </a:t>
            </a:r>
            <a:r>
              <a:rPr lang="en-US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S</a:t>
            </a:r>
            <a:r>
              <a:rPr lang="th-TH" sz="32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ทั้งสามแผนภูมิมีวัตถุประสงค์หลักเพื่อการควบคุมแนวโน้มเข้าสู่ศูนย์กลาง หรือค่าเฉลี่ย และการกระจายของลักษณะคุณภาพ 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แผนภูมิค่าเฉลี่ยใช้เพื่อควบคุมค่าเฉลี่ยลักษณะคุณภาพ ส่วนแผนภูมิ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และแผนภูมิ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S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ใช้เพื่อควบคุมการกระจายของลักษณะคุณภาพ 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	การควบคุมคุณภาพคือ การควบคุมให้ลักษณะคุณภาพมีค่าเฉลี่ยและการกระจายตามที่กำหนด ค่าที่กำหนดนี้เรียกว่า ขีดจำกัดข้อกำหนด ซึ่งประกอบด้วยขีดจำกัดข้อกำหนดบน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(USL)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และขีดจำกัดข้อกำหนดล่าง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LSL  </a:t>
            </a:r>
            <a:endParaRPr lang="th-TH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18488" cy="682625"/>
          </a:xfrm>
        </p:spPr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ตัวอย่างแผนภูมิค่าเฉลี่ย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42984"/>
            <a:ext cx="9027201" cy="552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671"/>
            <a:ext cx="8229600" cy="4840287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จากแผนภูมิควบคุมจะให้ข้อมูลดังนี้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1. ข้อมูลเพื่อการปรับปรุงคุณภาพ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2. เพื่อกำหนดความสามารถในการผลิต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3. เพื่อการตัดสินใจที่เกี่ยวกับ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Specification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ของผลิตภัณฑ์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4. เพื่อการตัดสินใจที่เกี่ยวกับขบวนการผลิต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5. เพื่อการตัดสินใจเกี่ยวกับผลิตภัณฑ์ที่เพิ่งผลิต</a:t>
            </a: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40287"/>
          </a:xfrm>
        </p:spPr>
        <p:txBody>
          <a:bodyPr/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แผนภูมิ	     และแผนภูมิ 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แผนภูมิทั้งสองนี้จะใช้คู่กันเพื่อควบคุมค่าเฉลี่ย และค่าการกระจายของกระบวนการ และเพื่อวิเคราะห์ถึงความสามารถในการผลิตภายใต้ข้อกำหนด และประเมินจำนวนสินค้าที่มีคุณภาพต่ำกว่ากำหนด ซึ่งมีขั้นตอนการสร้างแผนภูมิทั้งสองดังนี้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1. เลือกลักษณะคุณภาพ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2. เลือกจำนวนตัวอย่างในกลุ่มตัวอย่างย่อย</a:t>
            </a:r>
            <a:endParaRPr lang="en-US" sz="3200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3.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เก็บข้อมูล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4. หาค่า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Central Line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Control Limits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5.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ปรับปรุง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Central Line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Control Limits</a:t>
            </a:r>
          </a:p>
          <a:p>
            <a:pPr marL="0" indent="0">
              <a:buNone/>
            </a:pP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357424" y="1500174"/>
          <a:ext cx="285750" cy="352425"/>
        </p:xfrm>
        <a:graphic>
          <a:graphicData uri="http://schemas.openxmlformats.org/presentationml/2006/ole">
            <p:oleObj spid="_x0000_s14339" name="Equation" r:id="rId3" imgW="164957" imgH="2030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เลือกลักษณะคุณภาพ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แผนภูมินี้จะควบคุมสำหรับค่าแปรผันที่สามารถวัดออกมาเป็นตัวเลขได้ เช่น ความยาว เวลา เป็นต้น ทั้งนี้ในสินค้าแต่ละประเภทก็จะใช้จำนวนแผนภูมิควบคุมที่ไม่เท่ากัน การกำหนดว่าจะควบคุมลักษณะคุณภาพใดของกระบวนการผลิตจะต้องวิเคราะห์และพิจารณาเลือกควบคุมลักษณะคุณภาพที่มีความสำคัญต่อคุณภาพสินค้า และเมื่อลักษณะคุณภาพนั้นเปลี่ยนแปลงไปจะส่งผลกระทบต่อความเสียหายของคุณภาพสินค้ามาก</a:t>
            </a: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/>
                <a:latin typeface="Angsana New" pitchFamily="18" charset="-34"/>
                <a:cs typeface="Angsana New" pitchFamily="18" charset="-34"/>
              </a:rPr>
              <a:t>ขั้นตอนการสร้างแผนภูมิควบคุม</a:t>
            </a:r>
            <a:endParaRPr lang="th-TH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40287"/>
          </a:xfrm>
        </p:spPr>
        <p:txBody>
          <a:bodyPr/>
          <a:lstStyle/>
          <a:p>
            <a:pPr>
              <a:buNone/>
            </a:pP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i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เลือกจำนวนตัวอย่างในกลุ่มตัวอย่างย่อย </a:t>
            </a:r>
            <a:r>
              <a:rPr lang="th-TH" sz="3200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ในการกำหนดตัวอย่างที่จะจัดเก็บและความถี่ห่างของการจัดเก็บนั้นไม่มีกฎเกณฑ์ที่แน่นอนแต่โดยทั่วไปมักเก็บครั้งละ 5 ตัวอย่าง เพราะคำนวณง่าย ความถี่ห่างในการเก็บก็เช่นเดี่ยวกัน แต่มักจะใช้ตารางมาตรฐานทางการทหารของสหรัฐ</a:t>
            </a:r>
            <a:endParaRPr lang="th-TH" sz="3200" b="1" i="1" dirty="0" smtClean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62" y="3429000"/>
            <a:ext cx="324055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1_p_print">
  <a:themeElements>
    <a:clrScheme name="com1_p_print 1">
      <a:dk1>
        <a:srgbClr val="000000"/>
      </a:dk1>
      <a:lt1>
        <a:srgbClr val="FFFFFF"/>
      </a:lt1>
      <a:dk2>
        <a:srgbClr val="D28C00"/>
      </a:dk2>
      <a:lt2>
        <a:srgbClr val="C0C0C0"/>
      </a:lt2>
      <a:accent1>
        <a:srgbClr val="CC6600"/>
      </a:accent1>
      <a:accent2>
        <a:srgbClr val="808000"/>
      </a:accent2>
      <a:accent3>
        <a:srgbClr val="FFFFFF"/>
      </a:accent3>
      <a:accent4>
        <a:srgbClr val="000000"/>
      </a:accent4>
      <a:accent5>
        <a:srgbClr val="E2B8AA"/>
      </a:accent5>
      <a:accent6>
        <a:srgbClr val="737300"/>
      </a:accent6>
      <a:hlink>
        <a:srgbClr val="CCCC00"/>
      </a:hlink>
      <a:folHlink>
        <a:srgbClr val="969696"/>
      </a:folHlink>
    </a:clrScheme>
    <a:fontScheme name="com1_p_prin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1_p_print 1">
        <a:dk1>
          <a:srgbClr val="000000"/>
        </a:dk1>
        <a:lt1>
          <a:srgbClr val="FFFFFF"/>
        </a:lt1>
        <a:dk2>
          <a:srgbClr val="D28C00"/>
        </a:dk2>
        <a:lt2>
          <a:srgbClr val="C0C0C0"/>
        </a:lt2>
        <a:accent1>
          <a:srgbClr val="CC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737300"/>
        </a:accent6>
        <a:hlink>
          <a:srgbClr val="CCCC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1_p_print 2">
        <a:dk1>
          <a:srgbClr val="000000"/>
        </a:dk1>
        <a:lt1>
          <a:srgbClr val="FFFFFF"/>
        </a:lt1>
        <a:dk2>
          <a:srgbClr val="666633"/>
        </a:dk2>
        <a:lt2>
          <a:srgbClr val="969696"/>
        </a:lt2>
        <a:accent1>
          <a:srgbClr val="339933"/>
        </a:accent1>
        <a:accent2>
          <a:srgbClr val="FC7F02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E47202"/>
        </a:accent6>
        <a:hlink>
          <a:srgbClr val="99CC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1_p_print 3">
        <a:dk1>
          <a:srgbClr val="000000"/>
        </a:dk1>
        <a:lt1>
          <a:srgbClr val="FFFFFF"/>
        </a:lt1>
        <a:dk2>
          <a:srgbClr val="336699"/>
        </a:dk2>
        <a:lt2>
          <a:srgbClr val="C0C0C0"/>
        </a:lt2>
        <a:accent1>
          <a:srgbClr val="36AEC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AED3DF"/>
        </a:accent5>
        <a:accent6>
          <a:srgbClr val="005CB9"/>
        </a:accent6>
        <a:hlink>
          <a:srgbClr val="00B485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com1_p_print</Template>
  <TotalTime>1740</TotalTime>
  <Words>261</Words>
  <Application>Microsoft Office PowerPoint</Application>
  <PresentationFormat>On-screen Show (4:3)</PresentationFormat>
  <Paragraphs>169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com1_p_print</vt:lpstr>
      <vt:lpstr>Equation</vt:lpstr>
      <vt:lpstr>บทที่ 4 แผนภูมิควบคุมสำหรับตัวแปรชนิดแปรผัน</vt:lpstr>
      <vt:lpstr>บทนำ</vt:lpstr>
      <vt:lpstr>การแปรผัน</vt:lpstr>
      <vt:lpstr>แผนภูมิควบคุม</vt:lpstr>
      <vt:lpstr>ตัวอย่างแผนภูมิค่าเฉลี่ย</vt:lpstr>
      <vt:lpstr>แผนภูมิควบคุม</vt:lpstr>
      <vt:lpstr>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ตัวอย่างที่ 1</vt:lpstr>
      <vt:lpstr>ตัวอย่างที่ 1 (ต่อ)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ขั้นตอนการสร้างแผนภูมิควบคุม</vt:lpstr>
      <vt:lpstr>ตัวอย่างที่ 2</vt:lpstr>
      <vt:lpstr>ตัวอย่างที่ 2 (ต่อ)</vt:lpstr>
      <vt:lpstr>ใช้แผนภูมิเพื่อปรับปรุงกระบวนการผลิต</vt:lpstr>
      <vt:lpstr>Slide 26</vt:lpstr>
      <vt:lpstr>ใช้ใช้แผนภูมิเพื่อปรับปรุงกระบวนการผลิต</vt:lpstr>
      <vt:lpstr>แผนภูมิ      และแผนภูมิ S</vt:lpstr>
      <vt:lpstr>แผนภูมิ      และแผนภูมิ S</vt:lpstr>
      <vt:lpstr>แผนภูมิ      และแผนภูมิ S</vt:lpstr>
      <vt:lpstr>แผนภูมิ      และแผนภูมิ S</vt:lpstr>
      <vt:lpstr>สถานะของการควบคุม</vt:lpstr>
      <vt:lpstr>Questions &amp; Answers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 : QC 142 - 408</dc:title>
  <dc:creator>My Document</dc:creator>
  <cp:lastModifiedBy>JaJaa</cp:lastModifiedBy>
  <cp:revision>182</cp:revision>
  <dcterms:created xsi:type="dcterms:W3CDTF">2009-06-11T08:42:19Z</dcterms:created>
  <dcterms:modified xsi:type="dcterms:W3CDTF">2009-07-09T01:49:31Z</dcterms:modified>
</cp:coreProperties>
</file>