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9"/>
  </p:notesMasterIdLst>
  <p:handoutMasterIdLst>
    <p:handoutMasterId r:id="rId30"/>
  </p:handout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99" r:id="rId9"/>
    <p:sldId id="30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74" r:id="rId24"/>
    <p:sldId id="273" r:id="rId25"/>
    <p:sldId id="294" r:id="rId26"/>
    <p:sldId id="298" r:id="rId27"/>
    <p:sldId id="272" r:id="rId28"/>
  </p:sldIdLst>
  <p:sldSz cx="9144000" cy="6858000" type="screen4x3"/>
  <p:notesSz cx="9926638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2" autoAdjust="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9C8E-B10F-4C56-BC15-A1D8C8407C39}" type="datetimeFigureOut">
              <a:rPr lang="th-TH" smtClean="0"/>
              <a:pPr/>
              <a:t>10/07/52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7A-C272-4D83-8F53-F399CAC611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36CD1-F1FC-4D5C-BEED-696362543713}" type="datetimeFigureOut">
              <a:rPr lang="th-TH" smtClean="0"/>
              <a:t>10/07/52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DA9BB-D234-4522-B6CB-7C9998F94E1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5DA9BB-D234-4522-B6CB-7C9998F94E1B}" type="slidenum">
              <a:rPr lang="th-TH" smtClean="0"/>
              <a:t>15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349500"/>
            <a:ext cx="8153400" cy="12969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4048125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/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1E156F91-B096-4FBB-910E-58F3A0CA585E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3343" name="Picture 31" descr="com_01p_t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59EF-8689-41F1-8FE5-E93E58C6BA9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8813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8813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536-27E6-45DD-B934-1BF6A2B03BC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3"/>
            <a:ext cx="8218488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DABE25E-0A1E-4A69-BDE9-0B620B5A4F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5915-1FF6-468A-A2DB-1DF1DF0F244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B0596-347A-452C-9309-4D7B59B456B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2BDF-9EA6-4789-94FB-43833DCF9B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18F58-3F3E-4471-977F-DB2239AF735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70AE4-32B1-45B6-BB16-2DB7E006B3B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C7C9-62E5-453C-8206-14501361AA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7FF2-AA07-4BF2-B54A-6DDA7A3DFD2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5955-CFC1-4069-8AC1-35AF4D11963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21" name="Picture 33" descr="com_01p_tt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658813"/>
            <a:ext cx="82184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fld id="{7197BC30-32E9-4A7D-BEF0-A145C76E9CD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78" y="2746375"/>
            <a:ext cx="8218488" cy="682625"/>
          </a:xfrm>
        </p:spPr>
        <p:txBody>
          <a:bodyPr/>
          <a:lstStyle/>
          <a:p>
            <a:r>
              <a:rPr lang="th-TH" altLang="ko-KR" sz="4800" b="1" dirty="0" smtClean="0">
                <a:latin typeface="Angsana New" pitchFamily="18" charset="-34"/>
                <a:cs typeface="Angsana New" pitchFamily="18" charset="-34"/>
              </a:rPr>
              <a:t>บทที่ </a:t>
            </a:r>
            <a:r>
              <a:rPr lang="en-US" altLang="ko-KR" sz="4800" b="1" dirty="0" smtClean="0">
                <a:latin typeface="Angsana New" pitchFamily="18" charset="-34"/>
                <a:cs typeface="Angsana New" pitchFamily="18" charset="-34"/>
              </a:rPr>
              <a:t>5</a:t>
            </a:r>
            <a:r>
              <a:rPr lang="en-US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en-US" altLang="ko-KR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r>
              <a:rPr lang="th-TH" sz="4800" b="1" dirty="0" smtClean="0">
                <a:latin typeface="Angsana New" pitchFamily="18" charset="-34"/>
                <a:cs typeface="Angsana New" pitchFamily="18" charset="-34"/>
              </a:rPr>
              <a:t> แผนภูมิควบคุมสำหรับคุณลักษณะ </a:t>
            </a:r>
            <a:r>
              <a:rPr lang="ko-KR" altLang="en-US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ko-KR" altLang="en-US" sz="48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endParaRPr lang="ko-KR" altLang="en-US" sz="4800" b="1" dirty="0">
              <a:effectLst/>
              <a:latin typeface="Angsana New" pitchFamily="18" charset="-34"/>
              <a:ea typeface="Gulim" pitchFamily="34" charset="-127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 </a:t>
            </a:r>
            <a:r>
              <a:rPr lang="en-US" b="1" dirty="0" smtClean="0">
                <a:latin typeface="Angsana New" pitchFamily="18" charset="-34"/>
              </a:rPr>
              <a:t>p-chart </a:t>
            </a:r>
            <a:r>
              <a:rPr lang="th-TH" b="1" dirty="0" smtClean="0">
                <a:latin typeface="Angsana New" pitchFamily="18" charset="-34"/>
              </a:rPr>
              <a:t>สำหรับจำนวนตัวอย่างคงที่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5. สร้างและปรับเส้นกึ่งกลางและเส้นควบคุม</a:t>
            </a: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6. เขียนเส้นกึ่งกลางและเส้นควบคุม</a:t>
            </a:r>
          </a:p>
          <a:p>
            <a:endParaRPr lang="th-TH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25437" y="2157179"/>
          <a:ext cx="4032249" cy="3129209"/>
        </p:xfrm>
        <a:graphic>
          <a:graphicData uri="http://schemas.openxmlformats.org/presentationml/2006/ole">
            <p:oleObj spid="_x0000_s4098" name="Equation" r:id="rId3" imgW="1587240" imgH="1650960" progId="Equation.3">
              <p:embed/>
            </p:oleObj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 l="35742" t="39375" r="30859" b="33437"/>
          <a:stretch>
            <a:fillRect/>
          </a:stretch>
        </p:blipFill>
        <p:spPr bwMode="auto">
          <a:xfrm>
            <a:off x="4505489" y="2500306"/>
            <a:ext cx="4352791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การแสดงแผนภูมิควบคุม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840287"/>
          </a:xfrm>
        </p:spPr>
        <p:txBody>
          <a:bodyPr/>
          <a:lstStyle/>
          <a:p>
            <a:pPr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ในการแสดงแผนภูมิควบคุม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p-chart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นั้นสามารถที่จะแสดงข้อมูลได้หลายแบบ เช่น เปอร์เซ็นต์ของเสีย สัดส่วนของดี หรือเปอร์เซ็นต์ของดี ดังแสดงต่อไปนี้</a:t>
            </a:r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4" descr="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4686"/>
            <a:ext cx="9144000" cy="2881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การแสดงแผนภูมิควบคุม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 descr="63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13"/>
            <a:ext cx="9144000" cy="55895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 </a:t>
            </a:r>
            <a:r>
              <a:rPr lang="en-US" b="1" dirty="0" smtClean="0">
                <a:latin typeface="Angsana New" pitchFamily="18" charset="-34"/>
              </a:rPr>
              <a:t>p-chart </a:t>
            </a:r>
            <a:r>
              <a:rPr lang="th-TH" b="1" dirty="0" smtClean="0">
                <a:latin typeface="Angsana New" pitchFamily="18" charset="-34"/>
              </a:rPr>
              <a:t>เมื่อจำนวนตัวอย่างไม่คงที่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840287"/>
          </a:xfrm>
        </p:spPr>
        <p:txBody>
          <a:bodyPr/>
          <a:lstStyle/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เลือกลักษณะคุณภาพที่จะควบคุม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เลือกจำนวนตัวอย่าง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เก็บข้อมูล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คำนวณหาเส้นกึ่งกลางและเส้นขอบเขตของแต่ละกลุ่มย่อย</a:t>
            </a: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643174" y="3714752"/>
          <a:ext cx="4079888" cy="2934411"/>
        </p:xfrm>
        <a:graphic>
          <a:graphicData uri="http://schemas.openxmlformats.org/presentationml/2006/ole">
            <p:oleObj spid="_x0000_s5122" name="Equation" r:id="rId3" imgW="1422360" imgH="144756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 </a:t>
            </a:r>
            <a:r>
              <a:rPr lang="en-US" b="1" dirty="0" smtClean="0">
                <a:latin typeface="Angsana New" pitchFamily="18" charset="-34"/>
              </a:rPr>
              <a:t>p-chart </a:t>
            </a:r>
            <a:r>
              <a:rPr lang="th-TH" b="1" dirty="0" smtClean="0">
                <a:latin typeface="Angsana New" pitchFamily="18" charset="-34"/>
              </a:rPr>
              <a:t>เมื่อจำนวนตัวอย่างไม่คงที่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5. สร้างและปรับเส้นกึ่งกลางและเส้นควบคุม</a:t>
            </a:r>
          </a:p>
          <a:p>
            <a:endParaRPr lang="th-TH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411413" y="2143116"/>
          <a:ext cx="4154487" cy="4321175"/>
        </p:xfrm>
        <a:graphic>
          <a:graphicData uri="http://schemas.openxmlformats.org/presentationml/2006/ole">
            <p:oleObj spid="_x0000_s6146" name="Equation" r:id="rId3" imgW="1587240" imgH="165096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ตัวอย่าง</a:t>
            </a:r>
            <a:r>
              <a:rPr lang="en-US" b="1" dirty="0" smtClean="0">
                <a:latin typeface="Angsana New" pitchFamily="18" charset="-34"/>
              </a:rPr>
              <a:t> p-chart</a:t>
            </a:r>
            <a:r>
              <a:rPr lang="th-TH" b="1" dirty="0" smtClean="0">
                <a:latin typeface="Angsana New" pitchFamily="18" charset="-34"/>
              </a:rPr>
              <a:t> จำนวนตัวอย่างไม่</a:t>
            </a:r>
            <a:r>
              <a:rPr lang="th-TH" b="1" dirty="0" smtClean="0">
                <a:latin typeface="Angsana New" pitchFamily="18" charset="-34"/>
              </a:rPr>
              <a:t>คงที่ หน้า </a:t>
            </a:r>
            <a:r>
              <a:rPr lang="en-US" b="1" dirty="0" smtClean="0">
                <a:latin typeface="Angsana New" pitchFamily="18" charset="-34"/>
              </a:rPr>
              <a:t>65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คำนวณหา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เส้นกึ่งกลาง</a:t>
            </a:r>
          </a:p>
          <a:p>
            <a:pPr marL="0" indent="0"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Font typeface="Wingdings" pitchFamily="2" charset="2"/>
              <a:buChar char="§"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คำนวณหา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เส้นควบคุมของแต่ละกลุ่มตัวอย่าง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วันที่ 29 มี.ค.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วันที่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30 มี.ค.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</a:t>
            </a:r>
          </a:p>
          <a:p>
            <a:pPr marL="0" indent="0">
              <a:buNone/>
            </a:pPr>
            <a:endParaRPr lang="th-TH" dirty="0" smtClean="0"/>
          </a:p>
          <a:p>
            <a:endParaRPr lang="th-TH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3214678" y="2216138"/>
          <a:ext cx="1582030" cy="1069986"/>
        </p:xfrm>
        <a:graphic>
          <a:graphicData uri="http://schemas.openxmlformats.org/presentationml/2006/ole">
            <p:oleObj spid="_x0000_s30722" name="Equation" r:id="rId4" imgW="876240" imgH="71100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928926" y="4813067"/>
          <a:ext cx="3106740" cy="1830643"/>
        </p:xfrm>
        <a:graphic>
          <a:graphicData uri="http://schemas.openxmlformats.org/presentationml/2006/ole">
            <p:oleObj spid="_x0000_s30723" name="Equation" r:id="rId5" imgW="163800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กราฟที่ได้จากตัวอย่าง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4" descr="Image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438"/>
            <a:ext cx="9144000" cy="550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3571868" y="2706691"/>
          <a:ext cx="1931987" cy="1150937"/>
        </p:xfrm>
        <a:graphic>
          <a:graphicData uri="http://schemas.openxmlformats.org/presentationml/2006/ole">
            <p:oleObj spid="_x0000_s28673" name="Equation" r:id="rId3" imgW="1193760" imgH="71100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ตัวอย่าง</a:t>
            </a:r>
            <a:r>
              <a:rPr lang="en-US" b="1" dirty="0" smtClean="0">
                <a:latin typeface="Angsana New" pitchFamily="18" charset="-34"/>
              </a:rPr>
              <a:t> p-chart</a:t>
            </a:r>
            <a:r>
              <a:rPr lang="th-TH" b="1" dirty="0" smtClean="0">
                <a:latin typeface="Angsana New" pitchFamily="18" charset="-34"/>
              </a:rPr>
              <a:t> จำนวนตัวอย่างไม่คงที่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จากกราฟที่ได้จะเห็นว่ามีจุดที่อยู่นอกเส้นควบคุม 3 จุดนั้นคือ </a:t>
            </a:r>
            <a:r>
              <a:rPr lang="th-TH" sz="32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9 เม.ย. 22 เม.ย. และ 29 เม.ย.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ทำการพิจารณาถึงสาเหตุที่เกิดขึ้นแล้วตัดออก แล้วทำการคำนวณค่าใหม่ได้ดังนี้ </a:t>
            </a:r>
          </a:p>
          <a:p>
            <a:pPr marL="0" indent="0">
              <a:buNone/>
            </a:pP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จากนั้นคำนวณหาเส้นควบคุมซึ่งข้อมูลเดือนพ.ค. ดังแสดงต่อไปนี้</a:t>
            </a: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4" name="Group 37"/>
          <p:cNvGraphicFramePr>
            <a:graphicFrameLocks/>
          </p:cNvGraphicFramePr>
          <p:nvPr/>
        </p:nvGraphicFramePr>
        <p:xfrm>
          <a:off x="539750" y="4365625"/>
          <a:ext cx="8064500" cy="23164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871663"/>
                <a:gridCol w="3503612"/>
                <a:gridCol w="2689225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Subgroup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Number </a:t>
                      </a: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Inspected(n)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Number </a:t>
                      </a:r>
                      <a:r>
                        <a:rPr kumimoji="0" lang="en-US" sz="3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Noncon</a:t>
                      </a: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</a:t>
                      </a:r>
                      <a:r>
                        <a:rPr kumimoji="0" lang="en-US" sz="3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np</a:t>
                      </a:r>
                      <a:r>
                        <a:rPr kumimoji="0" lang="en-US" sz="3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)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 </a:t>
                      </a: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พ.ค.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1535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31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2262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28</a:t>
                      </a:r>
                      <a:endParaRPr kumimoji="0" lang="th-TH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1872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3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45</a:t>
                      </a: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ตัวอย่าง</a:t>
            </a:r>
            <a:r>
              <a:rPr lang="en-US" b="1" dirty="0" smtClean="0">
                <a:latin typeface="Angsana New" pitchFamily="18" charset="-34"/>
              </a:rPr>
              <a:t> p-chart</a:t>
            </a:r>
            <a:r>
              <a:rPr lang="th-TH" b="1" dirty="0" smtClean="0">
                <a:latin typeface="Angsana New" pitchFamily="18" charset="-34"/>
              </a:rPr>
              <a:t> จำนวนตัวอย่างไม่คงที่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840287"/>
          </a:xfrm>
        </p:spPr>
        <p:txBody>
          <a:bodyPr/>
          <a:lstStyle/>
          <a:p>
            <a:r>
              <a:rPr lang="th-TH" dirty="0" smtClean="0"/>
              <a:t>	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คำนวณเส้นควบคุมในวันที่ 3 พ.ค.</a:t>
            </a:r>
          </a:p>
          <a:p>
            <a:endParaRPr lang="th-TH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714500" y="2428868"/>
          <a:ext cx="3473450" cy="2357438"/>
        </p:xfrm>
        <a:graphic>
          <a:graphicData uri="http://schemas.openxmlformats.org/presentationml/2006/ole">
            <p:oleObj spid="_x0000_s27650" name="Equation" r:id="rId3" imgW="1422360" imgH="96516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888038" y="2786056"/>
          <a:ext cx="1612900" cy="1428750"/>
        </p:xfrm>
        <a:graphic>
          <a:graphicData uri="http://schemas.openxmlformats.org/presentationml/2006/ole">
            <p:oleObj spid="_x0000_s27651" name="Equation" r:id="rId4" imgW="6602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กราฟที่ได้จากตัวอย่าง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4" descr="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6050"/>
            <a:ext cx="9144000" cy="544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400" b="1" dirty="0" smtClean="0"/>
              <a:t>บทนำ</a:t>
            </a:r>
            <a:endParaRPr lang="th-TH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 New" pitchFamily="18" charset="-34"/>
              </a:rPr>
              <a:t>	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คุณลักษณะ หมายถึง ลักษณะทางคุณภาพที่สอดคล้องหรือไม่สอดคล้องกับมาตรฐานการผลิต แบ่งเป็น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2 ชนิด คือ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เมื่อไม่สามารถวัดค่าออกมาเป็นตัวเลขได้ เช่น ความสวยงาม สี หรือรอยตำหนิ เป็นต้น</a:t>
            </a:r>
          </a:p>
          <a:p>
            <a:pPr marL="0" indent="0">
              <a:buNone/>
            </a:pP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เมื่อสามารถวัดออกมาเป็นตัวเลขได้แต่ไม่วัดเนื่องจากเสียเวลา เสียค่าใช้จ่าย เช่น น้ำหนัก ความยาว เป็นต้น ดังนั้นจึงอาจใช้ </a:t>
            </a:r>
            <a:r>
              <a:rPr lang="en-US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go no go gage </a:t>
            </a:r>
            <a:r>
              <a:rPr lang="th-TH" sz="36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วัดแทนเพื่อความสะดวกรวดเร็วและไม่สิ้นเปลืองค่าใช้จ่าย</a:t>
            </a:r>
          </a:p>
          <a:p>
            <a:pPr>
              <a:buNone/>
            </a:pPr>
            <a:endParaRPr lang="th-TH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แผนภูมิความไม่สอดคล้อง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หรือ </a:t>
            </a:r>
            <a:r>
              <a:rPr lang="en-US" dirty="0" err="1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np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chart 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จะคล้าย 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 chart 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แต่ </a:t>
            </a:r>
            <a:r>
              <a:rPr lang="en-US" dirty="0" err="1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np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chart 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จะถูกใช้เพื่อพนักงานในสายการผลิต เพราะจะเข้าใจง่ายกว่า ผลการตรวจก็แสดงลงในแผนภูมิได้เลยโดยไม่ต้องคำนวณ</a:t>
            </a:r>
          </a:p>
          <a:p>
            <a:endParaRPr lang="th-TH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571604" y="2786058"/>
          <a:ext cx="6264275" cy="2847975"/>
        </p:xfrm>
        <a:graphic>
          <a:graphicData uri="http://schemas.openxmlformats.org/presentationml/2006/ole">
            <p:oleObj spid="_x0000_s7170" name="Equation" r:id="rId3" imgW="1676160" imgH="76176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ตัวอย่าง </a:t>
            </a:r>
            <a:r>
              <a:rPr lang="en-US" b="1" dirty="0" err="1" smtClean="0">
                <a:latin typeface="Angsana New" pitchFamily="18" charset="-34"/>
              </a:rPr>
              <a:t>np</a:t>
            </a:r>
            <a:r>
              <a:rPr lang="en-US" b="1" dirty="0" smtClean="0">
                <a:latin typeface="Angsana New" pitchFamily="18" charset="-34"/>
              </a:rPr>
              <a:t> chart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Ex.</a:t>
            </a: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บริษัทได้สุ่มตรวจเอกสารจำนวน 200 ชุด/วัน จากจำนวนเอกสารทั้งหมด 6000 ชุด จากข้อมูลที่ได้บันทึกไว้ค่าสัดส่วนของเสียมีค่าเท่ากับ 0.075</a:t>
            </a:r>
          </a:p>
          <a:p>
            <a:endParaRPr lang="th-TH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ความสามารถในการผลิต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ความสามารถในการผลิต สำหรับค่าคุณลักษณะคือเส้นกึ่งกลาง</a:t>
            </a:r>
            <a:r>
              <a:rPr lang="en-US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(CL)</a:t>
            </a:r>
            <a:endParaRPr lang="th-TH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pic>
        <p:nvPicPr>
          <p:cNvPr id="4" name="Picture 4" descr="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9144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แผนภูมิควบคุมสำหรับจำนวนความไม่สอดคล้อง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ใช้ควบคุมรอยตำหนิที่ทำให้สินค้าเป็นของเสียและใช้เมื่อ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เพื่อหาระดับคุณภาพโดยเฉลี่ย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เพื่อเป็นข้อมูลให้ผู้บริหารทราบ เมื่อระดับคุณภาพเปลี่ยนแปลง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เพื่อปรับปรุงคุณภาพ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เพื่อประเมินประสิทธิภาพในการทำงาน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5. เพื่อเป็นข้อมูลว่าจะใช้แผนภูมิอื่นเพิ่มเติมหรือไม่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h-TH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6. เพื่อเป็นข้อมูลที่บอกถึงคุณภาพของผลิตภัณฑ์ก่อนที่จะส่งไปให้ลูกค้า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การสร้างแผนภูมิ </a:t>
            </a:r>
            <a:r>
              <a:rPr lang="en-US" b="1" dirty="0" smtClean="0">
                <a:latin typeface="Angsana New" pitchFamily="18" charset="-34"/>
              </a:rPr>
              <a:t>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ngsana New" pitchFamily="18" charset="-34"/>
              </a:rPr>
              <a:t>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เลือกว่าจะควบคุมอะไร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เลือกขนาดกลุ่มตัวอย่างและวิธีการเก็บตัวอย่าง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เก็บข้อมูล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คำนวณ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trial central line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control limits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857488" y="3857628"/>
          <a:ext cx="3671887" cy="2690812"/>
        </p:xfrm>
        <a:graphic>
          <a:graphicData uri="http://schemas.openxmlformats.org/presentationml/2006/ole">
            <p:oleObj spid="_x0000_s8194" name="Equation" r:id="rId3" imgW="939600" imgH="99036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การสร้างแผนภูมิ </a:t>
            </a:r>
            <a:r>
              <a:rPr lang="en-US" b="1" dirty="0" smtClean="0">
                <a:latin typeface="Angsana New" pitchFamily="18" charset="-34"/>
              </a:rPr>
              <a:t>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5. สร้างและปรับปรุงเส้นกึ่งกลางและเส้นควบคุม</a:t>
            </a:r>
          </a:p>
          <a:p>
            <a:endParaRPr lang="th-TH" dirty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700338" y="2332054"/>
          <a:ext cx="3584575" cy="3454400"/>
        </p:xfrm>
        <a:graphic>
          <a:graphicData uri="http://schemas.openxmlformats.org/presentationml/2006/ole">
            <p:oleObj spid="_x0000_s9218" name="Equation" r:id="rId3" imgW="1054080" imgH="101592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แผนภูมิ </a:t>
            </a:r>
            <a:r>
              <a:rPr lang="en-US" b="1" dirty="0" smtClean="0">
                <a:latin typeface="Angsana New" pitchFamily="18" charset="-34"/>
              </a:rPr>
              <a:t>u chart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	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ใช้เมื่อจำนวนตัวอย่างไม่คงที่ และสามารถใช้เมื่อจำนวนตัวอย่างในกลุ่มตัวอย่างมีค่าคงที่ได้เช่นกัน และสามารถคำนวณได้ดังนี้</a:t>
            </a: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71472" y="2714620"/>
          <a:ext cx="2774950" cy="3554413"/>
        </p:xfrm>
        <a:graphic>
          <a:graphicData uri="http://schemas.openxmlformats.org/presentationml/2006/ole">
            <p:oleObj spid="_x0000_s10242" name="Equation" r:id="rId3" imgW="1130040" imgH="1447560" progId="Equation.3">
              <p:embed/>
            </p:oleObj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 l="33984" t="33750" r="19726" b="40000"/>
          <a:stretch>
            <a:fillRect/>
          </a:stretch>
        </p:blipFill>
        <p:spPr bwMode="auto">
          <a:xfrm>
            <a:off x="3500398" y="3429000"/>
            <a:ext cx="542932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0425"/>
            <a:ext cx="8218488" cy="682625"/>
          </a:xfrm>
        </p:spPr>
        <p:txBody>
          <a:bodyPr/>
          <a:lstStyle/>
          <a:p>
            <a:r>
              <a:rPr lang="en-US" sz="5400" b="1" dirty="0" smtClean="0">
                <a:latin typeface="Angsana New" pitchFamily="18" charset="-34"/>
              </a:rPr>
              <a:t>Questions &amp; Answers</a:t>
            </a:r>
            <a:endParaRPr lang="th-TH" sz="5400" b="1" dirty="0"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buNone/>
              <a:defRPr/>
            </a:pPr>
            <a:r>
              <a:rPr lang="th-TH" dirty="0" smtClean="0">
                <a:latin typeface="Angsana New" pitchFamily="18" charset="-34"/>
              </a:rPr>
              <a:t>	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813" t="30937" r="29687" b="27813"/>
          <a:stretch>
            <a:fillRect/>
          </a:stretch>
        </p:blipFill>
        <p:spPr bwMode="auto">
          <a:xfrm>
            <a:off x="2428860" y="2143116"/>
            <a:ext cx="4572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ข้อจำกัดของแผนภูมิควบคุมชนิดแปรผัน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1. ไม่สามารถใช้กับคุณลักษณะได้ เพราะว่าค่าทางคุณลักษณะนั้นไม่สามารถเปลี่ยนเป็นค่าทางตัวเลขได้ เช่น ชิ้นส่วนไม่ครบ สีไม่ถูกต้อง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มีค่าแปรผันที่ต้องควบคุมหลายค่า หากต้องใช้แผนภูมิควบคุมชนิดแปรผันเพื่อควบคุมค่าแปรผันหนึ่งค่า จะทำให้มีแผนภูมิควบคุมเป็นจำนวนมาก ซึ่งจะทำให้สียค่าใช้จ่ายและเวลา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ชนิดของแผนภูมิควบคุมสำหรับคุณลักษณะ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แผนภูมิควบคุมสำหรับจำนวนของ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เสีย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(nonconforming units)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แผนภูมิควบคุมสำหรับรอย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ตำหนิ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(nonconforming)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แผนภูมิควบคุมสำหรับจำนวนของเสีย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40287"/>
          </a:xfrm>
        </p:spPr>
        <p:txBody>
          <a:bodyPr/>
          <a:lstStyle/>
          <a:p>
            <a:pPr marL="0" indent="0">
              <a:buNone/>
            </a:pPr>
            <a:r>
              <a:rPr lang="th-TH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แผนภูมิ </a:t>
            </a:r>
            <a:r>
              <a:rPr lang="en-US" sz="3200" b="1" i="1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en-US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เมื่อ	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p =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สัดส่วนของเสียในตัวอย่าง หรือ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Subgroup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n =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จำนวนตัวอย่าง หรือ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Subgroup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	</a:t>
            </a:r>
            <a:r>
              <a:rPr lang="en-US" sz="3200" dirty="0" err="1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np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=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จำนวนของเสียในตัวอย่าง หรือ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Subgroup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775080" y="2203452"/>
          <a:ext cx="1296986" cy="1296986"/>
        </p:xfrm>
        <a:graphic>
          <a:graphicData uri="http://schemas.openxmlformats.org/presentationml/2006/ole">
            <p:oleObj spid="_x0000_s1026" name="Equation" r:id="rId3" imgW="469900" imgH="4699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ตัวอย่างแผนภูมิ </a:t>
            </a:r>
            <a:r>
              <a:rPr lang="en-US" b="1" dirty="0" smtClean="0">
                <a:latin typeface="Angsana New" pitchFamily="18" charset="-34"/>
              </a:rPr>
              <a:t>P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en-US" sz="3200" u="sng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Ex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ในการทำงานกะแรก เมื่อทำการตรวจสอบการส่งหนังสือพบว่ามีจำนวนความไม่สอดคล้องเกิดขึ้น 5 หน่วยจากตัวอย่าง 450 หน่วย ในกะนั้นมีการส่งหนังสือทั้งสิ้น 15000 หน่วย จงคำนวณหาสัดส่วนของเสีย</a:t>
            </a:r>
            <a:endParaRPr lang="th-TH" sz="3200" u="sng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จุดประสงค์ของแผนภูมิ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P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หาระดับคุณภาพโดยเฉลี่ย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เมื่อมีการเปลี่ยนแปลงเกิดขึ้น จะได้แจ้งผู้บริหาร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ปรับปรุงคุณภาพ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ประมาณ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ประสิทธิภาพ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การทำงาน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5. เพื่อบ่งบอกว่าจุดใดควรจะใช้ 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       หรือ      </a:t>
            </a:r>
            <a:r>
              <a:rPr lang="en-US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chart</a:t>
            </a: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3200" dirty="0" smtClean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6. เพื่อให้ทราบคุณภาพสินค้าก่อนส่งให้ลูกค้า</a:t>
            </a:r>
          </a:p>
          <a:p>
            <a:endParaRPr lang="th-TH" sz="3200" dirty="0">
              <a:solidFill>
                <a:schemeClr val="tx2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929190" y="3773494"/>
          <a:ext cx="447675" cy="512762"/>
        </p:xfrm>
        <a:graphic>
          <a:graphicData uri="http://schemas.openxmlformats.org/presentationml/2006/ole">
            <p:oleObj spid="_x0000_s2050" name="Equation" r:id="rId3" imgW="177480" imgH="20304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929322" y="3870331"/>
          <a:ext cx="384175" cy="415925"/>
        </p:xfrm>
        <a:graphic>
          <a:graphicData uri="http://schemas.openxmlformats.org/presentationml/2006/ole">
            <p:oleObj spid="_x0000_s2052" name="Equation" r:id="rId4" imgW="152280" imgH="1648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 New" pitchFamily="18" charset="-34"/>
              </a:rPr>
              <a:t>การสร้าง </a:t>
            </a:r>
            <a:r>
              <a:rPr lang="en-US" b="1" dirty="0" smtClean="0">
                <a:latin typeface="Angsana New" pitchFamily="18" charset="-34"/>
              </a:rPr>
              <a:t>p-chart </a:t>
            </a:r>
            <a:r>
              <a:rPr lang="th-TH" b="1" dirty="0" smtClean="0">
                <a:latin typeface="Angsana New" pitchFamily="18" charset="-34"/>
              </a:rPr>
              <a:t>สำหรับจำนวนตัวอย่างคงที่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1. เลือกลักษณะคุณภาพที่จะควบคุม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2. เลือกจำนวนตัวอย่าง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3. เก็บข้อมูล</a:t>
            </a:r>
          </a:p>
          <a:p>
            <a:pPr marL="0" indent="0">
              <a:buNone/>
            </a:pPr>
            <a:r>
              <a:rPr lang="th-TH" sz="3200" dirty="0" smtClean="0">
                <a:solidFill>
                  <a:schemeClr val="tx2"/>
                </a:solidFill>
                <a:latin typeface="Angsana New" pitchFamily="18" charset="-34"/>
                <a:cs typeface="Angsana New" pitchFamily="18" charset="-34"/>
              </a:rPr>
              <a:t>	4. คำนวณหาเส้นกึ่งกลางและเส้นขอบเขต</a:t>
            </a: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14480" y="4000504"/>
          <a:ext cx="3473450" cy="2357438"/>
        </p:xfrm>
        <a:graphic>
          <a:graphicData uri="http://schemas.openxmlformats.org/presentationml/2006/ole">
            <p:oleObj spid="_x0000_s3074" name="Equation" r:id="rId3" imgW="1422360" imgH="96516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888058" y="4357695"/>
          <a:ext cx="1612900" cy="1428760"/>
        </p:xfrm>
        <a:graphic>
          <a:graphicData uri="http://schemas.openxmlformats.org/presentationml/2006/ole">
            <p:oleObj spid="_x0000_s3075" name="Equation" r:id="rId4" imgW="660240" imgH="7110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2" cstate="print"/>
          <a:srcRect l="2344" t="23437" r="58398" b="15625"/>
          <a:stretch>
            <a:fillRect/>
          </a:stretch>
        </p:blipFill>
        <p:spPr bwMode="auto">
          <a:xfrm>
            <a:off x="1428728" y="571480"/>
            <a:ext cx="6332704" cy="6143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>
            <p:ph idx="1"/>
          </p:nvPr>
        </p:nvGraphicFramePr>
        <p:xfrm>
          <a:off x="3357554" y="1071546"/>
          <a:ext cx="2286003" cy="1856156"/>
        </p:xfrm>
        <a:graphic>
          <a:graphicData uri="http://schemas.openxmlformats.org/presentationml/2006/ole">
            <p:oleObj spid="_x0000_s41986" name="Equation" r:id="rId3" imgW="876240" imgH="71100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786050" y="2643182"/>
          <a:ext cx="4606664" cy="2714641"/>
        </p:xfrm>
        <a:graphic>
          <a:graphicData uri="http://schemas.openxmlformats.org/presentationml/2006/ole">
            <p:oleObj spid="_x0000_s41987" name="Equation" r:id="rId4" imgW="1638000" imgH="96516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om1_p_print">
  <a:themeElements>
    <a:clrScheme name="com1_p_print 1">
      <a:dk1>
        <a:srgbClr val="000000"/>
      </a:dk1>
      <a:lt1>
        <a:srgbClr val="FFFFFF"/>
      </a:lt1>
      <a:dk2>
        <a:srgbClr val="D28C00"/>
      </a:dk2>
      <a:lt2>
        <a:srgbClr val="C0C0C0"/>
      </a:lt2>
      <a:accent1>
        <a:srgbClr val="CC6600"/>
      </a:accent1>
      <a:accent2>
        <a:srgbClr val="808000"/>
      </a:accent2>
      <a:accent3>
        <a:srgbClr val="FFFFFF"/>
      </a:accent3>
      <a:accent4>
        <a:srgbClr val="000000"/>
      </a:accent4>
      <a:accent5>
        <a:srgbClr val="E2B8AA"/>
      </a:accent5>
      <a:accent6>
        <a:srgbClr val="737300"/>
      </a:accent6>
      <a:hlink>
        <a:srgbClr val="CCCC00"/>
      </a:hlink>
      <a:folHlink>
        <a:srgbClr val="969696"/>
      </a:folHlink>
    </a:clrScheme>
    <a:fontScheme name="com1_p_pr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1_p_print 1">
        <a:dk1>
          <a:srgbClr val="000000"/>
        </a:dk1>
        <a:lt1>
          <a:srgbClr val="FFFFFF"/>
        </a:lt1>
        <a:dk2>
          <a:srgbClr val="D28C00"/>
        </a:dk2>
        <a:lt2>
          <a:srgbClr val="C0C0C0"/>
        </a:lt2>
        <a:accent1>
          <a:srgbClr val="CC660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737300"/>
        </a:accent6>
        <a:hlink>
          <a:srgbClr val="CCCC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2">
        <a:dk1>
          <a:srgbClr val="000000"/>
        </a:dk1>
        <a:lt1>
          <a:srgbClr val="FFFFFF"/>
        </a:lt1>
        <a:dk2>
          <a:srgbClr val="666633"/>
        </a:dk2>
        <a:lt2>
          <a:srgbClr val="969696"/>
        </a:lt2>
        <a:accent1>
          <a:srgbClr val="339933"/>
        </a:accent1>
        <a:accent2>
          <a:srgbClr val="FC7F0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E47202"/>
        </a:accent6>
        <a:hlink>
          <a:srgbClr val="99CC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3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36AEC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ED3DF"/>
        </a:accent5>
        <a:accent6>
          <a:srgbClr val="005CB9"/>
        </a:accent6>
        <a:hlink>
          <a:srgbClr val="00B485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com1_p_print</Template>
  <TotalTime>934</TotalTime>
  <Words>224</Words>
  <Application>Microsoft Office PowerPoint</Application>
  <PresentationFormat>On-screen Show (4:3)</PresentationFormat>
  <Paragraphs>106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com1_p_print</vt:lpstr>
      <vt:lpstr>Equation</vt:lpstr>
      <vt:lpstr>Microsoft Equation 3.0</vt:lpstr>
      <vt:lpstr>บทที่ 5  แผนภูมิควบคุมสำหรับคุณลักษณะ  </vt:lpstr>
      <vt:lpstr>บทนำ</vt:lpstr>
      <vt:lpstr>ข้อจำกัดของแผนภูมิควบคุมชนิดแปรผัน</vt:lpstr>
      <vt:lpstr>แผนภูมิควบคุมสำหรับจำนวนของเสีย</vt:lpstr>
      <vt:lpstr>ตัวอย่างแผนภูมิ P</vt:lpstr>
      <vt:lpstr>จุดประสงค์ของแผนภูมิ P </vt:lpstr>
      <vt:lpstr>การสร้าง p-chart สำหรับจำนวนตัวอย่างคงที่</vt:lpstr>
      <vt:lpstr>Slide 8</vt:lpstr>
      <vt:lpstr>Slide 9</vt:lpstr>
      <vt:lpstr>การสร้าง p-chart สำหรับจำนวนตัวอย่างคงที่</vt:lpstr>
      <vt:lpstr>การแสดงแผนภูมิควบคุม</vt:lpstr>
      <vt:lpstr>การแสดงแผนภูมิควบคุม</vt:lpstr>
      <vt:lpstr>การสร้าง p-chart เมื่อจำนวนตัวอย่างไม่คงที่</vt:lpstr>
      <vt:lpstr>การสร้าง p-chart เมื่อจำนวนตัวอย่างไม่คงที่</vt:lpstr>
      <vt:lpstr>ตัวอย่าง p-chart จำนวนตัวอย่างไม่คงที่ หน้า 65</vt:lpstr>
      <vt:lpstr>กราฟที่ได้จากตัวอย่าง</vt:lpstr>
      <vt:lpstr>ตัวอย่าง p-chart จำนวนตัวอย่างไม่คงที่</vt:lpstr>
      <vt:lpstr>ตัวอย่าง p-chart จำนวนตัวอย่างไม่คงที่</vt:lpstr>
      <vt:lpstr>กราฟที่ได้จากตัวอย่าง</vt:lpstr>
      <vt:lpstr>แผนภูมิความไม่สอดคล้อง</vt:lpstr>
      <vt:lpstr>ตัวอย่าง np chart</vt:lpstr>
      <vt:lpstr>ความสามารถในการผลิต</vt:lpstr>
      <vt:lpstr>แผนภูมิควบคุมสำหรับจำนวนความไม่สอดคล้อง</vt:lpstr>
      <vt:lpstr>การสร้างแผนภูมิ c</vt:lpstr>
      <vt:lpstr>การสร้างแผนภูมิ c</vt:lpstr>
      <vt:lpstr>แผนภูมิ u chart</vt:lpstr>
      <vt:lpstr>Questions &amp; Answers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: QC 142 - 408</dc:title>
  <dc:creator>My Document</dc:creator>
  <cp:lastModifiedBy>JaJaa</cp:lastModifiedBy>
  <cp:revision>113</cp:revision>
  <dcterms:created xsi:type="dcterms:W3CDTF">2009-06-11T08:42:19Z</dcterms:created>
  <dcterms:modified xsi:type="dcterms:W3CDTF">2009-07-10T09:12:07Z</dcterms:modified>
</cp:coreProperties>
</file>