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5"/>
  </p:notesMasterIdLst>
  <p:handoutMasterIdLst>
    <p:handoutMasterId r:id="rId26"/>
  </p:handoutMasterIdLst>
  <p:sldIdLst>
    <p:sldId id="257" r:id="rId2"/>
    <p:sldId id="280" r:id="rId3"/>
    <p:sldId id="279" r:id="rId4"/>
    <p:sldId id="277" r:id="rId5"/>
    <p:sldId id="276" r:id="rId6"/>
    <p:sldId id="275" r:id="rId7"/>
    <p:sldId id="274" r:id="rId8"/>
    <p:sldId id="273" r:id="rId9"/>
    <p:sldId id="283" r:id="rId10"/>
    <p:sldId id="282" r:id="rId11"/>
    <p:sldId id="287" r:id="rId12"/>
    <p:sldId id="286" r:id="rId13"/>
    <p:sldId id="285" r:id="rId14"/>
    <p:sldId id="281" r:id="rId15"/>
    <p:sldId id="289" r:id="rId16"/>
    <p:sldId id="284" r:id="rId17"/>
    <p:sldId id="292" r:id="rId18"/>
    <p:sldId id="291" r:id="rId19"/>
    <p:sldId id="290" r:id="rId20"/>
    <p:sldId id="293" r:id="rId21"/>
    <p:sldId id="288" r:id="rId22"/>
    <p:sldId id="294" r:id="rId23"/>
    <p:sldId id="272" r:id="rId2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2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9C8E-B10F-4C56-BC15-A1D8C8407C39}" type="datetimeFigureOut">
              <a:rPr lang="th-TH" smtClean="0"/>
              <a:pPr/>
              <a:t>21/08/52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7A-C272-4D83-8F53-F399CAC611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36CD1-F1FC-4D5C-BEED-696362543713}" type="datetimeFigureOut">
              <a:rPr lang="th-TH" smtClean="0"/>
              <a:pPr/>
              <a:t>21/08/52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15271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DA9BB-D234-4522-B6CB-7C9998F94E1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349500"/>
            <a:ext cx="8153400" cy="12969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4048125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/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1E156F91-B096-4FBB-910E-58F3A0CA585E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3343" name="Picture 31" descr="com_01p_t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59EF-8689-41F1-8FE5-E93E58C6BA9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8813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8813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536-27E6-45DD-B934-1BF6A2B03BC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3"/>
            <a:ext cx="8218488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DABE25E-0A1E-4A69-BDE9-0B620B5A4F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5915-1FF6-468A-A2DB-1DF1DF0F244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B0596-347A-452C-9309-4D7B59B456B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2BDF-9EA6-4789-94FB-43833DCF9B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18F58-3F3E-4471-977F-DB2239AF735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70AE4-32B1-45B6-BB16-2DB7E006B3B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C7C9-62E5-453C-8206-14501361AA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7FF2-AA07-4BF2-B54A-6DDA7A3DFD2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5955-CFC1-4069-8AC1-35AF4D11963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21" name="Picture 33" descr="com_01p_tt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658813"/>
            <a:ext cx="82184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fld id="{7197BC30-32E9-4A7D-BEF0-A145C76E9CD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78" y="2746375"/>
            <a:ext cx="8218488" cy="682625"/>
          </a:xfrm>
        </p:spPr>
        <p:txBody>
          <a:bodyPr/>
          <a:lstStyle/>
          <a:p>
            <a:r>
              <a:rPr lang="th-TH" altLang="ko-KR" sz="6000" b="1" dirty="0" smtClean="0">
                <a:latin typeface="Angsana New" pitchFamily="18" charset="-34"/>
                <a:cs typeface="Angsana New" pitchFamily="18" charset="-34"/>
              </a:rPr>
              <a:t>บทที่ </a:t>
            </a:r>
            <a:r>
              <a:rPr lang="en-US" altLang="ko-KR" sz="6000" b="1" dirty="0" smtClean="0">
                <a:latin typeface="Angsana New" pitchFamily="18" charset="-34"/>
                <a:cs typeface="Angsana New" pitchFamily="18" charset="-34"/>
              </a:rPr>
              <a:t>6</a:t>
            </a:r>
            <a:r>
              <a:rPr lang="en-US" altLang="ko-KR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en-US" altLang="ko-KR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r>
              <a:rPr lang="th-TH" sz="6000" b="1" dirty="0" smtClean="0">
                <a:latin typeface="Angsana New" pitchFamily="18" charset="-34"/>
                <a:cs typeface="Angsana New" pitchFamily="18" charset="-34"/>
              </a:rPr>
              <a:t> การชักตัวอย่างเพื่อการยอมรับ</a:t>
            </a:r>
            <a: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endParaRPr lang="ko-KR" altLang="en-US" sz="6000" b="1" dirty="0">
              <a:effectLst/>
              <a:latin typeface="Angsana New" pitchFamily="18" charset="-34"/>
              <a:ea typeface="Gulim" pitchFamily="34" charset="-127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0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0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เส้นโค้ง </a:t>
            </a:r>
            <a:r>
              <a:rPr lang="en-US" b="1" dirty="0" smtClean="0">
                <a:latin typeface="Angsana New" pitchFamily="18" charset="-34"/>
              </a:rPr>
              <a:t>OC </a:t>
            </a:r>
            <a:r>
              <a:rPr lang="th-TH" b="1" dirty="0" smtClean="0">
                <a:latin typeface="Angsana New" pitchFamily="18" charset="-34"/>
              </a:rPr>
              <a:t>สำหรับแผนการสุ่มตัวอย่างเชิงคู่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สำหรับการสุ่มตัวอย่างครั้งที่ 2 ลอตนี้จะถูกยอมรับเมื่อ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มีจำนวนความไม่สอดคล้อง 2 ชิ้น ในการสุ่มครั้งแรก และ มีจำนวนความไม่สอดคล้อง 3 ชิ้นหรือน้อยกว่าในการสุ่มครั้งที่ 2 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มีจำนวนความไม่สอดคล้อง 3 ชิ้น ในการสุ่มครั้งแรก และ มีจำนวนความไม่สอดคล้อง 2 ชิ้น หรือน้อยกว่าในการสุ่มครั้งที่ 2 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or less)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+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or less)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endParaRPr lang="th-TH" sz="3200" baseline="-250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ความน่าจะเป็นของการยอมรับของกรณีนี้คือ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Combined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+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เส้นโค้ง 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OC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สำหรับแผนการสุ่มตัวอย่างเชิงคู่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เมื่อสร้างสมการ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OC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แล้วก็เริ่มการคำนวณเพื่อสร้าง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OC Curve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โดยสมมติค่า </a:t>
            </a:r>
            <a:r>
              <a:rPr lang="en-US" sz="3200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200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th-TH" sz="3200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ค่าต่างๆ ดังนี้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สมมติให้ </a:t>
            </a:r>
            <a:r>
              <a:rPr lang="en-US" sz="3200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200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th-TH" sz="3200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0.01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(np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(150)(0.01) = 1.5		 (np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(200)(0.01) = 2.0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1 or less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0.558 (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เปิดตาราง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 or less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+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or less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(0.251)(0.857) + (0.126)(0.677) = 0.300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combined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+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0.558 + 0.300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combined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 0.858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เส้นโค้ง </a:t>
            </a:r>
            <a:r>
              <a:rPr lang="en-US" b="1" dirty="0" smtClean="0">
                <a:latin typeface="Angsana New" pitchFamily="18" charset="-34"/>
              </a:rPr>
              <a:t>OC </a:t>
            </a:r>
            <a:r>
              <a:rPr lang="th-TH" b="1" dirty="0" smtClean="0">
                <a:latin typeface="Angsana New" pitchFamily="18" charset="-34"/>
              </a:rPr>
              <a:t>สำหรับแผนการสุ่มตัวอย่างเชิงคู่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สมมติให้ </a:t>
            </a:r>
            <a:r>
              <a:rPr lang="en-US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th-TH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0.025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(np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(150)(0.025) = 3.75		 (np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(200)(0.025) = 5.0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1 or less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0.112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(0.165)(0.265) + (0.207)(0.125) = 0.070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 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combined 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 0.182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sz="24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สมมติให้ </a:t>
            </a:r>
            <a:r>
              <a:rPr lang="en-US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th-TH" i="1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0.030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(np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(150)(0.030) = 4.5		 (np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0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(200)(0.030) = 6.0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1 or less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0.061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II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(0.113)(0.151) + (0.169)(0.062) = 0.070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 (P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combined 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 0.089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เส้นโค้ง </a:t>
            </a:r>
            <a:r>
              <a:rPr lang="en-US" b="1" dirty="0" smtClean="0">
                <a:latin typeface="Angsana New" pitchFamily="18" charset="-34"/>
              </a:rPr>
              <a:t>OC </a:t>
            </a:r>
            <a:r>
              <a:rPr lang="th-TH" b="1" dirty="0" smtClean="0">
                <a:latin typeface="Angsana New" pitchFamily="18" charset="-34"/>
              </a:rPr>
              <a:t>สำหรับแผนการสุ่มตัวอย่างหลายเชิง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Angsana New" pitchFamily="18" charset="-34"/>
              </a:rPr>
              <a:t>N = 3000</a:t>
            </a:r>
          </a:p>
          <a:p>
            <a:pPr marL="0" indent="0">
              <a:buNone/>
            </a:pPr>
            <a:r>
              <a:rPr lang="en-US" dirty="0" smtClean="0">
                <a:latin typeface="Angsana New" pitchFamily="18" charset="-34"/>
              </a:rPr>
              <a:t>	n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= 30		c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= 0		r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= 4</a:t>
            </a:r>
          </a:p>
          <a:p>
            <a:pPr marL="0" indent="0">
              <a:buNone/>
            </a:pPr>
            <a:r>
              <a:rPr lang="en-US" dirty="0" smtClean="0">
                <a:latin typeface="Angsana New" pitchFamily="18" charset="-34"/>
              </a:rPr>
              <a:t>	n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 = 30		c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 = 2		r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 = 5</a:t>
            </a: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n</a:t>
            </a:r>
            <a:r>
              <a:rPr lang="en-US" baseline="-25000" dirty="0" smtClean="0">
                <a:latin typeface="Angsana New" pitchFamily="18" charset="-34"/>
              </a:rPr>
              <a:t>3</a:t>
            </a:r>
            <a:r>
              <a:rPr lang="en-US" dirty="0" smtClean="0">
                <a:latin typeface="Angsana New" pitchFamily="18" charset="-34"/>
              </a:rPr>
              <a:t> = 30		c</a:t>
            </a:r>
            <a:r>
              <a:rPr lang="en-US" baseline="-25000" dirty="0" smtClean="0">
                <a:latin typeface="Angsana New" pitchFamily="18" charset="-34"/>
              </a:rPr>
              <a:t>3</a:t>
            </a:r>
            <a:r>
              <a:rPr lang="en-US" dirty="0" smtClean="0">
                <a:latin typeface="Angsana New" pitchFamily="18" charset="-34"/>
              </a:rPr>
              <a:t> = 3		r</a:t>
            </a:r>
            <a:r>
              <a:rPr lang="en-US" baseline="-25000" dirty="0" smtClean="0">
                <a:latin typeface="Angsana New" pitchFamily="18" charset="-34"/>
              </a:rPr>
              <a:t>3</a:t>
            </a:r>
            <a:r>
              <a:rPr lang="en-US" dirty="0" smtClean="0">
                <a:latin typeface="Angsana New" pitchFamily="18" charset="-34"/>
              </a:rPr>
              <a:t> = 5</a:t>
            </a: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n</a:t>
            </a:r>
            <a:r>
              <a:rPr lang="en-US" baseline="-25000" dirty="0" smtClean="0">
                <a:latin typeface="Angsana New" pitchFamily="18" charset="-34"/>
              </a:rPr>
              <a:t>4</a:t>
            </a:r>
            <a:r>
              <a:rPr lang="en-US" dirty="0" smtClean="0">
                <a:latin typeface="Angsana New" pitchFamily="18" charset="-34"/>
              </a:rPr>
              <a:t> = 30		c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= 4		r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 = 5</a:t>
            </a: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a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 = 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endParaRPr lang="en-US" dirty="0" smtClean="0">
              <a:latin typeface="Angsana New" pitchFamily="18" charset="-34"/>
            </a:endParaRPr>
          </a:p>
          <a:p>
            <a:pPr marL="0" indent="0">
              <a:buNone/>
            </a:pPr>
            <a:r>
              <a:rPr lang="en-US" dirty="0" smtClean="0">
                <a:latin typeface="Angsana New" pitchFamily="18" charset="-34"/>
              </a:rPr>
              <a:t>	(P</a:t>
            </a:r>
            <a:r>
              <a:rPr lang="en-US" baseline="-25000" dirty="0" smtClean="0">
                <a:latin typeface="Angsana New" pitchFamily="18" charset="-34"/>
              </a:rPr>
              <a:t>a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 = 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1 or less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 + (P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</a:p>
          <a:p>
            <a:pPr marL="0" indent="0">
              <a:buNone/>
            </a:pPr>
            <a:r>
              <a:rPr lang="en-US" baseline="-25000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a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 </a:t>
            </a:r>
            <a:r>
              <a:rPr lang="en-US" dirty="0" smtClean="0">
                <a:latin typeface="Angsana New" pitchFamily="18" charset="-34"/>
              </a:rPr>
              <a:t>= 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 + 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 </a:t>
            </a:r>
            <a:r>
              <a:rPr lang="en-US" dirty="0" smtClean="0">
                <a:latin typeface="Angsana New" pitchFamily="18" charset="-34"/>
              </a:rPr>
              <a:t>+ (P</a:t>
            </a:r>
            <a:r>
              <a:rPr lang="en-US" baseline="-25000" dirty="0" smtClean="0">
                <a:latin typeface="Angsana New" pitchFamily="18" charset="-34"/>
              </a:rPr>
              <a:t>3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</a:t>
            </a:r>
          </a:p>
          <a:p>
            <a:pPr marL="0" indent="0">
              <a:buNone/>
            </a:pPr>
            <a:r>
              <a:rPr lang="en-US" baseline="-25000" dirty="0" smtClean="0">
                <a:latin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a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IIII </a:t>
            </a:r>
            <a:r>
              <a:rPr lang="en-US" dirty="0" smtClean="0">
                <a:latin typeface="Angsana New" pitchFamily="18" charset="-34"/>
              </a:rPr>
              <a:t>= 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2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IV</a:t>
            </a:r>
            <a:r>
              <a:rPr lang="en-US" dirty="0" smtClean="0">
                <a:latin typeface="Angsana New" pitchFamily="18" charset="-34"/>
              </a:rPr>
              <a:t>+…+(P</a:t>
            </a:r>
            <a:r>
              <a:rPr lang="en-US" baseline="-25000" dirty="0" smtClean="0">
                <a:latin typeface="Angsana New" pitchFamily="18" charset="-34"/>
              </a:rPr>
              <a:t>3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III</a:t>
            </a:r>
            <a:r>
              <a:rPr lang="en-US" dirty="0" smtClean="0">
                <a:latin typeface="Angsana New" pitchFamily="18" charset="-34"/>
              </a:rPr>
              <a:t>(P</a:t>
            </a:r>
            <a:r>
              <a:rPr lang="en-US" baseline="-25000" dirty="0" smtClean="0">
                <a:latin typeface="Angsana New" pitchFamily="18" charset="-34"/>
              </a:rPr>
              <a:t>0</a:t>
            </a:r>
            <a:r>
              <a:rPr lang="en-US" dirty="0" smtClean="0">
                <a:latin typeface="Angsana New" pitchFamily="18" charset="-34"/>
              </a:rPr>
              <a:t>)</a:t>
            </a:r>
            <a:r>
              <a:rPr lang="en-US" baseline="-25000" dirty="0" smtClean="0">
                <a:latin typeface="Angsana New" pitchFamily="18" charset="-34"/>
              </a:rPr>
              <a:t>IV</a:t>
            </a:r>
            <a:endParaRPr lang="th-TH" dirty="0" smtClean="0">
              <a:latin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เส้นโค้ง 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OC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สำหรับแผนการสุ่มตัวอย่างหลายเชิง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5" descr="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438"/>
            <a:ext cx="9144000" cy="5516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คุณสมบัติของเส้นโค้ง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1. เมื่อจำนวนตัวอย่างเป็นค่าเปอร์เซ็นต์ที่คงที่ของ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Lot Size</a:t>
            </a:r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969078"/>
            <a:ext cx="8786842" cy="481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คุณสมบัติของเส้นโค้ง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2. เมื่อจำนวนตัวอย่างเป็นค่าคงที่</a:t>
            </a:r>
          </a:p>
          <a:p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5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00240"/>
            <a:ext cx="8860303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คุณสมบัติของเส้นโค้ง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46233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3. เมื่อจำนวนตัวอย่างเพิ่มขึ้น ความชันของกราฟจะเพิ่มมากขึ้น</a:t>
            </a:r>
          </a:p>
          <a:p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6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8358214" cy="4714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46111"/>
            <a:ext cx="8001056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/>
              <a:t>วัตถุประสงค์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31985"/>
            <a:ext cx="8143932" cy="376871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600" dirty="0" smtClean="0"/>
              <a:t>		</a:t>
            </a:r>
            <a:r>
              <a:rPr lang="th-TH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เพื่อตรวจสอบและเป็นข้อมูลในการตัดสินใจว่าจะยอมรับหรือปฏิเสธวัตถุดิบที่จะนำเข้าสู่กระบวนการผลิต หรือเพื่อการตัดสินใจส่งสินค้าไปให้ลูกค้า มิใช่เพื่อการสร้างหรือควบคุมคุณภาพในผลิตภัณฑ์ หรือประมาณระดับคุณภาพสินค้า เนื่องจากการควบคุมคุณภาพสินค้าเป็นหน้าที่ของแผนภูมิควบคุม</a:t>
            </a:r>
            <a:endParaRPr lang="th-TH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35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คุณสมบัติของเส้นโค้ง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795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4. เมื่อค่า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ลดน้อยลง เส้นกราฟจะชันมากขึ้น</a:t>
            </a:r>
          </a:p>
          <a:p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6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84172"/>
            <a:ext cx="8572528" cy="4902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ความสัมพันธ์ของผู้บริโภคและผู้ผลิต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4" descr="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6569"/>
            <a:ext cx="8643966" cy="5351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Assignment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84313"/>
            <a:ext cx="8401080" cy="4840287"/>
          </a:xfrm>
        </p:spPr>
        <p:txBody>
          <a:bodyPr/>
          <a:lstStyle/>
          <a:p>
            <a:pPr>
              <a:buNone/>
            </a:pP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จงสร้างและเปรียบเทียบเส้นโค้ง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OC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สำหรับแผนชักตัวอย่างต่อไปนี้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สร้าง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7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จุด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	1. N=1000 	n=100 	c=2</a:t>
            </a:r>
          </a:p>
          <a:p>
            <a:pPr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	2. N=500 		n=50 		c=2</a:t>
            </a:r>
          </a:p>
          <a:p>
            <a:pPr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	3. N=100		n=10		c=2</a:t>
            </a:r>
          </a:p>
          <a:p>
            <a:pPr>
              <a:buNone/>
            </a:pP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ใช้ค่าสมมุติของระดับคุณภาพ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(Po)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ตารางที่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14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หน้า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78)</a:t>
            </a:r>
            <a:endParaRPr lang="th-TH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39"/>
            <a:ext cx="8218488" cy="682625"/>
          </a:xfrm>
        </p:spPr>
        <p:txBody>
          <a:bodyPr/>
          <a:lstStyle/>
          <a:p>
            <a:r>
              <a:rPr lang="en-US" sz="6000" b="1" dirty="0" smtClean="0">
                <a:latin typeface="Angsana New" pitchFamily="18" charset="-34"/>
              </a:rPr>
              <a:t>Questions &amp; Answers</a:t>
            </a:r>
            <a:endParaRPr lang="th-TH" sz="6000" b="1" dirty="0"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buNone/>
              <a:defRPr/>
            </a:pPr>
            <a:r>
              <a:rPr lang="th-TH" dirty="0" smtClean="0">
                <a:latin typeface="Angsana New" pitchFamily="18" charset="-34"/>
              </a:rPr>
              <a:t>	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813" t="30937" r="29687" b="27813"/>
          <a:stretch>
            <a:fillRect/>
          </a:stretch>
        </p:blipFill>
        <p:spPr bwMode="auto">
          <a:xfrm>
            <a:off x="2428860" y="2143116"/>
            <a:ext cx="4572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ข้อดี-ข้อเสีย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b="1" u="sng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ข้อดี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มีผู้รับผิดชอบด้านคุณภาพ ทำให้มีแรงจูงใจ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2. ประหยัดค่าใช้จ่ายมากกว่าเพราะตรวจวัดจำนวนน้อย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3. พัฒนาระบบการตรวจวัด มาเป็นการตัดสินใจที่ล่ะรุ่น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4. ประยุกต์ใช้กับการตรวจสอบแบบทำลายได้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5. ทำให้มีการ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Reject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ทั้งรุ่น จึงเกิดแรงจูงใจในการปรับปรุง</a:t>
            </a:r>
          </a:p>
          <a:p>
            <a:pPr marL="0" indent="0">
              <a:buNone/>
            </a:pPr>
            <a:r>
              <a:rPr lang="th-TH" sz="3200" b="1" u="sng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ข้อเสีย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1. มีความเสี่ยงที่จะปฏิเสธของดี และยอมรับของเสีย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2. ต้องใช้เวลาในการวางแผนและทำเอกสารมากขึ้น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3. ไม่มีการรับประกันได้ว่าชิ้นงานทุกชิ้นในรุ่นตรงตาม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Specification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 marL="0" indent="0"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67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ชนิดของแผนการสุ่มตัวอย่าง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4071966" cy="4644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แผนการสุ่มตัวอย่างมี 3 ชนิด คือ</a:t>
            </a:r>
            <a:endParaRPr lang="th-TH" sz="3200" b="1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แผนการสุ่มตัวอย่างเชิงเดี่ยว </a:t>
            </a:r>
            <a:endParaRPr lang="en-US" sz="3200" b="1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N= Lot Size		      </a:t>
            </a:r>
          </a:p>
          <a:p>
            <a:pPr marL="514350" indent="-51435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n= Sample Size		      </a:t>
            </a:r>
          </a:p>
          <a:p>
            <a:pPr marL="514350" indent="-51435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c= Acceptance Number (A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			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00562" y="1857364"/>
            <a:ext cx="4429156" cy="46440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2. แผนการสุ่มตัวอย่างเชิงคู่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N= Lot Size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                                     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n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= Sample Size</a:t>
            </a:r>
            <a:r>
              <a:rPr kumimoji="0" lang="th-TH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 ของการสุ่มตัวอย่างครั้งแรก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c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1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= Acceptance Number</a:t>
            </a:r>
            <a:r>
              <a:rPr kumimoji="0" lang="th-TH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(A</a:t>
            </a:r>
            <a:r>
              <a:rPr kumimoji="0" lang="en-US" sz="3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)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= Rejection Number (</a:t>
            </a:r>
            <a:r>
              <a:rPr lang="en-US" sz="3200" dirty="0" err="1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200" baseline="-25000" dirty="0" err="1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)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n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= Sample Size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</a:rPr>
              <a:t>ของการสุ่มตัวอย่างครั้งที่สอง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= Acceptance Number (A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)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</a:rPr>
              <a:t>2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= Rejection Number (</a:t>
            </a:r>
            <a:r>
              <a:rPr lang="en-US" sz="3200" dirty="0" err="1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200" baseline="-25000" dirty="0" err="1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</a:rPr>
              <a:t>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	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	</a:t>
            </a:r>
            <a:endParaRPr kumimoji="0" lang="th-TH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	</a:t>
            </a:r>
            <a:endParaRPr kumimoji="0" lang="th-TH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ชนิดของแผนการสุ่มตัวอย่าง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Angsana New" pitchFamily="18" charset="-34"/>
              </a:rPr>
              <a:t>	</a:t>
            </a:r>
            <a:r>
              <a:rPr lang="en-US" sz="3600" b="1" dirty="0" smtClean="0">
                <a:solidFill>
                  <a:schemeClr val="tx2"/>
                </a:solidFill>
                <a:latin typeface="Angsana New" pitchFamily="18" charset="-34"/>
              </a:rPr>
              <a:t>3. </a:t>
            </a:r>
            <a:r>
              <a:rPr lang="th-TH" sz="3600" b="1" dirty="0" smtClean="0">
                <a:solidFill>
                  <a:schemeClr val="tx2"/>
                </a:solidFill>
                <a:latin typeface="Angsana New" pitchFamily="18" charset="-34"/>
              </a:rPr>
              <a:t>การสุ่มตัวอย่างหลายเชิง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</a:rPr>
              <a:t>	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N= Lot Size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	n</a:t>
            </a:r>
            <a:r>
              <a:rPr lang="en-US" sz="3600" baseline="-25000" dirty="0" smtClean="0">
                <a:solidFill>
                  <a:schemeClr val="tx2"/>
                </a:solidFill>
                <a:latin typeface="Angsana New" pitchFamily="18" charset="-34"/>
              </a:rPr>
              <a:t>m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= Sample Size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</a:rPr>
              <a:t> ของการสุ่มตัวอย่างครั้งแรก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</a:rPr>
              <a:t>	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600" baseline="-25000" dirty="0" smtClean="0">
                <a:solidFill>
                  <a:schemeClr val="tx2"/>
                </a:solidFill>
                <a:latin typeface="Angsana New" pitchFamily="18" charset="-34"/>
              </a:rPr>
              <a:t>m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= Acceptance Number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(A</a:t>
            </a:r>
            <a:r>
              <a:rPr lang="en-US" sz="3600" baseline="-25000" dirty="0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)</a:t>
            </a:r>
            <a:endParaRPr lang="th-TH" sz="3600" dirty="0" smtClean="0">
              <a:solidFill>
                <a:schemeClr val="tx2"/>
              </a:solidFill>
              <a:latin typeface="Angsana New" pitchFamily="18" charset="-34"/>
            </a:endParaRPr>
          </a:p>
          <a:p>
            <a:pPr marL="0" indent="0">
              <a:buNone/>
            </a:pP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</a:rPr>
              <a:t>	</a:t>
            </a:r>
            <a:r>
              <a:rPr lang="en-US" sz="3600" dirty="0" err="1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600" baseline="-25000" dirty="0" err="1" smtClean="0">
                <a:solidFill>
                  <a:schemeClr val="tx2"/>
                </a:solidFill>
                <a:latin typeface="Angsana New" pitchFamily="18" charset="-34"/>
              </a:rPr>
              <a:t>m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= Rejection Number (</a:t>
            </a:r>
            <a:r>
              <a:rPr lang="en-US" sz="3600" dirty="0" err="1" smtClean="0">
                <a:solidFill>
                  <a:schemeClr val="tx2"/>
                </a:solidFill>
                <a:latin typeface="Angsana New" pitchFamily="18" charset="-34"/>
              </a:rPr>
              <a:t>R</a:t>
            </a:r>
            <a:r>
              <a:rPr lang="en-US" sz="3600" baseline="-25000" dirty="0" err="1" smtClean="0">
                <a:solidFill>
                  <a:schemeClr val="tx2"/>
                </a:solidFill>
                <a:latin typeface="Angsana New" pitchFamily="18" charset="-34"/>
              </a:rPr>
              <a:t>c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</a:rPr>
              <a:t>)</a:t>
            </a:r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การจำแนกลอตหรือแบช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7671"/>
            <a:ext cx="8229600" cy="5054601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สินค้าที่อยู่ในลอตหรือแบชเดียวกันควรจะมีลักษณะดังนี้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ชิ้นงานในลอตเดียวกัน มีความคล้ายกัน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2. จำนวนชิ้นงานในลอตเดียวกันมีจำนวนมากที่สุดเท่าที่เป็นไปได้ เพื่อลดค่าใช้จ่ายในการตรวจวัด</a:t>
            </a:r>
          </a:p>
          <a:p>
            <a:pPr marL="0" indent="0">
              <a:buNone/>
            </a:pPr>
            <a:r>
              <a:rPr lang="th-TH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การเลือกตัวอย่าง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การเลือกตัวอย่างมาวัดนั้น ตัวอย่างจะแทนคุณภาพของผลิตภัณฑ์ทั้งลอต จึงควรเลือกแบบสุ่มโดยใช้ตาราง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Random Number</a:t>
            </a:r>
            <a:endParaRPr lang="en-US" sz="3200" b="1" i="1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ลอตที่ถูก </a:t>
            </a:r>
            <a:r>
              <a:rPr lang="en-US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Reject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ลอตที่ถูก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Reject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จะถูกคัดแยกของดีของเสีย</a:t>
            </a:r>
            <a:endParaRPr lang="th-TH" sz="3200" b="1" i="1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เส้นโค้ง 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OC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สำหรับแผนการสุ่มตัวอย่างเชิงเดี่ยว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OC Curve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Operating Characteristic Curve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ซึ่งเป็นเครื่องมือที่จะทำให้ทราบว่า ความน่าจะเป็นที่ลอตจะถูก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Accept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Reject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600" b="1" u="sng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Ex</a:t>
            </a:r>
            <a:r>
              <a:rPr lang="th-TH" sz="3600" b="1" u="sng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จงหาค่า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6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เมื่อ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Lot Size =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3000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Sample Size = 89, Acceptance Number = 2 (Assume 100po = 2%)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600" b="1" u="sng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Ex.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จงสร้าง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OC Curve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โดยการสุ่มตัวอย่างเชิงเดี่ยว เมื่อ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 N = 1500, n = 110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 = 3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โดยการเขียนจุด 7 จุด</a:t>
            </a:r>
            <a:endParaRPr lang="en-US" sz="3600" b="1" u="sng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5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เส้นโค้ง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OC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สำหรับแผนการสุ่มตัวอย่างเชิงคู่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กราฟเส้นหนึ่งจะแทนความน่าจะเป็นในการยอมรับสินค้าเมื่อสุ่มตัวอย่างเพียงครั้งแรก ส่วนกราฟอีกเส้นหนึ่งจะแทนความน่าจะเป็นในการยอมรับสินค้าเมื่อสุ่มตัวอย่างครั้งที่ 2 แล้ว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ตัวอย่าง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OC Curve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ของแผนการสุ่มตัวอย่างเชิงคู่ เมื่อ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N= 2400,   n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150, c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1, 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4, n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200, c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5, 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= 6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ขั้นตอนการตรวจของแผนการสุ่มตัวอย่างข้างต้นได้แสดงดังรูป  จากตัวอย่างดังกล่าวหากจำนวนความไม่สอดคล้องเพียง 1 ชิ้น หรือน้อยกว่า สินค้าลอตนี้ก็จะถูก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Accept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นั้นคือ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(P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or less)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</a:t>
            </a:r>
            <a:endParaRPr lang="th-TH" sz="3200" b="1" u="sng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1_p_print">
  <a:themeElements>
    <a:clrScheme name="com1_p_print 1">
      <a:dk1>
        <a:srgbClr val="000000"/>
      </a:dk1>
      <a:lt1>
        <a:srgbClr val="FFFFFF"/>
      </a:lt1>
      <a:dk2>
        <a:srgbClr val="D28C00"/>
      </a:dk2>
      <a:lt2>
        <a:srgbClr val="C0C0C0"/>
      </a:lt2>
      <a:accent1>
        <a:srgbClr val="CC6600"/>
      </a:accent1>
      <a:accent2>
        <a:srgbClr val="808000"/>
      </a:accent2>
      <a:accent3>
        <a:srgbClr val="FFFFFF"/>
      </a:accent3>
      <a:accent4>
        <a:srgbClr val="000000"/>
      </a:accent4>
      <a:accent5>
        <a:srgbClr val="E2B8AA"/>
      </a:accent5>
      <a:accent6>
        <a:srgbClr val="737300"/>
      </a:accent6>
      <a:hlink>
        <a:srgbClr val="CCCC00"/>
      </a:hlink>
      <a:folHlink>
        <a:srgbClr val="969696"/>
      </a:folHlink>
    </a:clrScheme>
    <a:fontScheme name="com1_p_pr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1_p_print 1">
        <a:dk1>
          <a:srgbClr val="000000"/>
        </a:dk1>
        <a:lt1>
          <a:srgbClr val="FFFFFF"/>
        </a:lt1>
        <a:dk2>
          <a:srgbClr val="D28C00"/>
        </a:dk2>
        <a:lt2>
          <a:srgbClr val="C0C0C0"/>
        </a:lt2>
        <a:accent1>
          <a:srgbClr val="CC660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737300"/>
        </a:accent6>
        <a:hlink>
          <a:srgbClr val="CCCC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2">
        <a:dk1>
          <a:srgbClr val="000000"/>
        </a:dk1>
        <a:lt1>
          <a:srgbClr val="FFFFFF"/>
        </a:lt1>
        <a:dk2>
          <a:srgbClr val="666633"/>
        </a:dk2>
        <a:lt2>
          <a:srgbClr val="969696"/>
        </a:lt2>
        <a:accent1>
          <a:srgbClr val="339933"/>
        </a:accent1>
        <a:accent2>
          <a:srgbClr val="FC7F0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E47202"/>
        </a:accent6>
        <a:hlink>
          <a:srgbClr val="99CC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3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36AEC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ED3DF"/>
        </a:accent5>
        <a:accent6>
          <a:srgbClr val="005CB9"/>
        </a:accent6>
        <a:hlink>
          <a:srgbClr val="00B485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com1_p_print</Template>
  <TotalTime>1318</TotalTime>
  <Words>268</Words>
  <Application>Microsoft Office PowerPoint</Application>
  <PresentationFormat>On-screen Show (4:3)</PresentationFormat>
  <Paragraphs>127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com1_p_print</vt:lpstr>
      <vt:lpstr>บทที่ 6  การชักตัวอย่างเพื่อการยอมรับ </vt:lpstr>
      <vt:lpstr>วัตถุประสงค์</vt:lpstr>
      <vt:lpstr>ข้อดี-ข้อเสีย</vt:lpstr>
      <vt:lpstr>ชนิดของแผนการสุ่มตัวอย่าง</vt:lpstr>
      <vt:lpstr>ชนิดของแผนการสุ่มตัวอย่าง</vt:lpstr>
      <vt:lpstr>การจำแนกลอตหรือแบช</vt:lpstr>
      <vt:lpstr>เส้นโค้ง OC สำหรับแผนการสุ่มตัวอย่างเชิงเดี่ยว</vt:lpstr>
      <vt:lpstr>Slide 8</vt:lpstr>
      <vt:lpstr>เส้นโค้ง OC สำหรับแผนการสุ่มตัวอย่างเชิงคู่</vt:lpstr>
      <vt:lpstr>Slide 10</vt:lpstr>
      <vt:lpstr>Slide 11</vt:lpstr>
      <vt:lpstr>เส้นโค้ง OC สำหรับแผนการสุ่มตัวอย่างเชิงคู่</vt:lpstr>
      <vt:lpstr>เส้นโค้ง OC สำหรับแผนการสุ่มตัวอย่างเชิงคู่</vt:lpstr>
      <vt:lpstr>เส้นโค้ง OC สำหรับแผนการสุ่มตัวอย่างเชิงคู่</vt:lpstr>
      <vt:lpstr>เส้นโค้ง OC สำหรับแผนการสุ่มตัวอย่างหลายเชิง</vt:lpstr>
      <vt:lpstr>เส้นโค้ง OC สำหรับแผนการสุ่มตัวอย่างหลายเชิง</vt:lpstr>
      <vt:lpstr>คุณสมบัติของเส้นโค้ง</vt:lpstr>
      <vt:lpstr>คุณสมบัติของเส้นโค้ง</vt:lpstr>
      <vt:lpstr>คุณสมบัติของเส้นโค้ง</vt:lpstr>
      <vt:lpstr>คุณสมบัติของเส้นโค้ง</vt:lpstr>
      <vt:lpstr>ความสัมพันธ์ของผู้บริโภคและผู้ผลิต</vt:lpstr>
      <vt:lpstr>Assignment</vt:lpstr>
      <vt:lpstr>Questions &amp; Answers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: QC 142 - 408</dc:title>
  <dc:creator>My Document</dc:creator>
  <cp:lastModifiedBy>JaJaa</cp:lastModifiedBy>
  <cp:revision>169</cp:revision>
  <dcterms:created xsi:type="dcterms:W3CDTF">2009-06-11T08:42:19Z</dcterms:created>
  <dcterms:modified xsi:type="dcterms:W3CDTF">2009-08-21T07:14:34Z</dcterms:modified>
</cp:coreProperties>
</file>