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23"/>
  </p:notesMasterIdLst>
  <p:handoutMasterIdLst>
    <p:handoutMasterId r:id="rId24"/>
  </p:handoutMasterIdLst>
  <p:sldIdLst>
    <p:sldId id="257" r:id="rId2"/>
    <p:sldId id="280" r:id="rId3"/>
    <p:sldId id="303" r:id="rId4"/>
    <p:sldId id="295" r:id="rId5"/>
    <p:sldId id="279" r:id="rId6"/>
    <p:sldId id="276" r:id="rId7"/>
    <p:sldId id="284" r:id="rId8"/>
    <p:sldId id="285" r:id="rId9"/>
    <p:sldId id="302" r:id="rId10"/>
    <p:sldId id="286" r:id="rId11"/>
    <p:sldId id="287" r:id="rId12"/>
    <p:sldId id="288" r:id="rId13"/>
    <p:sldId id="296" r:id="rId14"/>
    <p:sldId id="297" r:id="rId15"/>
    <p:sldId id="299" r:id="rId16"/>
    <p:sldId id="298" r:id="rId17"/>
    <p:sldId id="274" r:id="rId18"/>
    <p:sldId id="283" r:id="rId19"/>
    <p:sldId id="300" r:id="rId20"/>
    <p:sldId id="301" r:id="rId21"/>
    <p:sldId id="272" r:id="rId22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22" autoAdjust="0"/>
  </p:normalViewPr>
  <p:slideViewPr>
    <p:cSldViewPr>
      <p:cViewPr varScale="1">
        <p:scale>
          <a:sx n="75" d="100"/>
          <a:sy n="75" d="100"/>
        </p:scale>
        <p:origin x="-4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99C8E-B10F-4C56-BC15-A1D8C8407C39}" type="datetimeFigureOut">
              <a:rPr lang="th-TH" smtClean="0"/>
              <a:pPr/>
              <a:t>03/09/52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2637A-C272-4D83-8F53-F399CAC6117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30" y="2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36CD1-F1FC-4D5C-BEED-696362543713}" type="datetimeFigureOut">
              <a:rPr lang="th-TH" smtClean="0"/>
              <a:pPr/>
              <a:t>03/09/52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42" y="4715271"/>
            <a:ext cx="5438792" cy="446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DA9BB-D234-4522-B6CB-7C9998F94E1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2349500"/>
            <a:ext cx="8153400" cy="1296988"/>
          </a:xfrm>
        </p:spPr>
        <p:txBody>
          <a:bodyPr/>
          <a:lstStyle>
            <a:lvl1pPr>
              <a:defRPr b="1"/>
            </a:lvl1pPr>
          </a:lstStyle>
          <a:p>
            <a:r>
              <a:rPr lang="en-US" altLang="ko-KR" smtClean="0"/>
              <a:t>Click to edit Master title style</a:t>
            </a:r>
            <a:endParaRPr lang="en-US" altLang="ko-KR"/>
          </a:p>
        </p:txBody>
      </p:sp>
      <p:sp>
        <p:nvSpPr>
          <p:cNvPr id="1333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31913" y="4048125"/>
            <a:ext cx="6400800" cy="533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 b="1"/>
            </a:lvl1pPr>
          </a:lstStyle>
          <a:p>
            <a:r>
              <a:rPr lang="en-US" altLang="ko-KR" smtClean="0"/>
              <a:t>Click to edit Master subtitle style</a:t>
            </a:r>
            <a:endParaRPr lang="en-US" altLang="ko-KR"/>
          </a:p>
        </p:txBody>
      </p:sp>
      <p:sp>
        <p:nvSpPr>
          <p:cNvPr id="13335" name="Rectangle 2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553200"/>
            <a:ext cx="2133600" cy="152400"/>
          </a:xfrm>
        </p:spPr>
        <p:txBody>
          <a:bodyPr/>
          <a:lstStyle>
            <a:lvl1pPr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6" name="Rectangle 2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 algn="ct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endParaRPr lang="en-US" altLang="ko-KR"/>
          </a:p>
        </p:txBody>
      </p:sp>
      <p:sp>
        <p:nvSpPr>
          <p:cNvPr id="13337" name="Rectangle 2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52400"/>
          </a:xfrm>
        </p:spPr>
        <p:txBody>
          <a:bodyPr/>
          <a:lstStyle>
            <a:lvl1pPr algn="r">
              <a:defRPr sz="1400" b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defRPr>
            </a:lvl1pPr>
          </a:lstStyle>
          <a:p>
            <a:fld id="{1E156F91-B096-4FBB-910E-58F3A0CA585E}" type="slidenum">
              <a:rPr lang="ko-KR" altLang="en-US"/>
              <a:pPr/>
              <a:t>‹#›</a:t>
            </a:fld>
            <a:endParaRPr lang="en-US" altLang="ko-KR"/>
          </a:p>
        </p:txBody>
      </p:sp>
      <p:pic>
        <p:nvPicPr>
          <p:cNvPr id="13343" name="Picture 31" descr="com_01p_tt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523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A59EF-8689-41F1-8FE5-E93E58C6BA9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58813"/>
            <a:ext cx="2057400" cy="5665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58813"/>
            <a:ext cx="6019800" cy="5665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40536-27E6-45DD-B934-1BF6A2B03BC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8813"/>
            <a:ext cx="8218488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29600" cy="4840287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025" y="6477000"/>
            <a:ext cx="2514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0" y="6477000"/>
            <a:ext cx="2895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76600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1DABE25E-0A1E-4A69-BDE9-0B620B5A4F3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555915-1FF6-468A-A2DB-1DF1DF0F2446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B0596-347A-452C-9309-4D7B59B456B1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38600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4313"/>
            <a:ext cx="4038600" cy="4840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D2BDF-9EA6-4789-94FB-43833DCF9B3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18F58-3F3E-4471-977F-DB2239AF735A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70AE4-32B1-45B6-BB16-2DB7E006B3B4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EBC7C9-62E5-453C-8206-14501361AA99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27FF2-AA07-4BF2-B54A-6DDA7A3DFD2D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B5955-CFC1-4069-8AC1-35AF4D119633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21" name="Picture 33" descr="com_01p_tt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ltGray">
          <a:xfrm>
            <a:off x="0" y="0"/>
            <a:ext cx="9144000" cy="523875"/>
          </a:xfrm>
          <a:prstGeom prst="rect">
            <a:avLst/>
          </a:prstGeom>
          <a:noFill/>
        </p:spPr>
      </p:pic>
      <p:sp>
        <p:nvSpPr>
          <p:cNvPr id="12309" name="Rectangle 21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658813"/>
            <a:ext cx="8218488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29600" cy="4840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231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7025" y="6477000"/>
            <a:ext cx="251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www.themegallery.com</a:t>
            </a:r>
          </a:p>
        </p:txBody>
      </p:sp>
      <p:sp>
        <p:nvSpPr>
          <p:cNvPr id="1231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43600" y="64770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r>
              <a:rPr lang="en-US" altLang="ko-KR"/>
              <a:t>Company Logo</a:t>
            </a:r>
          </a:p>
        </p:txBody>
      </p:sp>
      <p:sp>
        <p:nvSpPr>
          <p:cNvPr id="1231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76600" y="64770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latin typeface="+mn-lt"/>
                <a:ea typeface="Gulim" pitchFamily="34" charset="-127"/>
              </a:defRPr>
            </a:lvl1pPr>
          </a:lstStyle>
          <a:p>
            <a:fld id="{7197BC30-32E9-4A7D-BEF0-A145C76E9CDC}" type="slidenum">
              <a:rPr lang="ko-KR" altLang="en-US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Arial" pitchFamily="34" charset="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0000"/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5478" y="2746375"/>
            <a:ext cx="8218488" cy="682625"/>
          </a:xfrm>
        </p:spPr>
        <p:txBody>
          <a:bodyPr/>
          <a:lstStyle/>
          <a:p>
            <a:r>
              <a:rPr lang="th-TH" sz="6000" b="1" dirty="0" smtClean="0">
                <a:latin typeface="Angsana New" pitchFamily="18" charset="-34"/>
                <a:cs typeface="Angsana New" pitchFamily="18" charset="-34"/>
              </a:rPr>
              <a:t>บทที่ 7</a:t>
            </a:r>
            <a:br>
              <a:rPr lang="th-TH" sz="6000" b="1" dirty="0" smtClean="0">
                <a:latin typeface="Angsana New" pitchFamily="18" charset="-34"/>
                <a:cs typeface="Angsana New" pitchFamily="18" charset="-34"/>
              </a:rPr>
            </a:br>
            <a:r>
              <a:rPr lang="th-TH" sz="6000" b="1" dirty="0" smtClean="0">
                <a:latin typeface="Angsana New" pitchFamily="18" charset="-34"/>
                <a:cs typeface="Angsana New" pitchFamily="18" charset="-34"/>
              </a:rPr>
              <a:t>แผนการสุ่มตัวอย่างเพื่อการยอมรับ</a:t>
            </a:r>
            <a:r>
              <a:rPr lang="ko-KR" altLang="en-US" sz="60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  <a:t/>
            </a:r>
            <a:br>
              <a:rPr lang="ko-KR" altLang="en-US" sz="6000" b="1" dirty="0" smtClean="0">
                <a:effectLst/>
                <a:latin typeface="Angsana New" pitchFamily="18" charset="-34"/>
                <a:ea typeface="Gulim" pitchFamily="34" charset="-127"/>
                <a:cs typeface="Angsana New" pitchFamily="18" charset="-34"/>
              </a:rPr>
            </a:br>
            <a:endParaRPr lang="ko-KR" altLang="en-US" sz="6000" b="1" dirty="0">
              <a:effectLst/>
              <a:latin typeface="Angsana New" pitchFamily="18" charset="-34"/>
              <a:ea typeface="Gulim" pitchFamily="34" charset="-127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</a:rPr>
              <a:t>แผนการสุ่มตัวอย่างเชิงเดี่ยว</a:t>
            </a:r>
            <a:endParaRPr lang="th-TH" sz="4400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4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แผนการสุ่มตัวอย่างเชิงเดี่ยวจากมาตรฐานแสดงในตารางที่ 12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,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13 และ 14 ซึ่งมีแนวทางในการเลือกใช้ดังนี้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1. เริ่มต้นด้วยการใช้แผนการสุ่มตัวอย่างแบบ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Normal</a:t>
            </a:r>
            <a:endParaRPr lang="th-TH" sz="3200" dirty="0" smtClean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2. เปลี่ยนจาก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Normal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เป็น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Tighten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เมื่อ 2 ใน 5 ลอตที่ต่อเนื่องกันถูก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Reject</a:t>
            </a:r>
          </a:p>
          <a:p>
            <a:pPr marL="0" indent="0">
              <a:buNone/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เปลี่ยนจาก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tighten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เป็น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Normal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 เมื่อ 5 ลอตต่อเนื่องกันนั้นได้รับการยอมรับ 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4. เปลี่ยนจาก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Normal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เป็น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Reduced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เมื่อ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- เมื่อตรวจงาน 10 ลอต ผลการตรวจของทั้ง 10 ลอตคือ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Accepted</a:t>
            </a:r>
            <a:endParaRPr lang="th-TH" sz="3200" dirty="0" smtClean="0">
              <a:latin typeface="Angsana New" pitchFamily="18" charset="-34"/>
              <a:cs typeface="Angsana New" pitchFamily="18" charset="-34"/>
            </a:endParaRPr>
          </a:p>
          <a:p>
            <a:endParaRPr lang="th-TH" sz="32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18488" cy="720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</a:rPr>
              <a:t>แผนการสุ่มตัวอย่างเชิงเดี่ยว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5710"/>
            <a:ext cx="8229600" cy="5148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- เมื่อจำนวนชิ้นงานที่ไม่สอดคล้องนั้นน้อยกว่าหรือเท่ากับค่าที่แสดงไว้ในตารางที่ 15 (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page 96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- กระบวนการผลิตอยู่ในสภาพคงที่ ไม่มีปัญหาหรืออุปสรรคใดๆ 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- เมื่อเป็นความต้องการของผู้ที่มีอำนาจในการตัดสินใจ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5. เปลี่ยนจาก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Reduced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เป็น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Normal</a:t>
            </a:r>
          </a:p>
          <a:p>
            <a:pPr marL="0" indent="0">
              <a:buNone/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เมื่อ 1 ลอต หรือ แบช ถูก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Reject</a:t>
            </a:r>
          </a:p>
          <a:p>
            <a:pPr marL="0" indent="0">
              <a:buNone/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เมื่อขั้นตอนการใช้แผนการสุ่มตัวอย่างกำหนดไว้ 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- กระบวนการผลิตล่าช้า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-อื่นๆ เช่น เป็นความต้องการของลูกค้า</a:t>
            </a:r>
          </a:p>
          <a:p>
            <a:endParaRPr lang="th-TH" sz="32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8812"/>
            <a:ext cx="8218488" cy="1116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3600" b="1" dirty="0" smtClean="0">
                <a:effectLst/>
              </a:rPr>
              <a:t>แผนการสุ่มตัวอย่างเพื่อการยอมรับสำหรับตัวแปรคุณลักษณะ     ในกรณีที่ผลิตแบบต่อเนื่อง</a:t>
            </a:r>
            <a:endParaRPr lang="th-TH" sz="3600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9148"/>
            <a:ext cx="8229600" cy="4716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sz="3600" b="1" dirty="0" smtClean="0">
                <a:latin typeface="Angsana New" pitchFamily="18" charset="-34"/>
              </a:rPr>
              <a:t>แผน</a:t>
            </a:r>
            <a:r>
              <a:rPr lang="en-US" sz="3600" b="1" dirty="0" smtClean="0">
                <a:latin typeface="Angsana New" pitchFamily="18" charset="-34"/>
              </a:rPr>
              <a:t>CSP-1</a:t>
            </a:r>
            <a:endParaRPr lang="th-TH" sz="3600" b="1" dirty="0" smtClean="0">
              <a:latin typeface="Angsana New" pitchFamily="18" charset="-34"/>
            </a:endParaRPr>
          </a:p>
          <a:p>
            <a:pPr>
              <a:buNone/>
            </a:pPr>
            <a:endParaRPr lang="th-TH" sz="3600" dirty="0"/>
          </a:p>
        </p:txBody>
      </p:sp>
      <p:pic>
        <p:nvPicPr>
          <p:cNvPr id="4" name="Picture 4" descr="Image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42" y="2500306"/>
            <a:ext cx="7858148" cy="41459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58812"/>
            <a:ext cx="8218488" cy="1116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3600" b="1" dirty="0" smtClean="0">
                <a:effectLst/>
              </a:rPr>
              <a:t>แผนการสุ่มตัวอย่างเพื่อการยอมรับสำหรับตัวแปรคุณลักษณะ     ในกรณีที่ผลิตแบบต่อเนื่อง</a:t>
            </a:r>
            <a:endParaRPr lang="th-TH" sz="3600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9148"/>
            <a:ext cx="8229600" cy="4716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sz="3600" b="1" dirty="0" smtClean="0">
                <a:latin typeface="Angsana New" pitchFamily="18" charset="-34"/>
              </a:rPr>
              <a:t>แผน</a:t>
            </a:r>
            <a:r>
              <a:rPr lang="en-US" sz="3600" b="1" dirty="0" smtClean="0">
                <a:latin typeface="Angsana New" pitchFamily="18" charset="-34"/>
              </a:rPr>
              <a:t>CSP-2</a:t>
            </a:r>
            <a:endParaRPr lang="th-TH" sz="3600" b="1" dirty="0" smtClean="0">
              <a:latin typeface="Angsana New" pitchFamily="18" charset="-34"/>
            </a:endParaRPr>
          </a:p>
          <a:p>
            <a:pPr>
              <a:buNone/>
            </a:pPr>
            <a:endParaRPr lang="th-TH" sz="3600" dirty="0"/>
          </a:p>
        </p:txBody>
      </p:sp>
      <p:pic>
        <p:nvPicPr>
          <p:cNvPr id="5" name="Picture 5" descr="Image10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500306"/>
            <a:ext cx="8143900" cy="42076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18488" cy="1116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3600" b="1" dirty="0" smtClean="0">
                <a:effectLst/>
              </a:rPr>
              <a:t>แผนการสุ่มตัวอย่างเพื่อการยอมรับสำหรับตัวแปรคุณลักษณะ     ในกรณีที่ผลิตแบบต่อเนื่อง</a:t>
            </a:r>
            <a:endParaRPr lang="th-TH" sz="3600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860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sz="3600" b="1" dirty="0" smtClean="0">
                <a:latin typeface="Angsana New" pitchFamily="18" charset="-34"/>
              </a:rPr>
              <a:t>แผน </a:t>
            </a:r>
            <a:r>
              <a:rPr lang="en-US" sz="3600" b="1" dirty="0" smtClean="0">
                <a:latin typeface="Angsana New" pitchFamily="18" charset="-34"/>
              </a:rPr>
              <a:t>MIL-STD-1235B</a:t>
            </a:r>
            <a:endParaRPr lang="th-TH" sz="3600" b="1" dirty="0" smtClean="0">
              <a:latin typeface="Angsana New" pitchFamily="18" charset="-34"/>
            </a:endParaRPr>
          </a:p>
          <a:p>
            <a:pPr>
              <a:buNone/>
            </a:pPr>
            <a:endParaRPr lang="th-TH" sz="3600" b="1" dirty="0" smtClean="0">
              <a:latin typeface="Angsana New" pitchFamily="18" charset="-34"/>
            </a:endParaRPr>
          </a:p>
          <a:p>
            <a:pPr>
              <a:buNone/>
            </a:pPr>
            <a:endParaRPr lang="th-TH" sz="3600" dirty="0"/>
          </a:p>
        </p:txBody>
      </p:sp>
      <p:pic>
        <p:nvPicPr>
          <p:cNvPr id="6" name="Picture 5" descr="Image10"/>
          <p:cNvPicPr>
            <a:picLocks noChangeAspect="1" noChangeArrowheads="1"/>
          </p:cNvPicPr>
          <p:nvPr/>
        </p:nvPicPr>
        <p:blipFill>
          <a:blip r:embed="rId2" cstate="print"/>
          <a:srcRect l="2343" t="1931" r="2343"/>
          <a:stretch>
            <a:fillRect/>
          </a:stretch>
        </p:blipFill>
        <p:spPr bwMode="auto">
          <a:xfrm>
            <a:off x="500034" y="2428868"/>
            <a:ext cx="8072494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18488" cy="1116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3600" b="1" dirty="0" smtClean="0">
                <a:effectLst/>
              </a:rPr>
              <a:t>แผนการสุ่มตัวอย่างเพื่อการยอมรับสำหรับตัวแปรคุณลักษณะ     ในกรณีที่ผลิตแบบต่อเนื่อง</a:t>
            </a:r>
            <a:endParaRPr lang="th-TH" sz="3600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3042" y="1785926"/>
            <a:ext cx="5857916" cy="4968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sz="3600" b="1" dirty="0" smtClean="0">
                <a:latin typeface="Angsana New" pitchFamily="18" charset="-34"/>
              </a:rPr>
              <a:t>แผน </a:t>
            </a:r>
            <a:r>
              <a:rPr lang="en-US" sz="3600" b="1" dirty="0" smtClean="0">
                <a:latin typeface="Angsana New" pitchFamily="18" charset="-34"/>
              </a:rPr>
              <a:t>CSP-F</a:t>
            </a:r>
            <a:endParaRPr lang="th-TH" sz="3600" b="1" dirty="0" smtClean="0">
              <a:latin typeface="Angsana New" pitchFamily="18" charset="-34"/>
            </a:endParaRPr>
          </a:p>
          <a:p>
            <a:pPr>
              <a:buNone/>
            </a:pPr>
            <a:r>
              <a:rPr lang="th-TH" sz="3600" b="1" dirty="0" smtClean="0">
                <a:latin typeface="Angsana New" pitchFamily="18" charset="-34"/>
              </a:rPr>
              <a:t> </a:t>
            </a:r>
          </a:p>
          <a:p>
            <a:pPr>
              <a:buNone/>
            </a:pPr>
            <a:endParaRPr lang="th-TH" sz="3600" b="1" dirty="0" smtClean="0">
              <a:latin typeface="Angsana New" pitchFamily="18" charset="-34"/>
            </a:endParaRPr>
          </a:p>
          <a:p>
            <a:pPr>
              <a:buNone/>
            </a:pPr>
            <a:endParaRPr lang="th-TH" sz="3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l="30080" t="21349" r="46126" b="16755"/>
          <a:stretch>
            <a:fillRect/>
          </a:stretch>
        </p:blipFill>
        <p:spPr bwMode="auto">
          <a:xfrm>
            <a:off x="3643306" y="1857364"/>
            <a:ext cx="3500462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18488" cy="1116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3600" b="1" dirty="0" smtClean="0">
                <a:effectLst/>
              </a:rPr>
              <a:t>แผนการสุ่มตัวอย่างเพื่อการยอมรับสำหรับตัวแปรคุณลักษณะ     ในกรณีที่ผลิตแบบต่อเนื่อง</a:t>
            </a:r>
            <a:endParaRPr lang="th-TH" sz="3600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0142" y="1785926"/>
            <a:ext cx="7043758" cy="4896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th-TH" sz="3600" b="1" dirty="0" smtClean="0">
                <a:latin typeface="Angsana New" pitchFamily="18" charset="-34"/>
              </a:rPr>
              <a:t>แผน </a:t>
            </a:r>
            <a:r>
              <a:rPr lang="en-US" sz="3600" b="1" dirty="0" smtClean="0">
                <a:latin typeface="Angsana New" pitchFamily="18" charset="-34"/>
              </a:rPr>
              <a:t>CSP-V</a:t>
            </a:r>
            <a:endParaRPr lang="th-TH" sz="3600" b="1" dirty="0" smtClean="0">
              <a:latin typeface="Angsana New" pitchFamily="18" charset="-34"/>
            </a:endParaRPr>
          </a:p>
          <a:p>
            <a:pPr>
              <a:buNone/>
            </a:pPr>
            <a:endParaRPr lang="th-TH" sz="3600" b="1" dirty="0" smtClean="0">
              <a:latin typeface="Angsana New" pitchFamily="18" charset="-34"/>
            </a:endParaRPr>
          </a:p>
          <a:p>
            <a:pPr>
              <a:buNone/>
            </a:pPr>
            <a:endParaRPr lang="th-TH" sz="3600" b="1" dirty="0" smtClean="0">
              <a:latin typeface="Angsana New" pitchFamily="18" charset="-34"/>
            </a:endParaRPr>
          </a:p>
          <a:p>
            <a:pPr>
              <a:buNone/>
            </a:pPr>
            <a:endParaRPr lang="th-TH" sz="36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 l="30578" t="14096" r="43497" b="22606"/>
          <a:stretch>
            <a:fillRect/>
          </a:stretch>
        </p:blipFill>
        <p:spPr bwMode="auto">
          <a:xfrm>
            <a:off x="3571868" y="1857364"/>
            <a:ext cx="3286148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3600" b="1" dirty="0" smtClean="0">
                <a:effectLst/>
              </a:rPr>
              <a:t>แผนการสุ่มตัวอย่างเพื่อการยอมรับสำหรับตัวแปรชนิดผันแปร</a:t>
            </a:r>
            <a:endParaRPr lang="th-TH" sz="3600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109"/>
            <a:ext cx="8229600" cy="4840287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h-TH" sz="3700" b="1" u="sng" dirty="0" smtClean="0">
                <a:latin typeface="Angsana New" pitchFamily="18" charset="-34"/>
                <a:cs typeface="Angsana New" pitchFamily="18" charset="-34"/>
              </a:rPr>
              <a:t>ข้อดี</a:t>
            </a:r>
            <a:r>
              <a:rPr lang="th-TH" sz="3700" b="1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700" dirty="0" smtClean="0">
                <a:latin typeface="Angsana New" pitchFamily="18" charset="-34"/>
                <a:cs typeface="Angsana New" pitchFamily="18" charset="-34"/>
              </a:rPr>
              <a:t>1. มีข้อมูลพื้นฐานเพื่อการปรับปรุงคุณภาพ</a:t>
            </a:r>
          </a:p>
          <a:p>
            <a:pPr marL="0" indent="0">
              <a:buNone/>
            </a:pPr>
            <a:r>
              <a:rPr lang="th-TH" sz="3700" dirty="0" smtClean="0">
                <a:latin typeface="Angsana New" pitchFamily="18" charset="-34"/>
                <a:cs typeface="Angsana New" pitchFamily="18" charset="-34"/>
              </a:rPr>
              <a:t>	2. เป็นข้อมูลเพื่อการตัดสินใจ</a:t>
            </a:r>
          </a:p>
          <a:p>
            <a:pPr marL="0" indent="0">
              <a:buNone/>
            </a:pPr>
            <a:r>
              <a:rPr lang="th-TH" sz="3700" b="1" u="sng" dirty="0" smtClean="0">
                <a:latin typeface="Angsana New" pitchFamily="18" charset="-34"/>
                <a:cs typeface="Angsana New" pitchFamily="18" charset="-34"/>
              </a:rPr>
              <a:t>ข้อเสีย</a:t>
            </a:r>
            <a:r>
              <a:rPr lang="th-TH" sz="3700" b="1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700" dirty="0" smtClean="0">
                <a:latin typeface="Angsana New" pitchFamily="18" charset="-34"/>
                <a:cs typeface="Angsana New" pitchFamily="18" charset="-34"/>
              </a:rPr>
              <a:t>1. สามารถประเมินคุณลักษณะได้ครั้งละ 1 คุณลักษณะ</a:t>
            </a:r>
          </a:p>
          <a:p>
            <a:pPr marL="0" indent="0">
              <a:buNone/>
            </a:pPr>
            <a:r>
              <a:rPr lang="th-TH" sz="3700" b="1" dirty="0" smtClean="0">
                <a:latin typeface="Angsana New" pitchFamily="18" charset="-34"/>
                <a:cs typeface="Angsana New" pitchFamily="18" charset="-34"/>
              </a:rPr>
              <a:t>ชนิดของแผนการสุ่มตัวอย่าง</a:t>
            </a:r>
          </a:p>
          <a:p>
            <a:pPr marL="0" indent="0">
              <a:buNone/>
            </a:pPr>
            <a:r>
              <a:rPr lang="th-TH" sz="3700" b="1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3700" dirty="0" smtClean="0">
                <a:latin typeface="Angsana New" pitchFamily="18" charset="-34"/>
                <a:cs typeface="Angsana New" pitchFamily="18" charset="-34"/>
              </a:rPr>
              <a:t>1. </a:t>
            </a:r>
            <a:r>
              <a:rPr lang="en-US" sz="3700" dirty="0" smtClean="0">
                <a:latin typeface="Angsana New" pitchFamily="18" charset="-34"/>
                <a:cs typeface="Angsana New" pitchFamily="18" charset="-34"/>
              </a:rPr>
              <a:t>Percent Nonconforming</a:t>
            </a:r>
            <a:r>
              <a:rPr lang="th-TH" sz="3700" dirty="0" smtClean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pPr marL="0" indent="0">
              <a:buNone/>
            </a:pPr>
            <a:r>
              <a:rPr lang="th-TH" sz="3700" dirty="0" smtClean="0">
                <a:latin typeface="Angsana New" pitchFamily="18" charset="-34"/>
                <a:cs typeface="Angsana New" pitchFamily="18" charset="-34"/>
              </a:rPr>
              <a:t>	2. </a:t>
            </a:r>
            <a:r>
              <a:rPr lang="en-US" sz="3700" dirty="0" smtClean="0">
                <a:latin typeface="Angsana New" pitchFamily="18" charset="-34"/>
                <a:cs typeface="Angsana New" pitchFamily="18" charset="-34"/>
              </a:rPr>
              <a:t>Process Parameter</a:t>
            </a:r>
            <a:endParaRPr lang="th-TH" sz="3700" b="1" dirty="0" smtClean="0">
              <a:latin typeface="Angsana New" pitchFamily="18" charset="-34"/>
              <a:cs typeface="Angsana New" pitchFamily="18" charset="-34"/>
            </a:endParaRPr>
          </a:p>
          <a:p>
            <a:endParaRPr lang="th-TH" sz="37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400" b="1" dirty="0" err="1" smtClean="0">
                <a:effectLst/>
                <a:latin typeface="Angsana New" pitchFamily="18" charset="-34"/>
              </a:rPr>
              <a:t>Shainin</a:t>
            </a:r>
            <a:r>
              <a:rPr lang="en-US" sz="4400" b="1" dirty="0" smtClean="0">
                <a:effectLst/>
                <a:latin typeface="Angsana New" pitchFamily="18" charset="-34"/>
              </a:rPr>
              <a:t> Lot Plot Plan</a:t>
            </a:r>
            <a:endParaRPr lang="th-TH" sz="4400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1440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มีวิธีสร้างดังนี้</a:t>
            </a:r>
          </a:p>
          <a:p>
            <a:pPr marL="0" indent="0"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1. สุ่มตัวอย่างแบบ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Random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มา 10 กลุ่มกลุ่มละ 5 ตัวอย่าง</a:t>
            </a:r>
          </a:p>
          <a:p>
            <a:pPr marL="0" indent="0"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2. คำนวณค่าเฉลี่ย และค่าพิสัยของแต่ละกลุ่ม</a:t>
            </a:r>
          </a:p>
          <a:p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Picture 4" descr="Image13-1"/>
          <p:cNvPicPr>
            <a:picLocks noChangeAspect="1" noChangeArrowheads="1"/>
          </p:cNvPicPr>
          <p:nvPr/>
        </p:nvPicPr>
        <p:blipFill>
          <a:blip r:embed="rId2" cstate="print"/>
          <a:srcRect l="3125" t="3752"/>
          <a:stretch>
            <a:fillRect/>
          </a:stretch>
        </p:blipFill>
        <p:spPr bwMode="auto">
          <a:xfrm>
            <a:off x="142844" y="3000372"/>
            <a:ext cx="8858280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400" b="1" dirty="0" err="1" smtClean="0">
                <a:effectLst/>
                <a:latin typeface="Angsana New" pitchFamily="18" charset="-34"/>
              </a:rPr>
              <a:t>Shainin</a:t>
            </a:r>
            <a:r>
              <a:rPr lang="en-US" sz="4400" b="1" dirty="0" smtClean="0">
                <a:effectLst/>
                <a:latin typeface="Angsana New" pitchFamily="18" charset="-34"/>
              </a:rPr>
              <a:t> Lot Plot Plan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842" y="1571612"/>
            <a:ext cx="8460000" cy="4644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3. สร้างฮิตโตแกรม จากข้อมูลที่ได้ในข้อ 2 </a:t>
            </a:r>
          </a:p>
          <a:p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Picture 4" descr="Image13"/>
          <p:cNvPicPr>
            <a:picLocks noChangeAspect="1" noChangeArrowheads="1"/>
          </p:cNvPicPr>
          <p:nvPr/>
        </p:nvPicPr>
        <p:blipFill>
          <a:blip r:embed="rId2" cstate="print"/>
          <a:srcRect t="9436"/>
          <a:stretch>
            <a:fillRect/>
          </a:stretch>
        </p:blipFill>
        <p:spPr bwMode="auto">
          <a:xfrm>
            <a:off x="357158" y="2214554"/>
            <a:ext cx="8358214" cy="3843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598488"/>
            <a:ext cx="8001056" cy="1116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3600" b="1" dirty="0" smtClean="0">
                <a:effectLst/>
              </a:rPr>
              <a:t>แผนการสุ่มตัวอย่างเพื่อการยอมรับสำหรับตัวแปรคุณลักษณะ  ในกรณีที่ผลิตเป็นลอต</a:t>
            </a:r>
            <a:endParaRPr lang="th-TH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928802"/>
            <a:ext cx="8143932" cy="4143404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แผนการสุ่มตัวอย่างเพื่อการยอมรับสำหรับตัวแปรคุณลักษณะในกรณีที่ผลิตเป็นลอตมี 3 ชนิด 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1. เชิงเดี่ยว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2. เชิงคู่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3. หลายเชิง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	ในแต่ละกรณีสามารถออกแบบแผนการสุ่มได้ 3 แบบ คือ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Normal, Tighten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และ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Reduced</a:t>
            </a:r>
            <a:endParaRPr lang="th-TH" sz="3200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th-TH" sz="32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4400" b="1" dirty="0" err="1" smtClean="0">
                <a:effectLst/>
                <a:latin typeface="Angsana New" pitchFamily="18" charset="-34"/>
              </a:rPr>
              <a:t>Shainin</a:t>
            </a:r>
            <a:r>
              <a:rPr lang="en-US" sz="4400" b="1" dirty="0" smtClean="0">
                <a:effectLst/>
                <a:latin typeface="Angsana New" pitchFamily="18" charset="-34"/>
              </a:rPr>
              <a:t> Lot Plot Plan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9108"/>
            <a:ext cx="8229600" cy="5076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4. คำนวนณค่าเฉลี่ยของค่าเฉลี่ยและค่าเฉลี่ยของค่าพิสัย</a:t>
            </a:r>
          </a:p>
          <a:p>
            <a:pPr marL="0" indent="0">
              <a:buNone/>
            </a:pPr>
            <a:endParaRPr lang="th-TH" dirty="0" smtClean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dirty="0" smtClean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endParaRPr lang="th-TH" dirty="0" smtClean="0">
              <a:latin typeface="Angsana New" pitchFamily="18" charset="-34"/>
              <a:cs typeface="Angsana New" pitchFamily="18" charset="-34"/>
            </a:endParaRPr>
          </a:p>
          <a:p>
            <a:pPr marL="0" indent="0"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	5. จากนั้นจึงคำนวณ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Upper Lot Limit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และ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Lower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Lot Limit</a:t>
            </a:r>
            <a:endParaRPr lang="th-TH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857488" y="2143116"/>
          <a:ext cx="2736850" cy="1673225"/>
        </p:xfrm>
        <a:graphic>
          <a:graphicData uri="http://schemas.openxmlformats.org/presentationml/2006/ole">
            <p:oleObj spid="_x0000_s1026" name="Equation" r:id="rId3" imgW="1091880" imgH="9396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143108" y="4268808"/>
          <a:ext cx="4700587" cy="2160588"/>
        </p:xfrm>
        <a:graphic>
          <a:graphicData uri="http://schemas.openxmlformats.org/presentationml/2006/ole">
            <p:oleObj spid="_x0000_s1027" name="Equation" r:id="rId4" imgW="2374560" imgH="939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74739"/>
            <a:ext cx="8218488" cy="682625"/>
          </a:xfrm>
        </p:spPr>
        <p:txBody>
          <a:bodyPr/>
          <a:lstStyle/>
          <a:p>
            <a:r>
              <a:rPr lang="en-US" sz="6000" b="1" dirty="0" smtClean="0">
                <a:latin typeface="Angsana New" pitchFamily="18" charset="-34"/>
              </a:rPr>
              <a:t>Questions &amp; Answers</a:t>
            </a:r>
            <a:endParaRPr lang="th-TH" sz="6000" b="1" dirty="0">
              <a:latin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365125">
              <a:buNone/>
              <a:defRPr/>
            </a:pPr>
            <a:r>
              <a:rPr lang="th-TH" dirty="0" smtClean="0">
                <a:latin typeface="Angsana New" pitchFamily="18" charset="-34"/>
              </a:rPr>
              <a:t>	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2813" t="30937" r="29687" b="27813"/>
          <a:stretch>
            <a:fillRect/>
          </a:stretch>
        </p:blipFill>
        <p:spPr bwMode="auto">
          <a:xfrm>
            <a:off x="2428860" y="2143116"/>
            <a:ext cx="457203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Elbow Connector 16"/>
          <p:cNvCxnSpPr>
            <a:stCxn id="6" idx="2"/>
            <a:endCxn id="8" idx="0"/>
          </p:cNvCxnSpPr>
          <p:nvPr/>
        </p:nvCxnSpPr>
        <p:spPr bwMode="auto">
          <a:xfrm rot="16200000" flipH="1">
            <a:off x="4893471" y="2357430"/>
            <a:ext cx="857256" cy="1571636"/>
          </a:xfrm>
          <a:prstGeom prst="bentConnector3">
            <a:avLst>
              <a:gd name="adj1" fmla="val 50000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endCxn id="7" idx="0"/>
          </p:cNvCxnSpPr>
          <p:nvPr/>
        </p:nvCxnSpPr>
        <p:spPr bwMode="auto">
          <a:xfrm rot="10800000" flipV="1">
            <a:off x="3036084" y="3143248"/>
            <a:ext cx="1535917" cy="428628"/>
          </a:xfrm>
          <a:prstGeom prst="bentConnector2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 bwMode="auto">
          <a:xfrm>
            <a:off x="3500430" y="1785926"/>
            <a:ext cx="2071702" cy="9286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dirty="0" smtClean="0">
                <a:latin typeface="Angsana New" pitchFamily="18" charset="-34"/>
                <a:cs typeface="Angsana New" pitchFamily="18" charset="-34"/>
              </a:rPr>
              <a:t>Normal</a:t>
            </a:r>
            <a:endParaRPr lang="th-TH" sz="44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000232" y="3571876"/>
            <a:ext cx="2071702" cy="9286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dirty="0" smtClean="0">
                <a:latin typeface="Angsana New" pitchFamily="18" charset="-34"/>
                <a:cs typeface="Angsana New" pitchFamily="18" charset="-34"/>
              </a:rPr>
              <a:t>Tightened</a:t>
            </a:r>
          </a:p>
          <a:p>
            <a:pPr algn="ctr"/>
            <a:endParaRPr lang="th-TH" sz="4400" dirty="0"/>
          </a:p>
        </p:txBody>
      </p:sp>
      <p:sp>
        <p:nvSpPr>
          <p:cNvPr id="8" name="Rectangle 7"/>
          <p:cNvSpPr/>
          <p:nvPr/>
        </p:nvSpPr>
        <p:spPr bwMode="auto">
          <a:xfrm>
            <a:off x="5072066" y="3571876"/>
            <a:ext cx="2071702" cy="9286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4400" dirty="0" smtClean="0">
                <a:latin typeface="Angsana New" pitchFamily="18" charset="-34"/>
                <a:cs typeface="Angsana New" pitchFamily="18" charset="-34"/>
              </a:rPr>
              <a:t>Reduced</a:t>
            </a:r>
            <a:endParaRPr lang="th-TH" sz="4400" dirty="0"/>
          </a:p>
        </p:txBody>
      </p:sp>
      <p:sp>
        <p:nvSpPr>
          <p:cNvPr id="20" name="TextBox 19"/>
          <p:cNvSpPr txBox="1"/>
          <p:nvPr/>
        </p:nvSpPr>
        <p:spPr>
          <a:xfrm>
            <a:off x="2000232" y="300037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2400" dirty="0" smtClean="0"/>
              <a:t>แย่ลง</a:t>
            </a:r>
            <a:endParaRPr lang="th-TH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6143636" y="3000372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/>
              <a:t>ดีขึ้น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www.themegallery.com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Company Logo</a:t>
            </a:r>
            <a:endParaRPr lang="en-US" altLang="ko-KR"/>
          </a:p>
        </p:txBody>
      </p:sp>
      <p:pic>
        <p:nvPicPr>
          <p:cNvPr id="6" name="Picture 6" descr="Imag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658813"/>
            <a:ext cx="8218488" cy="682625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</a:rPr>
              <a:t>จำนวนตัวอย่าง</a:t>
            </a:r>
            <a:endParaRPr lang="th-TH" sz="4400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842" y="1571612"/>
            <a:ext cx="8460000" cy="4716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		การเลือกจำนวนตัวอย่าง สามารถใช้ตารางที่ 15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(Page 90)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ช่วยในการกำหนดจำนวนตัวอย่างโดยพิจารณาจากจำนวนชิ้นงานในลอต แล้วเลือกระดับการตรวจ ก็จะได้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Sample Size Code Letter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ซึ่งจะนำไปใช้เพื่อเปิดตารางอื่นต่อไป เพื่อกำหนดแผนการสุ่มตัวอย่าง ข้อแตกต่างของระดับการตรวจต่างๆได้ถูกแสดงไว้ในรูปที่ 45 กราฟแบบเทียบการตรวจระดับ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I,II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และ </a:t>
            </a:r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III</a:t>
            </a:r>
            <a:endParaRPr lang="th-TH" sz="3600" dirty="0" smtClean="0">
              <a:latin typeface="Angsana New" pitchFamily="18" charset="-34"/>
              <a:cs typeface="Angsana New" pitchFamily="18" charset="-34"/>
            </a:endParaRPr>
          </a:p>
          <a:p>
            <a:endParaRPr lang="th-TH" sz="3600" dirty="0">
              <a:solidFill>
                <a:schemeClr val="tx2"/>
              </a:solidFill>
              <a:latin typeface="Angsana New" pitchFamily="18" charset="-34"/>
              <a:ea typeface="+mj-ea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16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th-TH" sz="3600" dirty="0"/>
          </a:p>
        </p:txBody>
      </p:sp>
      <p:pic>
        <p:nvPicPr>
          <p:cNvPr id="4" name="Picture 4" descr="Image2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16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th-TH" sz="3600" dirty="0"/>
          </a:p>
        </p:txBody>
      </p:sp>
      <p:pic>
        <p:nvPicPr>
          <p:cNvPr id="4" name="Picture 4" descr="Imag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h-TH" sz="4400" b="1" dirty="0" smtClean="0">
                <a:effectLst/>
              </a:rPr>
              <a:t>การใช้แผนการสุ่มตัวอย่าง</a:t>
            </a:r>
            <a:endParaRPr lang="th-TH" sz="4400" dirty="0"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16000"/>
          </a:xfr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1. เลือก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Lot Size 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2. เลือก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Inspection Level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3. ดูตารางที่ 15 เพื่อให้ได้ค่า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Sample-Size code Letter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4. เลือกค่า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AQL (Acceptance Quality Level/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ระดับคุณภาพที่ยอมรับ) 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5. เลือกชนิดของแผนการสุ่มตัวอย่าง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(</a:t>
            </a:r>
            <a:r>
              <a:rPr lang="en-US" sz="3200" dirty="0" err="1" smtClean="0">
                <a:latin typeface="Angsana New" pitchFamily="18" charset="-34"/>
                <a:cs typeface="Angsana New" pitchFamily="18" charset="-34"/>
              </a:rPr>
              <a:t>s,d,m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)</a:t>
            </a:r>
          </a:p>
          <a:p>
            <a:pPr marL="0" indent="0">
              <a:buNone/>
            </a:pP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6.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หา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Sampling plan</a:t>
            </a:r>
          </a:p>
          <a:p>
            <a:pPr marL="0" indent="0">
              <a:buNone/>
            </a:pP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7. เริ่มด้วยแผนการสุ่มตัวอย่างแบบ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Normal Inspection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และเปลี่ยนเป็นแบบ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Tighten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หรือ 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Reduced </a:t>
            </a:r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โดยพิจารณาจาก </a:t>
            </a:r>
            <a:r>
              <a:rPr lang="en-US" sz="3200" dirty="0" err="1" smtClean="0">
                <a:latin typeface="Angsana New" pitchFamily="18" charset="-34"/>
                <a:cs typeface="Angsana New" pitchFamily="18" charset="-34"/>
              </a:rPr>
              <a:t>Swiching</a:t>
            </a:r>
            <a:r>
              <a:rPr lang="en-US" sz="3200" dirty="0" smtClean="0">
                <a:latin typeface="Angsana New" pitchFamily="18" charset="-34"/>
                <a:cs typeface="Angsana New" pitchFamily="18" charset="-34"/>
              </a:rPr>
              <a:t> Rules</a:t>
            </a:r>
            <a:endParaRPr lang="th-TH" sz="3200" dirty="0" smtClean="0">
              <a:latin typeface="Angsana New" pitchFamily="18" charset="-34"/>
              <a:cs typeface="Angsana New" pitchFamily="18" charset="-34"/>
            </a:endParaRPr>
          </a:p>
          <a:p>
            <a:endParaRPr lang="th-TH" sz="32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นิยาม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ngsana New" pitchFamily="18" charset="-34"/>
                <a:cs typeface="Angsana New" pitchFamily="18" charset="-34"/>
              </a:rPr>
              <a:t>AOQ(Average Outgoing Quality)=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คุณภาพผ่านออกเฉลี่ย คือ ค่าที่ใช้วัดร้อยละของเสียของสินค้าที่ผ่านออกจากกระบวนการ</a:t>
            </a:r>
          </a:p>
          <a:p>
            <a:r>
              <a:rPr lang="en-US" dirty="0" smtClean="0">
                <a:latin typeface="Angsana New" pitchFamily="18" charset="-34"/>
                <a:cs typeface="Angsana New" pitchFamily="18" charset="-34"/>
              </a:rPr>
              <a:t>AOQL(Average Outgoing Quality Limit) =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ขีดจำกัดคุณภาพผ่านออกเฉลี่ย คือค่าสูงสุดที่เป็นไปได้ของคุณภาพผ่านออกเฉลี่ย</a:t>
            </a:r>
          </a:p>
          <a:p>
            <a:r>
              <a:rPr lang="en-US" dirty="0" smtClean="0">
                <a:latin typeface="Angsana New" pitchFamily="18" charset="-34"/>
                <a:cs typeface="Angsana New" pitchFamily="18" charset="-34"/>
              </a:rPr>
              <a:t>AQL(Acceptance Quality Level) =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ระดับคุณภาพที่ยอมรับ </a:t>
            </a:r>
          </a:p>
          <a:p>
            <a:r>
              <a:rPr lang="en-US" dirty="0" smtClean="0">
                <a:latin typeface="Angsana New" pitchFamily="18" charset="-34"/>
                <a:cs typeface="Angsana New" pitchFamily="18" charset="-34"/>
              </a:rPr>
              <a:t>ATI(Average Total Inspection) =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จำนวนตรวจพินิจรวมเฉลี่ย 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com1_p_print">
  <a:themeElements>
    <a:clrScheme name="com1_p_print 1">
      <a:dk1>
        <a:srgbClr val="000000"/>
      </a:dk1>
      <a:lt1>
        <a:srgbClr val="FFFFFF"/>
      </a:lt1>
      <a:dk2>
        <a:srgbClr val="D28C00"/>
      </a:dk2>
      <a:lt2>
        <a:srgbClr val="C0C0C0"/>
      </a:lt2>
      <a:accent1>
        <a:srgbClr val="CC6600"/>
      </a:accent1>
      <a:accent2>
        <a:srgbClr val="808000"/>
      </a:accent2>
      <a:accent3>
        <a:srgbClr val="FFFFFF"/>
      </a:accent3>
      <a:accent4>
        <a:srgbClr val="000000"/>
      </a:accent4>
      <a:accent5>
        <a:srgbClr val="E2B8AA"/>
      </a:accent5>
      <a:accent6>
        <a:srgbClr val="737300"/>
      </a:accent6>
      <a:hlink>
        <a:srgbClr val="CCCC00"/>
      </a:hlink>
      <a:folHlink>
        <a:srgbClr val="969696"/>
      </a:folHlink>
    </a:clrScheme>
    <a:fontScheme name="com1_p_print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m1_p_print 1">
        <a:dk1>
          <a:srgbClr val="000000"/>
        </a:dk1>
        <a:lt1>
          <a:srgbClr val="FFFFFF"/>
        </a:lt1>
        <a:dk2>
          <a:srgbClr val="D28C00"/>
        </a:dk2>
        <a:lt2>
          <a:srgbClr val="C0C0C0"/>
        </a:lt2>
        <a:accent1>
          <a:srgbClr val="CC6600"/>
        </a:accent1>
        <a:accent2>
          <a:srgbClr val="808000"/>
        </a:accent2>
        <a:accent3>
          <a:srgbClr val="FFFFFF"/>
        </a:accent3>
        <a:accent4>
          <a:srgbClr val="000000"/>
        </a:accent4>
        <a:accent5>
          <a:srgbClr val="E2B8AA"/>
        </a:accent5>
        <a:accent6>
          <a:srgbClr val="737300"/>
        </a:accent6>
        <a:hlink>
          <a:srgbClr val="CCCC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1_p_print 2">
        <a:dk1>
          <a:srgbClr val="000000"/>
        </a:dk1>
        <a:lt1>
          <a:srgbClr val="FFFFFF"/>
        </a:lt1>
        <a:dk2>
          <a:srgbClr val="666633"/>
        </a:dk2>
        <a:lt2>
          <a:srgbClr val="969696"/>
        </a:lt2>
        <a:accent1>
          <a:srgbClr val="339933"/>
        </a:accent1>
        <a:accent2>
          <a:srgbClr val="FC7F02"/>
        </a:accent2>
        <a:accent3>
          <a:srgbClr val="FFFFFF"/>
        </a:accent3>
        <a:accent4>
          <a:srgbClr val="000000"/>
        </a:accent4>
        <a:accent5>
          <a:srgbClr val="ADCAAD"/>
        </a:accent5>
        <a:accent6>
          <a:srgbClr val="E47202"/>
        </a:accent6>
        <a:hlink>
          <a:srgbClr val="99CC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1_p_print 3">
        <a:dk1>
          <a:srgbClr val="000000"/>
        </a:dk1>
        <a:lt1>
          <a:srgbClr val="FFFFFF"/>
        </a:lt1>
        <a:dk2>
          <a:srgbClr val="336699"/>
        </a:dk2>
        <a:lt2>
          <a:srgbClr val="C0C0C0"/>
        </a:lt2>
        <a:accent1>
          <a:srgbClr val="36AEC6"/>
        </a:accent1>
        <a:accent2>
          <a:srgbClr val="0066CC"/>
        </a:accent2>
        <a:accent3>
          <a:srgbClr val="FFFFFF"/>
        </a:accent3>
        <a:accent4>
          <a:srgbClr val="000000"/>
        </a:accent4>
        <a:accent5>
          <a:srgbClr val="AED3DF"/>
        </a:accent5>
        <a:accent6>
          <a:srgbClr val="005CB9"/>
        </a:accent6>
        <a:hlink>
          <a:srgbClr val="00B485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com1_p_print</Template>
  <TotalTime>1511</TotalTime>
  <Words>421</Words>
  <Application>Microsoft Office PowerPoint</Application>
  <PresentationFormat>On-screen Show (4:3)</PresentationFormat>
  <Paragraphs>78</Paragraphs>
  <Slides>21</Slides>
  <Notes>0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com1_p_print</vt:lpstr>
      <vt:lpstr>Equation</vt:lpstr>
      <vt:lpstr>บทที่ 7 แผนการสุ่มตัวอย่างเพื่อการยอมรับ </vt:lpstr>
      <vt:lpstr>แผนการสุ่มตัวอย่างเพื่อการยอมรับสำหรับตัวแปรคุณลักษณะ  ในกรณีที่ผลิตเป็นลอต</vt:lpstr>
      <vt:lpstr>Slide 3</vt:lpstr>
      <vt:lpstr>Slide 4</vt:lpstr>
      <vt:lpstr>จำนวนตัวอย่าง</vt:lpstr>
      <vt:lpstr>Slide 6</vt:lpstr>
      <vt:lpstr>Slide 7</vt:lpstr>
      <vt:lpstr>การใช้แผนการสุ่มตัวอย่าง</vt:lpstr>
      <vt:lpstr>นิยาม</vt:lpstr>
      <vt:lpstr>แผนการสุ่มตัวอย่างเชิงเดี่ยว</vt:lpstr>
      <vt:lpstr>แผนการสุ่มตัวอย่างเชิงเดี่ยว</vt:lpstr>
      <vt:lpstr>แผนการสุ่มตัวอย่างเพื่อการยอมรับสำหรับตัวแปรคุณลักษณะ     ในกรณีที่ผลิตแบบต่อเนื่อง</vt:lpstr>
      <vt:lpstr>แผนการสุ่มตัวอย่างเพื่อการยอมรับสำหรับตัวแปรคุณลักษณะ     ในกรณีที่ผลิตแบบต่อเนื่อง</vt:lpstr>
      <vt:lpstr>แผนการสุ่มตัวอย่างเพื่อการยอมรับสำหรับตัวแปรคุณลักษณะ     ในกรณีที่ผลิตแบบต่อเนื่อง</vt:lpstr>
      <vt:lpstr>แผนการสุ่มตัวอย่างเพื่อการยอมรับสำหรับตัวแปรคุณลักษณะ     ในกรณีที่ผลิตแบบต่อเนื่อง</vt:lpstr>
      <vt:lpstr>แผนการสุ่มตัวอย่างเพื่อการยอมรับสำหรับตัวแปรคุณลักษณะ     ในกรณีที่ผลิตแบบต่อเนื่อง</vt:lpstr>
      <vt:lpstr>แผนการสุ่มตัวอย่างเพื่อการยอมรับสำหรับตัวแปรชนิดผันแปร</vt:lpstr>
      <vt:lpstr>Shainin Lot Plot Plan</vt:lpstr>
      <vt:lpstr>Shainin Lot Plot Plan</vt:lpstr>
      <vt:lpstr>Shainin Lot Plot Plan</vt:lpstr>
      <vt:lpstr>Questions &amp; Answers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Control : QC 142 - 408</dc:title>
  <dc:creator>My Document</dc:creator>
  <cp:lastModifiedBy>JaJaa</cp:lastModifiedBy>
  <cp:revision>197</cp:revision>
  <dcterms:created xsi:type="dcterms:W3CDTF">2009-06-11T08:42:19Z</dcterms:created>
  <dcterms:modified xsi:type="dcterms:W3CDTF">2009-09-03T03:06:35Z</dcterms:modified>
</cp:coreProperties>
</file>