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9" r:id="rId3"/>
    <p:sldId id="280" r:id="rId4"/>
    <p:sldId id="281" r:id="rId5"/>
    <p:sldId id="282" r:id="rId6"/>
    <p:sldId id="283" r:id="rId7"/>
    <p:sldId id="284" r:id="rId8"/>
    <p:sldId id="295" r:id="rId9"/>
    <p:sldId id="294" r:id="rId10"/>
    <p:sldId id="296" r:id="rId11"/>
    <p:sldId id="286" r:id="rId12"/>
    <p:sldId id="293" r:id="rId13"/>
    <p:sldId id="272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22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9C8E-B10F-4C56-BC15-A1D8C8407C39}" type="datetimeFigureOut">
              <a:rPr lang="th-TH" smtClean="0"/>
              <a:pPr/>
              <a:t>28/08/52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7A-C272-4D83-8F53-F399CAC611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36CD1-F1FC-4D5C-BEED-696362543713}" type="datetimeFigureOut">
              <a:rPr lang="th-TH" smtClean="0"/>
              <a:pPr/>
              <a:t>28/08/52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15271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DA9BB-D234-4522-B6CB-7C9998F94E1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349500"/>
            <a:ext cx="8153400" cy="12969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4048125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/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1E156F91-B096-4FBB-910E-58F3A0CA585E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3343" name="Picture 31" descr="com_01p_t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59EF-8689-41F1-8FE5-E93E58C6BA9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8813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8813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536-27E6-45DD-B934-1BF6A2B03BC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3"/>
            <a:ext cx="8218488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DABE25E-0A1E-4A69-BDE9-0B620B5A4F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5915-1FF6-468A-A2DB-1DF1DF0F244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B0596-347A-452C-9309-4D7B59B456B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2BDF-9EA6-4789-94FB-43833DCF9B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18F58-3F3E-4471-977F-DB2239AF735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70AE4-32B1-45B6-BB16-2DB7E006B3B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C7C9-62E5-453C-8206-14501361AA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7FF2-AA07-4BF2-B54A-6DDA7A3DFD2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5955-CFC1-4069-8AC1-35AF4D11963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21" name="Picture 33" descr="com_01p_tt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658813"/>
            <a:ext cx="82184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fld id="{7197BC30-32E9-4A7D-BEF0-A145C76E9CD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78" y="2746375"/>
            <a:ext cx="8218488" cy="682625"/>
          </a:xfrm>
        </p:spPr>
        <p:txBody>
          <a:bodyPr/>
          <a:lstStyle/>
          <a:p>
            <a:r>
              <a:rPr lang="th-TH" altLang="ko-KR" sz="6000" b="1" dirty="0" smtClean="0">
                <a:latin typeface="Angsana New" pitchFamily="18" charset="-34"/>
                <a:cs typeface="Angsana New" pitchFamily="18" charset="-34"/>
              </a:rPr>
              <a:t>บทที่ </a:t>
            </a:r>
            <a:r>
              <a:rPr lang="en-US" altLang="ko-KR" sz="6000" b="1" dirty="0" smtClean="0">
                <a:latin typeface="Angsana New" pitchFamily="18" charset="-34"/>
                <a:cs typeface="Angsana New" pitchFamily="18" charset="-34"/>
              </a:rPr>
              <a:t>8</a:t>
            </a:r>
            <a:r>
              <a:rPr lang="th-TH" altLang="ko-KR" sz="6000" b="1" dirty="0" smtClean="0">
                <a:latin typeface="Angsana New" pitchFamily="18" charset="-34"/>
                <a:cs typeface="Angsana New" pitchFamily="18" charset="-34"/>
              </a:rPr>
              <a:t/>
            </a:r>
            <a:br>
              <a:rPr lang="th-TH" altLang="ko-KR" sz="6000" b="1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altLang="ko-KR" sz="6000" b="1" dirty="0" smtClean="0">
                <a:latin typeface="Angsana New" pitchFamily="18" charset="-34"/>
                <a:cs typeface="Angsana New" pitchFamily="18" charset="-34"/>
              </a:rPr>
              <a:t>ความน่าเชื่อถือ และต้นทุนคุณภาพ</a:t>
            </a:r>
            <a: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endParaRPr lang="ko-KR" altLang="en-US" sz="6000" b="1" dirty="0">
              <a:effectLst/>
              <a:latin typeface="Angsana New" pitchFamily="18" charset="-34"/>
              <a:ea typeface="Gulim" pitchFamily="34" charset="-127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ต้นทุนคุณภาพ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ประเภทของต้นทุนคุณภาพ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ต้นทุนต่อหน่วย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4.1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การสำรวจความเห็นของลูกค้า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4.7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ชื่อเสียง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4.2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สินค้าที่ถูกส่งกลับ	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4.8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ยอดขายลดลง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4.3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ต้นทุนในการเรียกสินค้าคืน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4.9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อื่นๆ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4.4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การรับประกัน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4.5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ต้นทุนความน่าเชื่อถือ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4.6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ค่าปรับ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</a:p>
          <a:p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การวิเคราะห์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การวิเคราะห์แนวโน้ม โดยเปรียบเทียบระดับของต้นทุนในปัจจุบันกับช่วงเวลาที่ผ่านมาเพื่อดูแนวโน้ม</a:t>
            </a:r>
          </a:p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การวิเคราะห์แผนภูมิพาเรโต เพื่อต้นทุนที่เป็น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vital few</a:t>
            </a: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กลยุทธในการปรับปรุงคุณภาพ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ลดความผิดพลาดโดยการแก้ปัญหา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2.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ลงทุนกับกิจกรรมเพื่อการป้องกันปัญหา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3.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ลดต้นทุนการประเมินในเวลาที่เหมาะสม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4.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คงการป้องกันอย่างสม่ำเสมอเพื่อการปรับปรุงคุณภาพ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39"/>
            <a:ext cx="8218488" cy="682625"/>
          </a:xfrm>
        </p:spPr>
        <p:txBody>
          <a:bodyPr/>
          <a:lstStyle/>
          <a:p>
            <a:r>
              <a:rPr lang="en-US" sz="6000" b="1" dirty="0" smtClean="0">
                <a:latin typeface="Angsana New" pitchFamily="18" charset="-34"/>
              </a:rPr>
              <a:t>Questions &amp; Answers</a:t>
            </a:r>
            <a:endParaRPr lang="th-TH" sz="6000" b="1" dirty="0"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buNone/>
              <a:defRPr/>
            </a:pPr>
            <a:r>
              <a:rPr lang="th-TH" dirty="0" smtClean="0">
                <a:latin typeface="Angsana New" pitchFamily="18" charset="-34"/>
              </a:rPr>
              <a:t>	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813" t="30937" r="29687" b="27813"/>
          <a:stretch>
            <a:fillRect/>
          </a:stretch>
        </p:blipFill>
        <p:spPr bwMode="auto">
          <a:xfrm>
            <a:off x="2428860" y="2143116"/>
            <a:ext cx="4572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ความหมาย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80" y="1555751"/>
            <a:ext cx="849600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ความน่าเชื่อถือ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(Reliability)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คือความน่าจะเป็นที่ผลิตภัณฑ์จะทำงานได้เป็นที่พอใจภายใต้สภาพแวดล้อมปกติ ในระยะเวลาที่กำหนด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ปัจจัย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ที่เกี่ยวข้อง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กับความน่าเชื่อถือ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Numerical value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คือความน่าจะเป็นที่ผลิตภัณฑ์จะไม่เสีย ภายในระยะเวลาที่ระบุ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2. Intended function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3. Life (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อายุการใช้งาน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4. Environment conditions (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สภาพแวดล้อม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ความน่าเชื่อถือได้ของระบบ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ความน่าเชื่อถือได้ของผลิตภัณฑ์ขึ้นอยู่กับรูปแบบชิ้นส่วนต่างๆมาประกอบกัน มี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3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รูปแบบคือ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แบบขนาน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เมื่อชิ้นส่วนใดชิ้นส่วนหนึ่งเสีย ผลิตภัณฑ์จะยังคงทำงานได้จนกระทั่งทุกชิ้นส่วนที่ต่อแบบขนานจะเสียหมด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err="1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R</a:t>
            </a:r>
            <a:r>
              <a:rPr lang="en-US" sz="3200" baseline="-25000" dirty="0" err="1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p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= 1-(1-R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I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)(1-R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J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1-(1-0.75)(1-0.84)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0.96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เมื่อจำนวนชิ้นส่วนเพิ่มขึ้น ความน่าเชื่อถือของระบบจะเพิ่มมากขึ้น</a:t>
            </a:r>
            <a:endParaRPr lang="th-TH" sz="3200" b="1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500695" y="3674256"/>
            <a:ext cx="2968329" cy="1612132"/>
            <a:chOff x="5500695" y="3674256"/>
            <a:chExt cx="2968329" cy="1612132"/>
          </a:xfrm>
        </p:grpSpPr>
        <p:sp>
          <p:nvSpPr>
            <p:cNvPr id="4" name="Rectangle 3"/>
            <p:cNvSpPr/>
            <p:nvPr/>
          </p:nvSpPr>
          <p:spPr bwMode="auto">
            <a:xfrm>
              <a:off x="6357950" y="3674256"/>
              <a:ext cx="1285884" cy="61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Part I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</a:t>
              </a:r>
              <a:r>
                <a: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= 0.75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357950" y="4674388"/>
              <a:ext cx="1285884" cy="61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Part J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chemeClr val="tx1"/>
                  </a:solidFill>
                  <a:latin typeface="Times New Roman" pitchFamily="18" charset="0"/>
                </a:rPr>
                <a:t>J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= 0.84</a:t>
              </a:r>
              <a:endParaRPr lang="th-TH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10" name="Elbow Connector 9"/>
            <p:cNvCxnSpPr>
              <a:stCxn id="4" idx="1"/>
            </p:cNvCxnSpPr>
            <p:nvPr/>
          </p:nvCxnSpPr>
          <p:spPr bwMode="auto">
            <a:xfrm rot="10800000" flipV="1">
              <a:off x="6357950" y="3980256"/>
              <a:ext cx="1588" cy="1020380"/>
            </a:xfrm>
            <a:prstGeom prst="bentConnector4">
              <a:avLst>
                <a:gd name="adj1" fmla="val 25591948"/>
                <a:gd name="adj2" fmla="val 98599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9"/>
            <p:cNvCxnSpPr/>
            <p:nvPr/>
          </p:nvCxnSpPr>
          <p:spPr bwMode="auto">
            <a:xfrm rot="10800000" flipV="1">
              <a:off x="7643835" y="3980255"/>
              <a:ext cx="1588" cy="1020380"/>
            </a:xfrm>
            <a:prstGeom prst="bentConnector4">
              <a:avLst>
                <a:gd name="adj1" fmla="val -21593206"/>
                <a:gd name="adj2" fmla="val 98599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 rot="10800000">
              <a:off x="5500695" y="4429132"/>
              <a:ext cx="46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rot="10800000">
              <a:off x="8001024" y="4429132"/>
              <a:ext cx="46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ความน่าเชื่อถือได้ของระบบ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2. 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แบบอนุกรม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ความน่าเชื่อถือของระบบคือ ผลคูณของความเชื่อถือได้ของชิ้นส่วนแต่ละชิ้น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= (R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)(R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B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)(R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(0.95)(0.75)(0.99)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0.71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เมื่อชิ้นส่วนประกอบกันแบบอนุกรมความน่าเชื่อถือได้ของผลิตภัณฑ์จะลดลง เมื่อชิ้นส่วนใดชิ้นส่วนหนึ่งเสีย จะทำให้ทั้งระบบเสียด้วย</a:t>
            </a:r>
          </a:p>
          <a:p>
            <a:pPr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715008" y="3317066"/>
            <a:ext cx="1285884" cy="61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Part 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= 0.75</a:t>
            </a:r>
            <a:endParaRPr lang="th-TH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57620" y="3317066"/>
            <a:ext cx="5000660" cy="612000"/>
            <a:chOff x="3857620" y="3317066"/>
            <a:chExt cx="5000660" cy="612000"/>
          </a:xfrm>
        </p:grpSpPr>
        <p:sp>
          <p:nvSpPr>
            <p:cNvPr id="4" name="Rectangle 3"/>
            <p:cNvSpPr/>
            <p:nvPr/>
          </p:nvSpPr>
          <p:spPr bwMode="auto">
            <a:xfrm>
              <a:off x="4143372" y="3317066"/>
              <a:ext cx="1285884" cy="61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Part A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chemeClr val="tx1"/>
                  </a:solidFill>
                  <a:latin typeface="Times New Roman" pitchFamily="18" charset="0"/>
                </a:rPr>
                <a:t>A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= 0.95</a:t>
              </a:r>
              <a:endParaRPr kumimoji="0" lang="th-TH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286644" y="3317066"/>
              <a:ext cx="1285884" cy="612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Part C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R</a:t>
              </a:r>
              <a:r>
                <a:rPr lang="en-US" baseline="-25000" dirty="0" smtClean="0">
                  <a:solidFill>
                    <a:schemeClr val="tx1"/>
                  </a:solidFill>
                  <a:latin typeface="Times New Roman" pitchFamily="18" charset="0"/>
                </a:rPr>
                <a:t>C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</a:rPr>
                <a:t> =0.99</a:t>
              </a:r>
              <a:endParaRPr lang="th-TH" dirty="0" smtClean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 rot="10800000">
              <a:off x="5427008" y="3643313"/>
              <a:ext cx="28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 bwMode="auto">
            <a:xfrm rot="10800000">
              <a:off x="6998644" y="3643315"/>
              <a:ext cx="28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 rot="10800000">
              <a:off x="3857620" y="3643315"/>
              <a:ext cx="28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 rot="10800000">
              <a:off x="8570280" y="3643315"/>
              <a:ext cx="28800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ความน่าเชื่อถือได้ของระบบ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แบบผสม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ใช้เมื่อผลิตภัณฑ์มีความซับซ้อน ประกอบกันทั้งแบบอนุกรมและแบบขนาน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 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= (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A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)(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I,J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)(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R</a:t>
            </a:r>
            <a:r>
              <a:rPr lang="en-US" sz="3200" baseline="-250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</a:t>
            </a: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)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(0.95)(0.96)(0.99)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= 0.90</a:t>
            </a:r>
          </a:p>
          <a:p>
            <a:pPr>
              <a:buNone/>
            </a:pPr>
            <a:endParaRPr lang="th-TH" sz="3200" b="1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786050" y="4643446"/>
            <a:ext cx="5786478" cy="1612132"/>
            <a:chOff x="3286116" y="3429000"/>
            <a:chExt cx="5786478" cy="1612132"/>
          </a:xfrm>
        </p:grpSpPr>
        <p:grpSp>
          <p:nvGrpSpPr>
            <p:cNvPr id="8" name="Group 7"/>
            <p:cNvGrpSpPr/>
            <p:nvPr/>
          </p:nvGrpSpPr>
          <p:grpSpPr>
            <a:xfrm>
              <a:off x="4714876" y="3429000"/>
              <a:ext cx="2968329" cy="1612132"/>
              <a:chOff x="5500695" y="3674256"/>
              <a:chExt cx="2968329" cy="1612132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6357950" y="3674256"/>
                <a:ext cx="1285884" cy="61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Part I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</a:t>
                </a:r>
                <a:r>
                  <a: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I</a:t>
                </a: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= 0.75</a:t>
                </a:r>
                <a:endPara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6357950" y="4674388"/>
                <a:ext cx="1285884" cy="61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Part J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J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= 0.84</a:t>
                </a:r>
                <a:endParaRPr lang="th-TH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1" name="Elbow Connector 9"/>
              <p:cNvCxnSpPr>
                <a:stCxn id="9" idx="1"/>
              </p:cNvCxnSpPr>
              <p:nvPr/>
            </p:nvCxnSpPr>
            <p:spPr bwMode="auto">
              <a:xfrm rot="10800000" flipV="1">
                <a:off x="6357950" y="3980256"/>
                <a:ext cx="1588" cy="1020380"/>
              </a:xfrm>
              <a:prstGeom prst="bentConnector4">
                <a:avLst>
                  <a:gd name="adj1" fmla="val 25591948"/>
                  <a:gd name="adj2" fmla="val 98599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Elbow Connector 9"/>
              <p:cNvCxnSpPr/>
              <p:nvPr/>
            </p:nvCxnSpPr>
            <p:spPr bwMode="auto">
              <a:xfrm rot="10800000" flipV="1">
                <a:off x="7643835" y="3980255"/>
                <a:ext cx="1588" cy="1020380"/>
              </a:xfrm>
              <a:prstGeom prst="bentConnector4">
                <a:avLst>
                  <a:gd name="adj1" fmla="val -21593206"/>
                  <a:gd name="adj2" fmla="val 98599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 bwMode="auto">
              <a:xfrm rot="10800000">
                <a:off x="5500695" y="4429132"/>
                <a:ext cx="468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 bwMode="auto">
              <a:xfrm rot="10800000">
                <a:off x="8001024" y="4429132"/>
                <a:ext cx="468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3286116" y="3857628"/>
              <a:ext cx="1571636" cy="612000"/>
              <a:chOff x="3714744" y="5214950"/>
              <a:chExt cx="1571636" cy="6120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4000496" y="5214950"/>
                <a:ext cx="1285884" cy="61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Part A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A</a:t>
                </a: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= 0.95</a:t>
                </a:r>
                <a:endPara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 bwMode="auto">
              <a:xfrm rot="10800000">
                <a:off x="3714744" y="5541199"/>
                <a:ext cx="288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7500958" y="3888570"/>
              <a:ext cx="1571636" cy="612000"/>
              <a:chOff x="7143768" y="5214950"/>
              <a:chExt cx="1571636" cy="6120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143768" y="5214950"/>
                <a:ext cx="1285884" cy="6120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Part C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R</a:t>
                </a:r>
                <a:r>
                  <a:rPr lang="en-US" baseline="-2500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C</a:t>
                </a:r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</a:rPr>
                  <a:t> =0.99</a:t>
                </a:r>
                <a:endParaRPr lang="th-TH" dirty="0" smtClean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 rot="10800000">
                <a:off x="8427404" y="5541199"/>
                <a:ext cx="288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ความน่าเชื่อถือได้ของระบบ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ความน่าเชื่อถือได้ของระบบขึ้นอยู่กับ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การออกแบบ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2.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การผลิต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3.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การขนส่ง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4.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การบำรุงรักษา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ต้นทุนคุณภาพ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ประเภทของต้นทุนคุณภาพ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ต้นทุนเพื่อการป้องกัน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1.1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การตลาด ลูกค้า หรือผู้ใช้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1.2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สินค้า การบริการหรือการออกแบบ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1.3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การจัดซื้อ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1.4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การผลิต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1.5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การจัดการคุณภาพ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1.6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ต้นทุนเพื่อการป้องกันอื่นๆ</a:t>
            </a:r>
          </a:p>
          <a:p>
            <a:pPr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ต้นทุนคุณภาพ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ประเภทของต้นทุนคุณภาพ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2.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ต้นทุนการประเมินค่า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2.1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การจัดซื้อ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2.2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การผลิต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2.3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ต้นทุนของการประเมินค่าภายนอก</a:t>
            </a: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2.4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การทบทวนข้อมูลการทดสอบ ตรวจสอบ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2.5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การปนะเมินอื่นๆ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  <a:latin typeface="Angsana New" pitchFamily="18" charset="-34"/>
                <a:cs typeface="Angsana New" pitchFamily="18" charset="-34"/>
              </a:rPr>
              <a:t>ต้นทุนคุณภาพ</a:t>
            </a:r>
            <a:endParaRPr lang="th-TH" sz="4400" b="1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55751"/>
            <a:ext cx="8572560" cy="487364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ประเภทของต้นทุนคุณภาพ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3.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ต้นทุนของความผิดพลาดภายใน</a:t>
            </a:r>
          </a:p>
          <a:p>
            <a:pPr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3.1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ความผิดพลาดด้านการออกแบบผลิตภัณฑ์หรือการบริการ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3.2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ความผิดพลาดด้านการจัดซื้อ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		3.3 </a:t>
            </a:r>
            <a:r>
              <a:rPr lang="th-TH" sz="3200" smtClean="0">
                <a:solidFill>
                  <a:schemeClr val="tx2"/>
                </a:solidFill>
                <a:latin typeface="Angsana New" pitchFamily="18" charset="-34"/>
                <a:ea typeface="+mj-ea"/>
                <a:cs typeface="Angsana New" pitchFamily="18" charset="-34"/>
              </a:rPr>
              <a:t>ความผิดพลาดด้านการผลิต</a:t>
            </a:r>
            <a:endParaRPr lang="en-US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1_p_print">
  <a:themeElements>
    <a:clrScheme name="com1_p_print 1">
      <a:dk1>
        <a:srgbClr val="000000"/>
      </a:dk1>
      <a:lt1>
        <a:srgbClr val="FFFFFF"/>
      </a:lt1>
      <a:dk2>
        <a:srgbClr val="D28C00"/>
      </a:dk2>
      <a:lt2>
        <a:srgbClr val="C0C0C0"/>
      </a:lt2>
      <a:accent1>
        <a:srgbClr val="CC6600"/>
      </a:accent1>
      <a:accent2>
        <a:srgbClr val="808000"/>
      </a:accent2>
      <a:accent3>
        <a:srgbClr val="FFFFFF"/>
      </a:accent3>
      <a:accent4>
        <a:srgbClr val="000000"/>
      </a:accent4>
      <a:accent5>
        <a:srgbClr val="E2B8AA"/>
      </a:accent5>
      <a:accent6>
        <a:srgbClr val="737300"/>
      </a:accent6>
      <a:hlink>
        <a:srgbClr val="CCCC00"/>
      </a:hlink>
      <a:folHlink>
        <a:srgbClr val="969696"/>
      </a:folHlink>
    </a:clrScheme>
    <a:fontScheme name="com1_p_pr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1_p_print 1">
        <a:dk1>
          <a:srgbClr val="000000"/>
        </a:dk1>
        <a:lt1>
          <a:srgbClr val="FFFFFF"/>
        </a:lt1>
        <a:dk2>
          <a:srgbClr val="D28C00"/>
        </a:dk2>
        <a:lt2>
          <a:srgbClr val="C0C0C0"/>
        </a:lt2>
        <a:accent1>
          <a:srgbClr val="CC660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737300"/>
        </a:accent6>
        <a:hlink>
          <a:srgbClr val="CCCC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2">
        <a:dk1>
          <a:srgbClr val="000000"/>
        </a:dk1>
        <a:lt1>
          <a:srgbClr val="FFFFFF"/>
        </a:lt1>
        <a:dk2>
          <a:srgbClr val="666633"/>
        </a:dk2>
        <a:lt2>
          <a:srgbClr val="969696"/>
        </a:lt2>
        <a:accent1>
          <a:srgbClr val="339933"/>
        </a:accent1>
        <a:accent2>
          <a:srgbClr val="FC7F0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E47202"/>
        </a:accent6>
        <a:hlink>
          <a:srgbClr val="99CC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3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36AEC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ED3DF"/>
        </a:accent5>
        <a:accent6>
          <a:srgbClr val="005CB9"/>
        </a:accent6>
        <a:hlink>
          <a:srgbClr val="00B485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com1_p_print</Template>
  <TotalTime>1410</TotalTime>
  <Words>131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com1_p_print</vt:lpstr>
      <vt:lpstr>บทที่ 8 ความน่าเชื่อถือ และต้นทุนคุณภาพ </vt:lpstr>
      <vt:lpstr>ความหมาย</vt:lpstr>
      <vt:lpstr>ความน่าเชื่อถือได้ของระบบ</vt:lpstr>
      <vt:lpstr>ความน่าเชื่อถือได้ของระบบ</vt:lpstr>
      <vt:lpstr>ความน่าเชื่อถือได้ของระบบ</vt:lpstr>
      <vt:lpstr>ความน่าเชื่อถือได้ของระบบ</vt:lpstr>
      <vt:lpstr>ต้นทุนคุณภาพ</vt:lpstr>
      <vt:lpstr>ต้นทุนคุณภาพ</vt:lpstr>
      <vt:lpstr>ต้นทุนคุณภาพ</vt:lpstr>
      <vt:lpstr>ต้นทุนคุณภาพ</vt:lpstr>
      <vt:lpstr>การวิเคราะห์</vt:lpstr>
      <vt:lpstr>กลยุทธในการปรับปรุงคุณภาพ</vt:lpstr>
      <vt:lpstr>Questions &amp; Answers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: QC 142 - 408</dc:title>
  <dc:creator>My Document</dc:creator>
  <cp:lastModifiedBy>JaJaa</cp:lastModifiedBy>
  <cp:revision>208</cp:revision>
  <dcterms:created xsi:type="dcterms:W3CDTF">2009-06-11T08:42:19Z</dcterms:created>
  <dcterms:modified xsi:type="dcterms:W3CDTF">2009-08-28T06:52:18Z</dcterms:modified>
</cp:coreProperties>
</file>