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</p:sldMasterIdLst>
  <p:notesMasterIdLst>
    <p:notesMasterId r:id="rId36"/>
  </p:notesMasterIdLst>
  <p:handoutMasterIdLst>
    <p:handoutMasterId r:id="rId37"/>
  </p:handoutMasterIdLst>
  <p:sldIdLst>
    <p:sldId id="256" r:id="rId2"/>
    <p:sldId id="287" r:id="rId3"/>
    <p:sldId id="288" r:id="rId4"/>
    <p:sldId id="280" r:id="rId5"/>
    <p:sldId id="257" r:id="rId6"/>
    <p:sldId id="271" r:id="rId7"/>
    <p:sldId id="258" r:id="rId8"/>
    <p:sldId id="272" r:id="rId9"/>
    <p:sldId id="289" r:id="rId10"/>
    <p:sldId id="286" r:id="rId11"/>
    <p:sldId id="273" r:id="rId12"/>
    <p:sldId id="260" r:id="rId13"/>
    <p:sldId id="274" r:id="rId14"/>
    <p:sldId id="290" r:id="rId15"/>
    <p:sldId id="261" r:id="rId16"/>
    <p:sldId id="275" r:id="rId17"/>
    <p:sldId id="262" r:id="rId18"/>
    <p:sldId id="276" r:id="rId19"/>
    <p:sldId id="281" r:id="rId20"/>
    <p:sldId id="263" r:id="rId21"/>
    <p:sldId id="277" r:id="rId22"/>
    <p:sldId id="270" r:id="rId23"/>
    <p:sldId id="278" r:id="rId24"/>
    <p:sldId id="282" r:id="rId25"/>
    <p:sldId id="279" r:id="rId26"/>
    <p:sldId id="264" r:id="rId27"/>
    <p:sldId id="284" r:id="rId28"/>
    <p:sldId id="283" r:id="rId29"/>
    <p:sldId id="265" r:id="rId30"/>
    <p:sldId id="285" r:id="rId31"/>
    <p:sldId id="266" r:id="rId32"/>
    <p:sldId id="267" r:id="rId33"/>
    <p:sldId id="268" r:id="rId34"/>
    <p:sldId id="269" r:id="rId35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FF0000"/>
    <a:srgbClr val="0033CC"/>
    <a:srgbClr val="336600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167" autoAdjust="0"/>
  </p:normalViewPr>
  <p:slideViewPr>
    <p:cSldViewPr>
      <p:cViewPr>
        <p:scale>
          <a:sx n="66" d="100"/>
          <a:sy n="66" d="100"/>
        </p:scale>
        <p:origin x="-64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04A46B4-BBB3-4D9D-AD60-F3F74FFF7F0F}" type="datetimeFigureOut">
              <a:rPr lang="en-US"/>
              <a:pPr>
                <a:defRPr/>
              </a:pPr>
              <a:t>6/19/2009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56FE2AA-22C3-4535-AA5D-3688BF8EE2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noProof="0" smtClean="0"/>
              <a:t>Click to edit Master text styles</a:t>
            </a:r>
          </a:p>
          <a:p>
            <a:pPr lvl="1"/>
            <a:r>
              <a:rPr lang="th-TH" noProof="0" smtClean="0"/>
              <a:t>Second level</a:t>
            </a:r>
          </a:p>
          <a:p>
            <a:pPr lvl="2"/>
            <a:r>
              <a:rPr lang="th-TH" noProof="0" smtClean="0"/>
              <a:t>Third level</a:t>
            </a:r>
          </a:p>
          <a:p>
            <a:pPr lvl="3"/>
            <a:r>
              <a:rPr lang="th-TH" noProof="0" smtClean="0"/>
              <a:t>Fourth level</a:t>
            </a:r>
          </a:p>
          <a:p>
            <a:pPr lvl="4"/>
            <a:r>
              <a:rPr lang="th-TH" noProof="0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5450981D-C38B-4258-ABB4-B5CD6A3725AC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50981D-C38B-4258-ABB4-B5CD6A3725AC}" type="slidenum">
              <a:rPr lang="en-US" smtClean="0"/>
              <a:pPr>
                <a:defRPr/>
              </a:pPr>
              <a:t>1</a:t>
            </a:fld>
            <a:endParaRPr lang="th-TH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th-TH" smtClean="0">
                <a:latin typeface="Arial" charset="0"/>
              </a:rPr>
              <a:t>เป้าหมายของของวิธีการบริหารแบบวิทยาศาสตร์ คือ การกำหนดวิธีการที่ดีที่สุดในการปฏิบัติงานของคนงานแต่ละคนโดยการสังเกตและการวิเคราะห์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489551-B3D7-467D-B926-929F049B1E5B}" type="slidenum">
              <a:rPr lang="en-US" smtClean="0">
                <a:latin typeface="Arial" charset="0"/>
              </a:rPr>
              <a:pPr/>
              <a:t>17</a:t>
            </a:fld>
            <a:endParaRPr lang="th-TH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54DBA7-74F9-4359-BC76-98E91DA14FF4}" type="slidenum">
              <a:rPr lang="en-US" smtClean="0">
                <a:latin typeface="Arial" charset="0"/>
              </a:rPr>
              <a:pPr/>
              <a:t>21</a:t>
            </a:fld>
            <a:endParaRPr lang="th-TH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CA7919-3186-4206-9D37-EE7D282F420F}" type="slidenum">
              <a:rPr lang="en-US" smtClean="0">
                <a:latin typeface="Arial" charset="0"/>
              </a:rPr>
              <a:pPr/>
              <a:t>26</a:t>
            </a:fld>
            <a:endParaRPr lang="th-TH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AF7EE5-CB0A-4635-8793-39C545086FEA}" type="slidenum">
              <a:rPr lang="en-US" smtClean="0">
                <a:latin typeface="Arial" charset="0"/>
              </a:rPr>
              <a:pPr/>
              <a:t>34</a:t>
            </a:fld>
            <a:endParaRPr lang="th-TH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1421C3-FFA7-4389-B817-35DB5F73BDC3}" type="slidenum">
              <a:rPr lang="en-US" smtClean="0">
                <a:latin typeface="Arial" charset="0"/>
              </a:rPr>
              <a:pPr/>
              <a:t>5</a:t>
            </a:fld>
            <a:endParaRPr lang="th-TH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    </a:t>
            </a:r>
            <a:endParaRPr lang="th-TH" smtClean="0">
              <a:latin typeface="Arial" charset="0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58B443-3974-4EA1-9D50-81846FF95AB0}" type="slidenum">
              <a:rPr lang="en-US" smtClean="0">
                <a:latin typeface="Arial" charset="0"/>
              </a:rPr>
              <a:pPr/>
              <a:t>6</a:t>
            </a:fld>
            <a:endParaRPr lang="th-TH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50981D-C38B-4258-ABB4-B5CD6A3725AC}" type="slidenum">
              <a:rPr lang="en-US" smtClean="0"/>
              <a:pPr>
                <a:defRPr/>
              </a:pPr>
              <a:t>7</a:t>
            </a:fld>
            <a:endParaRPr lang="th-TH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th-TH" dirty="0" smtClean="0">
                <a:latin typeface="Arial" charset="0"/>
              </a:rPr>
              <a:t>อดัม </a:t>
            </a:r>
            <a:r>
              <a:rPr lang="en-US" dirty="0" smtClean="0">
                <a:latin typeface="Arial" charset="0"/>
              </a:rPr>
              <a:t>::: </a:t>
            </a:r>
            <a:r>
              <a:rPr lang="th-TH" dirty="0" smtClean="0">
                <a:latin typeface="Arial" charset="0"/>
              </a:rPr>
              <a:t>คนเลือกทางเลือกที่ให้ผลตอบแทนเศรษฐกิจกับพวกเขาสูงสุด</a:t>
            </a:r>
          </a:p>
          <a:p>
            <a:pPr eaLnBrk="1" hangingPunct="1"/>
            <a:r>
              <a:rPr lang="th-TH" dirty="0" smtClean="0">
                <a:latin typeface="Arial" charset="0"/>
              </a:rPr>
              <a:t>สมัยก่อน ไม่ได้มองว่า คนไม่มีความสำคัญ  แต่มองว่า คนถูกจูงใจด้วยผลตอบแทนเศรษฐกิจ และพวกเขาเลือกทางเลือกที่ให้ผลตอบแทนการเงินกับพวกเขามากที่สุด</a:t>
            </a:r>
          </a:p>
          <a:p>
            <a:pPr eaLnBrk="1" hangingPunct="1"/>
            <a:r>
              <a:rPr lang="th-TH" dirty="0" smtClean="0">
                <a:latin typeface="Arial" charset="0"/>
              </a:rPr>
              <a:t>ดังนั้น ถ้าต้องการให้พนักงานทำงานหนักแล้ว ผู้บริหารควรจะจูงใจพวกเขาด้วยผลตอบแทนทางการเงิน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55C8EF-EC28-47CB-A788-63F2267D8A81}" type="slidenum">
              <a:rPr lang="en-US" smtClean="0">
                <a:latin typeface="Arial" charset="0"/>
              </a:rPr>
              <a:pPr/>
              <a:t>8</a:t>
            </a:fld>
            <a:endParaRPr lang="th-TH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6409BD-816E-46F2-9B22-F3006541CA57}" type="slidenum">
              <a:rPr lang="en-US" smtClean="0">
                <a:latin typeface="Arial" charset="0"/>
              </a:rPr>
              <a:pPr/>
              <a:t>12</a:t>
            </a:fld>
            <a:endParaRPr lang="th-TH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th-TH" smtClean="0">
                <a:latin typeface="Arial" charset="0"/>
              </a:rPr>
              <a:t>เทย์เลอร์ มีประสบการณ์ในการทำงานในโรงงาน ทำให้รู้สสภาพการทำงานที่แท้จริง และได้เคยสัมผัสปัญหาจากคนงานระดับล่าง ทำให้เขาสนใจในคนงาน ค่าจ้างสำหรับคนงาน และวิธีทีจะกำหนดค่าจ้างสำหรับคนงาน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A7D245-FDD1-471A-B8AB-4592D1F863DC}" type="slidenum">
              <a:rPr lang="en-US" smtClean="0">
                <a:latin typeface="Arial" charset="0"/>
              </a:rPr>
              <a:pPr/>
              <a:t>13</a:t>
            </a:fld>
            <a:endParaRPr lang="th-TH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th-TH" smtClean="0">
                <a:latin typeface="Arial" charset="0"/>
              </a:rPr>
              <a:t>1 สังเกตและวิเคราะหืโดยใช้การศึกษาเวลาเพื่อกำหนดอัตราการผลิตที่ดีที่สุด</a:t>
            </a:r>
          </a:p>
          <a:p>
            <a:pPr eaLnBrk="1" hangingPunct="1"/>
            <a:r>
              <a:rPr lang="th-TH" smtClean="0">
                <a:latin typeface="Arial" charset="0"/>
              </a:rPr>
              <a:t>2 คัดเลือกคนงานที่ดีที่สุดโดยวิธีการทางวิทยาศาสตร์ และฝึกอบรมตามลำดับขั้นตอนที่คาดให้เขาต้องปฏิบัติ</a:t>
            </a:r>
          </a:p>
          <a:p>
            <a:pPr eaLnBrk="1" hangingPunct="1"/>
            <a:endParaRPr lang="en-US" smtClean="0">
              <a:latin typeface="Arial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0A194F-2BCF-4EB6-A59B-6A44D0979EAC}" type="slidenum">
              <a:rPr lang="en-US" smtClean="0">
                <a:latin typeface="Arial" charset="0"/>
              </a:rPr>
              <a:pPr/>
              <a:t>15</a:t>
            </a:fld>
            <a:endParaRPr lang="th-TH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th-TH" smtClean="0">
                <a:latin typeface="Arial" charset="0"/>
              </a:rPr>
              <a:t>3  ร่วมมือกับคนงานเพื่อความมั่นใจว่างานได้ทำไปตามลำดับขั้นตอนที่กำหนดไว้</a:t>
            </a:r>
          </a:p>
          <a:p>
            <a:r>
              <a:rPr lang="th-TH" smtClean="0">
                <a:latin typeface="Arial" charset="0"/>
              </a:rPr>
              <a:t>4  แบ่งงานกันทำระหว่างผู้บริหารและคนงาน ผู้บริหารควรรับผิดชอบการวางแผนและการเตรียมงานแทนที่จะเป็นหน้าที่ของคนงานแต่ละคน</a:t>
            </a:r>
            <a:endParaRPr lang="en-US" smtClean="0">
              <a:latin typeface="Arial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80EF79-409B-45D9-9C5B-B1A48597EE38}" type="slidenum">
              <a:rPr lang="en-US" smtClean="0">
                <a:latin typeface="Arial" charset="0"/>
              </a:rPr>
              <a:pPr/>
              <a:t>16</a:t>
            </a:fld>
            <a:endParaRPr lang="th-TH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h-TH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h-TH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h-TH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h-TH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h-TH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h-TH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h-TH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h-TH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h-TH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h-TH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h-TH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15771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th-TH"/>
              <a:t>Click to edit Master title style</a:t>
            </a:r>
          </a:p>
        </p:txBody>
      </p:sp>
      <p:sp>
        <p:nvSpPr>
          <p:cNvPr id="15771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th-TH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AACD5-863A-4ADA-B648-7C2337C186E7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  <p:transition spd="med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7413B-5ABC-4446-AD4C-B85DE43645E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  <p:transition spd="med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EBEE7-15DA-47F2-895C-172137AE75EA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  <p:transition spd="med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551EF-BA8B-4AA5-97E7-73600A0D6407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  <p:transition spd="med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AD51F-882D-4604-9BAA-D7CBAA9B4EC0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  <p:transition spd="med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F6D38-8445-47AA-8EA9-FDAE557C2CD1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  <p:transition spd="med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A8BFF-8B0D-462D-8324-148101DA885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  <p:transition spd="med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499E1-DD93-497F-825B-245FA0F6DCFB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  <p:transition spd="med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F78DAE-390C-4CD4-9A35-45400B5C361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  <p:transition spd="med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F267E-EC3A-47B4-B1A0-EFC3E2A3CAEC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  <p:transition spd="med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79C30-3D2B-42E2-8667-63D97776B23A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  <p:transition spd="med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AB9F665C-E02B-4D31-830A-6FCF4C6151A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5667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15667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15667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h-TH">
                <a:solidFill>
                  <a:schemeClr val="hlink"/>
                </a:solidFill>
                <a:latin typeface="Arial" pitchFamily="34" charset="0"/>
              </a:endParaRPr>
            </a:p>
          </p:txBody>
        </p:sp>
        <p:sp>
          <p:nvSpPr>
            <p:cNvPr id="15668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h-TH">
                <a:solidFill>
                  <a:schemeClr val="hlink"/>
                </a:solidFill>
                <a:latin typeface="Arial" pitchFamily="34" charset="0"/>
              </a:endParaRPr>
            </a:p>
          </p:txBody>
        </p:sp>
        <p:sp>
          <p:nvSpPr>
            <p:cNvPr id="15668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h-TH">
                <a:solidFill>
                  <a:schemeClr val="accent2"/>
                </a:solidFill>
                <a:latin typeface="Arial" pitchFamily="34" charset="0"/>
              </a:endParaRPr>
            </a:p>
          </p:txBody>
        </p:sp>
        <p:sp>
          <p:nvSpPr>
            <p:cNvPr id="15668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h-TH">
                <a:solidFill>
                  <a:schemeClr val="hlink"/>
                </a:solidFill>
                <a:latin typeface="Arial" pitchFamily="34" charset="0"/>
              </a:endParaRPr>
            </a:p>
          </p:txBody>
        </p:sp>
        <p:sp>
          <p:nvSpPr>
            <p:cNvPr id="15668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15668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h-TH">
                <a:solidFill>
                  <a:schemeClr val="accent2"/>
                </a:solidFill>
                <a:latin typeface="Arial" pitchFamily="34" charset="0"/>
              </a:endParaRPr>
            </a:p>
          </p:txBody>
        </p:sp>
        <p:sp>
          <p:nvSpPr>
            <p:cNvPr id="15668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h-TH">
                <a:solidFill>
                  <a:schemeClr val="accent2"/>
                </a:solidFill>
                <a:latin typeface="Arial" pitchFamily="34" charset="0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text styles</a:t>
            </a:r>
          </a:p>
          <a:p>
            <a:pPr lvl="1"/>
            <a:r>
              <a:rPr lang="th-TH" smtClean="0"/>
              <a:t>Second level</a:t>
            </a:r>
          </a:p>
          <a:p>
            <a:pPr lvl="2"/>
            <a:r>
              <a:rPr lang="th-TH" smtClean="0"/>
              <a:t>Third level</a:t>
            </a:r>
          </a:p>
          <a:p>
            <a:pPr lvl="3"/>
            <a:r>
              <a:rPr lang="th-TH" smtClean="0"/>
              <a:t>Fourth level</a:t>
            </a:r>
          </a:p>
          <a:p>
            <a:pPr lvl="4"/>
            <a:r>
              <a:rPr lang="th-TH" smtClean="0"/>
              <a:t>Fifth level</a:t>
            </a:r>
          </a:p>
        </p:txBody>
      </p:sp>
      <p:sp>
        <p:nvSpPr>
          <p:cNvPr id="15668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 spd="med">
    <p:push dir="u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ngsana New" pitchFamily="18" charset="-34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ngsana New" pitchFamily="18" charset="-34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ngsana New" pitchFamily="18" charset="-34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ngsana New" pitchFamily="18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ngsana New" pitchFamily="18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ngsana New" pitchFamily="18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ngsana New" pitchFamily="18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39544B-BF56-43FE-B20D-18D69E83E8A2}" type="slidenum">
              <a:rPr lang="en-US" smtClean="0"/>
              <a:pPr/>
              <a:t>1</a:t>
            </a:fld>
            <a:endParaRPr lang="th-TH" smtClean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5507038" cy="2209800"/>
          </a:xfrm>
        </p:spPr>
        <p:txBody>
          <a:bodyPr/>
          <a:lstStyle/>
          <a:p>
            <a:pPr eaLnBrk="1" hangingPunct="1">
              <a:defRPr/>
            </a:pPr>
            <a:r>
              <a:rPr lang="th-TH" sz="166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บทที่ 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28688" y="4267200"/>
            <a:ext cx="7631112" cy="1752600"/>
          </a:xfrm>
        </p:spPr>
        <p:txBody>
          <a:bodyPr/>
          <a:lstStyle/>
          <a:p>
            <a:pPr algn="r" eaLnBrk="1" hangingPunct="1">
              <a:defRPr/>
            </a:pPr>
            <a:r>
              <a:rPr lang="th-TH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ความรู้เบื้องต้นของการจัดการอุตสาหกรรม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F9D2AB3-FEAD-45F7-B8B6-2664AB1071ED}" type="slidenum">
              <a:rPr lang="en-US"/>
              <a:pPr/>
              <a:t>10</a:t>
            </a:fld>
            <a:endParaRPr lang="th-TH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507413" cy="1371600"/>
          </a:xfrm>
        </p:spPr>
        <p:txBody>
          <a:bodyPr/>
          <a:lstStyle/>
          <a:p>
            <a:pPr eaLnBrk="1" hangingPunct="1"/>
            <a:r>
              <a:rPr lang="th-TH" b="1" dirty="0" smtClean="0">
                <a:solidFill>
                  <a:srgbClr val="800000"/>
                </a:solidFill>
              </a:rPr>
              <a:t>1.2  การปฏิวัติอุตสาหกรรม </a:t>
            </a:r>
            <a:r>
              <a:rPr lang="en-US" sz="2800" b="1" dirty="0" smtClean="0">
                <a:solidFill>
                  <a:srgbClr val="800000"/>
                </a:solidFill>
              </a:rPr>
              <a:t>(Industrial Revolution)</a:t>
            </a:r>
            <a:endParaRPr lang="th-TH" sz="2800" b="1" dirty="0" smtClean="0">
              <a:solidFill>
                <a:srgbClr val="800000"/>
              </a:solidFill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41438"/>
            <a:ext cx="8393113" cy="5256212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th-TH" sz="4000" dirty="0" smtClean="0"/>
              <a:t>อังกฤษ ปี 1700 – 1800 	ช่วงของการประดิษฐ์สิ่ง					</a:t>
            </a:r>
            <a:r>
              <a:rPr lang="th-TH" sz="3600" dirty="0" smtClean="0"/>
              <a:t>ต่างๆ +</a:t>
            </a:r>
            <a:r>
              <a:rPr lang="en-US" sz="3600" dirty="0" smtClean="0"/>
              <a:t> </a:t>
            </a:r>
            <a:r>
              <a:rPr lang="en-US" sz="2400" dirty="0" smtClean="0"/>
              <a:t>M/C</a:t>
            </a:r>
            <a:endParaRPr lang="en-US" dirty="0" smtClean="0"/>
          </a:p>
          <a:p>
            <a:pPr marL="609600" indent="-609600" algn="thaiDist" eaLnBrk="1" hangingPunct="1">
              <a:lnSpc>
                <a:spcPct val="90000"/>
              </a:lnSpc>
            </a:pPr>
            <a:r>
              <a:rPr lang="th-TH" sz="4000" dirty="0" smtClean="0"/>
              <a:t>ผลการปฏิวัติส่งผลต่อระบบการบริหารอุตสาหกรรมในเวลาต่อมา</a:t>
            </a:r>
          </a:p>
          <a:p>
            <a:pPr marL="990600" lvl="1" indent="-533400" algn="thaiDist" eaLnBrk="1" hangingPunct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AutoNum type="arabicPeriod"/>
            </a:pPr>
            <a:r>
              <a:rPr lang="th-TH" sz="4000" dirty="0" smtClean="0">
                <a:solidFill>
                  <a:srgbClr val="0033CC"/>
                </a:solidFill>
              </a:rPr>
              <a:t>เครื่องกรอด้าย</a:t>
            </a:r>
          </a:p>
          <a:p>
            <a:pPr marL="990600" lvl="1" indent="-533400" algn="thaiDist" eaLnBrk="1" hangingPunct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AutoNum type="arabicPeriod"/>
            </a:pPr>
            <a:r>
              <a:rPr lang="th-TH" sz="4000" dirty="0" smtClean="0">
                <a:solidFill>
                  <a:srgbClr val="0033CC"/>
                </a:solidFill>
              </a:rPr>
              <a:t>เครื่องกรอด้ายโดยใช้พลังงานจากน้ำ</a:t>
            </a:r>
          </a:p>
          <a:p>
            <a:pPr marL="990600" lvl="1" indent="-533400" algn="thaiDist" eaLnBrk="1" hangingPunct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AutoNum type="arabicPeriod"/>
            </a:pPr>
            <a:r>
              <a:rPr lang="th-TH" sz="4000" dirty="0" smtClean="0">
                <a:solidFill>
                  <a:srgbClr val="0033CC"/>
                </a:solidFill>
              </a:rPr>
              <a:t>เครื่องปั่นด้ายของ แซมมวล ครอมตัน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797AB7F-3207-4AC6-80B6-5DB5C6FEE071}" type="slidenum">
              <a:rPr lang="en-US" smtClean="0"/>
              <a:pPr/>
              <a:t>11</a:t>
            </a:fld>
            <a:endParaRPr lang="th-TH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507413" cy="1371600"/>
          </a:xfrm>
        </p:spPr>
        <p:txBody>
          <a:bodyPr/>
          <a:lstStyle/>
          <a:p>
            <a:pPr eaLnBrk="1" hangingPunct="1"/>
            <a:r>
              <a:rPr lang="th-TH" b="1" dirty="0" smtClean="0">
                <a:solidFill>
                  <a:srgbClr val="800000"/>
                </a:solidFill>
              </a:rPr>
              <a:t>1.2  การปฏิวัติอุตสาหกรรม </a:t>
            </a:r>
            <a:r>
              <a:rPr lang="en-US" sz="2800" b="1" dirty="0" smtClean="0">
                <a:solidFill>
                  <a:srgbClr val="800000"/>
                </a:solidFill>
              </a:rPr>
              <a:t>(Industrial Revolution)</a:t>
            </a:r>
            <a:endParaRPr lang="th-TH" sz="2800" b="1" dirty="0" smtClean="0">
              <a:solidFill>
                <a:srgbClr val="800000"/>
              </a:solidFill>
            </a:endParaRP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714500"/>
            <a:ext cx="8607455" cy="4883150"/>
          </a:xfrm>
        </p:spPr>
        <p:txBody>
          <a:bodyPr/>
          <a:lstStyle/>
          <a:p>
            <a:pPr marL="1200150" lvl="1" indent="-742950" eaLnBrk="1" hangingPunct="1">
              <a:lnSpc>
                <a:spcPct val="90000"/>
              </a:lnSpc>
              <a:buClr>
                <a:schemeClr val="hlink"/>
              </a:buClr>
              <a:buFont typeface="+mj-lt"/>
              <a:buAutoNum type="arabicPeriod" startAt="4"/>
            </a:pPr>
            <a:r>
              <a:rPr lang="th-TH" sz="4000" dirty="0" smtClean="0">
                <a:solidFill>
                  <a:srgbClr val="0033CC"/>
                </a:solidFill>
              </a:rPr>
              <a:t>เครื่องทอผ้าของการ์ดไรท์</a:t>
            </a:r>
          </a:p>
          <a:p>
            <a:pPr marL="1200150" lvl="1" indent="-742950" eaLnBrk="1" hangingPunct="1">
              <a:lnSpc>
                <a:spcPct val="90000"/>
              </a:lnSpc>
              <a:buClr>
                <a:schemeClr val="hlink"/>
              </a:buClr>
              <a:buFont typeface="+mj-lt"/>
              <a:buAutoNum type="arabicPeriod" startAt="4"/>
            </a:pPr>
            <a:r>
              <a:rPr lang="th-TH" sz="4000" b="1" dirty="0" smtClean="0">
                <a:solidFill>
                  <a:srgbClr val="FF0000"/>
                </a:solidFill>
              </a:rPr>
              <a:t>เครื่องจักรไอน้ำของ</a:t>
            </a:r>
            <a:r>
              <a:rPr lang="th-TH" sz="4000" b="1" dirty="0" smtClean="0">
                <a:solidFill>
                  <a:srgbClr val="FF0000"/>
                </a:solidFill>
              </a:rPr>
              <a:t>วัตต์และนิวโคเมน </a:t>
            </a:r>
            <a:r>
              <a:rPr lang="th-TH" sz="4000" b="1" dirty="0" smtClean="0">
                <a:solidFill>
                  <a:srgbClr val="FF0000"/>
                </a:solidFill>
              </a:rPr>
              <a:t>(1769)</a:t>
            </a:r>
          </a:p>
          <a:p>
            <a:pPr marL="1200150" lvl="1" indent="-742950" eaLnBrk="1" hangingPunct="1">
              <a:lnSpc>
                <a:spcPct val="90000"/>
              </a:lnSpc>
              <a:buClr>
                <a:schemeClr val="hlink"/>
              </a:buClr>
              <a:buFont typeface="+mj-lt"/>
              <a:buAutoNum type="arabicPeriod" startAt="4"/>
            </a:pPr>
            <a:r>
              <a:rPr lang="th-TH" sz="4000" dirty="0" smtClean="0">
                <a:solidFill>
                  <a:srgbClr val="0033CC"/>
                </a:solidFill>
              </a:rPr>
              <a:t>การฟอกโดยใช้สารคลอรีนของเบอร์ทโทลเล็ต</a:t>
            </a:r>
          </a:p>
          <a:p>
            <a:pPr marL="1200150" lvl="1" indent="-742950" eaLnBrk="1" hangingPunct="1">
              <a:lnSpc>
                <a:spcPct val="90000"/>
              </a:lnSpc>
              <a:buClr>
                <a:schemeClr val="hlink"/>
              </a:buClr>
              <a:buFont typeface="+mj-lt"/>
              <a:buAutoNum type="arabicPeriod" startAt="4"/>
            </a:pPr>
            <a:r>
              <a:rPr lang="th-TH" sz="4000" dirty="0" smtClean="0"/>
              <a:t>เครื่องกลึงของมอดสเลย์</a:t>
            </a:r>
          </a:p>
          <a:p>
            <a:pPr marL="1200150" lvl="1" indent="-742950" eaLnBrk="1" hangingPunct="1">
              <a:lnSpc>
                <a:spcPct val="90000"/>
              </a:lnSpc>
              <a:buClr>
                <a:schemeClr val="hlink"/>
              </a:buClr>
              <a:buFont typeface="+mj-lt"/>
              <a:buAutoNum type="arabicPeriod" startAt="4"/>
            </a:pPr>
            <a:r>
              <a:rPr lang="th-TH" sz="4000" dirty="0" smtClean="0">
                <a:solidFill>
                  <a:srgbClr val="FF0000"/>
                </a:solidFill>
              </a:rPr>
              <a:t>การผลิตเชิงมวล </a:t>
            </a:r>
            <a:r>
              <a:rPr lang="en-US" sz="3200" dirty="0" smtClean="0">
                <a:solidFill>
                  <a:srgbClr val="FF0000"/>
                </a:solidFill>
              </a:rPr>
              <a:t>(Mass Production System)</a:t>
            </a:r>
            <a:endParaRPr lang="th-TH" sz="32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74A1291-F179-445F-BD91-184A57CB4D9C}" type="slidenum">
              <a:rPr lang="en-US" smtClean="0"/>
              <a:pPr/>
              <a:t>12</a:t>
            </a:fld>
            <a:endParaRPr lang="th-TH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b="1" dirty="0" smtClean="0">
                <a:solidFill>
                  <a:srgbClr val="800000"/>
                </a:solidFill>
              </a:rPr>
              <a:t>1.3 การจัดการระยะเริ่มต้นใน </a:t>
            </a:r>
            <a:r>
              <a:rPr lang="en-US" sz="3600" b="1" dirty="0" smtClean="0">
                <a:solidFill>
                  <a:srgbClr val="800000"/>
                </a:solidFill>
              </a:rPr>
              <a:t>U.S.A.</a:t>
            </a:r>
            <a:endParaRPr lang="th-TH" sz="3600" b="1" dirty="0" smtClean="0">
              <a:solidFill>
                <a:srgbClr val="800000"/>
              </a:solidFill>
            </a:endParaRP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8675" y="1714500"/>
            <a:ext cx="7847013" cy="4391025"/>
          </a:xfrm>
        </p:spPr>
        <p:txBody>
          <a:bodyPr/>
          <a:lstStyle/>
          <a:p>
            <a:pPr algn="thaiDist" eaLnBrk="1" hangingPunct="1">
              <a:lnSpc>
                <a:spcPct val="90000"/>
              </a:lnSpc>
            </a:pPr>
            <a:r>
              <a:rPr lang="th-TH" sz="4000" dirty="0" smtClean="0"/>
              <a:t>ปี 1790  เริ่มที่อุตสาหกรรมการทอผ้า </a:t>
            </a:r>
          </a:p>
          <a:p>
            <a:pPr algn="thaiDist" eaLnBrk="1" hangingPunct="1">
              <a:lnSpc>
                <a:spcPct val="90000"/>
              </a:lnSpc>
            </a:pPr>
            <a:r>
              <a:rPr lang="th-TH" sz="4000" dirty="0" smtClean="0"/>
              <a:t>เน้นแก้ปัญหาที่เกิดจาก </a:t>
            </a:r>
            <a:r>
              <a:rPr lang="en-US" dirty="0" smtClean="0"/>
              <a:t>M/C  tools  </a:t>
            </a:r>
            <a:r>
              <a:rPr lang="th-TH" sz="4000" dirty="0" smtClean="0"/>
              <a:t>มากกว่า </a:t>
            </a:r>
            <a:r>
              <a:rPr lang="en-US" dirty="0" smtClean="0"/>
              <a:t>Man  Material</a:t>
            </a:r>
          </a:p>
          <a:p>
            <a:pPr algn="thaiDist" eaLnBrk="1" hangingPunct="1">
              <a:lnSpc>
                <a:spcPct val="90000"/>
              </a:lnSpc>
            </a:pPr>
            <a:r>
              <a:rPr lang="th-TH" sz="4000" dirty="0" smtClean="0"/>
              <a:t>ทำให้ผู้บริหารมองข้ามกระบวนการจัดการที่สำคัญไป เช่น การจัดหน่วยงาน การอำนวยการ หรือการควบคุม</a:t>
            </a:r>
          </a:p>
          <a:p>
            <a:pPr algn="thaiDist" eaLnBrk="1" hangingPunct="1">
              <a:lnSpc>
                <a:spcPct val="90000"/>
              </a:lnSpc>
            </a:pPr>
            <a:r>
              <a:rPr lang="th-TH" sz="4000" dirty="0" smtClean="0"/>
              <a:t>เฟรเดอริก เทย์เลอร์  </a:t>
            </a:r>
            <a:endParaRPr lang="en-US" sz="4000" dirty="0" smtClean="0"/>
          </a:p>
          <a:p>
            <a:pPr algn="thaiDi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4000" dirty="0" smtClean="0"/>
              <a:t>	(</a:t>
            </a:r>
            <a:r>
              <a:rPr lang="en-US" dirty="0" smtClean="0"/>
              <a:t>Frederick Winslow Taylor)</a:t>
            </a:r>
            <a:endParaRPr lang="th-TH" dirty="0" smtClean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AF67D5A-8F9A-4C46-BD78-D5812074F672}" type="slidenum">
              <a:rPr lang="en-US" smtClean="0"/>
              <a:pPr/>
              <a:t>13</a:t>
            </a:fld>
            <a:endParaRPr lang="th-TH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z="5400" b="1" smtClean="0">
                <a:solidFill>
                  <a:srgbClr val="800000"/>
                </a:solidFill>
              </a:rPr>
              <a:t>ช่วงสงครามกลางเมืองใน </a:t>
            </a:r>
            <a:r>
              <a:rPr lang="en-US" sz="3200" b="1" smtClean="0">
                <a:solidFill>
                  <a:srgbClr val="800000"/>
                </a:solidFill>
              </a:rPr>
              <a:t>USA. (Civil War)</a:t>
            </a:r>
            <a:endParaRPr lang="th-TH" b="1" smtClean="0">
              <a:solidFill>
                <a:srgbClr val="800000"/>
              </a:solidFill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8675" y="1628775"/>
            <a:ext cx="7847013" cy="4476750"/>
          </a:xfrm>
        </p:spPr>
        <p:txBody>
          <a:bodyPr/>
          <a:lstStyle/>
          <a:p>
            <a:pPr algn="thaiDist" eaLnBrk="1" hangingPunct="1">
              <a:lnSpc>
                <a:spcPct val="90000"/>
              </a:lnSpc>
            </a:pPr>
            <a:r>
              <a:rPr lang="th-TH" sz="4000" dirty="0" smtClean="0"/>
              <a:t>เทย์เลอร์ “บิดาแห่งการจัดการเชิงวิทยาศาสตร์”</a:t>
            </a:r>
            <a:r>
              <a:rPr lang="th-TH" dirty="0" smtClean="0"/>
              <a:t> </a:t>
            </a:r>
          </a:p>
          <a:p>
            <a:pPr algn="thaiDi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h-TH" dirty="0" smtClean="0"/>
              <a:t>		          “</a:t>
            </a:r>
            <a:r>
              <a:rPr lang="th-TH" sz="4000" dirty="0" smtClean="0"/>
              <a:t>บิดาแห่งวิศวกรรมอุตสาหการ”</a:t>
            </a:r>
            <a:endParaRPr lang="en-US" sz="4000" dirty="0" smtClean="0"/>
          </a:p>
          <a:p>
            <a:pPr algn="thaiDi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	(The Father of Scientific Management)</a:t>
            </a:r>
            <a:endParaRPr lang="th-TH" dirty="0" smtClean="0"/>
          </a:p>
          <a:p>
            <a:pPr algn="thaiDist" eaLnBrk="1" hangingPunct="1">
              <a:lnSpc>
                <a:spcPct val="90000"/>
              </a:lnSpc>
            </a:pPr>
            <a:r>
              <a:rPr lang="th-TH" sz="4000" dirty="0" smtClean="0"/>
              <a:t>เทย์เลอร์ (1911) พัฒนาการบริหารเชิงวิทยาศาสตร์ (วิทยาศาสตร์ประยุกต์กับการจัดการอุตสาหกรรม)</a:t>
            </a:r>
          </a:p>
          <a:p>
            <a:pPr algn="thaiDist" eaLnBrk="1" hangingPunct="1">
              <a:lnSpc>
                <a:spcPct val="90000"/>
              </a:lnSpc>
            </a:pPr>
            <a:r>
              <a:rPr lang="th-TH" sz="4000" dirty="0" smtClean="0"/>
              <a:t>โดย หาวิธีการทำงานที่เป็นมาตรฐานและการจูงใจให้คนงานทำงานอย่างมีประสิทธิภาพ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6000" b="1" dirty="0" smtClean="0">
                <a:solidFill>
                  <a:srgbClr val="800000"/>
                </a:solidFill>
              </a:rPr>
              <a:t>เฟรเดอริก เทย์เลอร์  </a:t>
            </a:r>
            <a:endParaRPr lang="th-TH" sz="6000" b="1" dirty="0">
              <a:solidFill>
                <a:srgbClr val="8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38324"/>
            <a:ext cx="8229600" cy="4305320"/>
          </a:xfrm>
        </p:spPr>
        <p:txBody>
          <a:bodyPr/>
          <a:lstStyle/>
          <a:p>
            <a:pPr algn="thaiDist"/>
            <a:r>
              <a:rPr lang="th-TH" sz="3600" dirty="0" smtClean="0">
                <a:latin typeface="Freesia News" pitchFamily="34" charset="-34"/>
                <a:cs typeface="+mj-cs"/>
              </a:rPr>
              <a:t>กรณีที่มาตรฐานกำหนดไว้ว่าต้องผลิตสินค้าได้วันละ 240 หน่วย </a:t>
            </a:r>
          </a:p>
          <a:p>
            <a:pPr algn="thaiDist"/>
            <a:r>
              <a:rPr lang="th-TH" sz="3600" dirty="0" smtClean="0">
                <a:latin typeface="Freesia News" pitchFamily="34" charset="-34"/>
                <a:cs typeface="+mj-cs"/>
              </a:rPr>
              <a:t>อัตราค่าจ้างต่อหน่วยเท่ากับ 0.40 บาท สำหรับระดับการผลิตตั้งแต่ 0-239 หน่วย</a:t>
            </a:r>
          </a:p>
          <a:p>
            <a:pPr algn="thaiDist"/>
            <a:r>
              <a:rPr lang="th-TH" sz="3600" dirty="0" smtClean="0">
                <a:latin typeface="Freesia News" pitchFamily="34" charset="-34"/>
                <a:cs typeface="+mj-cs"/>
              </a:rPr>
              <a:t>แต่ในกรณีที่ คนงานผลิตได้ 240 หน่วยภายในหนึ่งวัน อัตราค่าจ้างต่อหน่วยเท่ากับ 0.50 บาท สำหรับทุกๆ หน่วยที่ผลิตได้ </a:t>
            </a:r>
          </a:p>
          <a:p>
            <a:pPr algn="thaiDist"/>
            <a:r>
              <a:rPr lang="th-TH" sz="3600" dirty="0" smtClean="0">
                <a:latin typeface="Freesia News" pitchFamily="34" charset="-34"/>
                <a:cs typeface="+mj-cs"/>
              </a:rPr>
              <a:t>เทย์เลอร์ เห็นว่า ค่าจ้างควรมีความสัมพันธ์โดยตรงกับการผลิต  ผู้บริหารไม่ควรรับประกันค่าจ้างต่อวันโดยที่ไม่มีความเกี่ยวพันกับผลผลิต</a:t>
            </a:r>
            <a:endParaRPr lang="th-TH" sz="3600" dirty="0">
              <a:latin typeface="Freesia News" pitchFamily="34" charset="-34"/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0E551EF-BA8B-4AA5-97E7-73600A0D6407}" type="slidenum">
              <a:rPr lang="en-US" smtClean="0"/>
              <a:pPr>
                <a:defRPr/>
              </a:pPr>
              <a:t>14</a:t>
            </a:fld>
            <a:endParaRPr lang="th-TH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28DB206-1C57-426C-8354-3132FEDA742B}" type="slidenum">
              <a:rPr lang="en-US" smtClean="0"/>
              <a:pPr/>
              <a:t>15</a:t>
            </a:fld>
            <a:endParaRPr lang="th-TH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z="5400" b="1" smtClean="0">
                <a:solidFill>
                  <a:srgbClr val="800000"/>
                </a:solidFill>
              </a:rPr>
              <a:t>แนวคิดการจัดการต้องมี 4 หน้าที่หลัก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thaiDist" eaLnBrk="1" hangingPunct="1"/>
            <a:r>
              <a:rPr lang="th-TH" sz="4000" smtClean="0"/>
              <a:t>การจัดการต้องพัฒนาหลักการทางวิทยาศาสตร์สำหรับงานแต่ละส่วน</a:t>
            </a:r>
            <a:r>
              <a:rPr lang="en-US" sz="4000" smtClean="0"/>
              <a:t> </a:t>
            </a:r>
            <a:r>
              <a:rPr lang="th-TH" sz="4000" smtClean="0"/>
              <a:t>(สังเกตและวิเคราะห์)</a:t>
            </a:r>
          </a:p>
          <a:p>
            <a:pPr algn="thaiDist" eaLnBrk="1" hangingPunct="1"/>
            <a:r>
              <a:rPr lang="th-TH" sz="4000" smtClean="0"/>
              <a:t>การจัดการต้องสามารถคัดเลือก ฝึกฝน และพัฒนาคนอย่างมีหลักการ (ใช้หลักการทางวิทยาศาสตร์) 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BD132B9-363F-4224-8D37-62538E67C640}" type="slidenum">
              <a:rPr lang="en-US" smtClean="0"/>
              <a:pPr/>
              <a:t>16</a:t>
            </a:fld>
            <a:endParaRPr lang="th-TH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z="5400" b="1" smtClean="0">
                <a:solidFill>
                  <a:srgbClr val="800000"/>
                </a:solidFill>
              </a:rPr>
              <a:t>แนวคิดการจัดการต้องมี 4 หน้าที่หลัก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sz="4000" dirty="0" smtClean="0"/>
              <a:t>ผู้บริหารต้องให้ความร่วมมือกับคนงานอย่างเต็มที่ เพื่อให้งานทุกงานถูกต้องและพัฒนาโดยใช้หลักการทางวิทยาศาสตร์</a:t>
            </a:r>
          </a:p>
          <a:p>
            <a:pPr eaLnBrk="1" hangingPunct="1"/>
            <a:r>
              <a:rPr lang="th-TH" sz="4000" dirty="0" smtClean="0"/>
              <a:t>ในอดีตคนงานจะมีส่วนรับผิดชอบในงานมากกว่าผู้บริหาร แต่ในอนาคตผู้บริหารจะต้องมีส่วนรับผิดชอบในงานมากกว่าคนงาน</a:t>
            </a:r>
          </a:p>
          <a:p>
            <a:pPr eaLnBrk="1" hangingPunct="1">
              <a:buFont typeface="Wingdings" pitchFamily="2" charset="2"/>
              <a:buNone/>
            </a:pPr>
            <a:endParaRPr lang="th-TH" sz="4000" dirty="0" smtClean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D0047F7-FB38-4145-8355-0596E70779C2}" type="slidenum">
              <a:rPr lang="en-US" smtClean="0"/>
              <a:pPr/>
              <a:t>17</a:t>
            </a:fld>
            <a:endParaRPr lang="th-TH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385175" cy="1431925"/>
          </a:xfrm>
        </p:spPr>
        <p:txBody>
          <a:bodyPr/>
          <a:lstStyle/>
          <a:p>
            <a:pPr eaLnBrk="1" hangingPunct="1"/>
            <a:r>
              <a:rPr lang="th-TH" b="1" smtClean="0">
                <a:solidFill>
                  <a:srgbClr val="800000"/>
                </a:solidFill>
              </a:rPr>
              <a:t>หลักการสำคัญของการจัดการเชิงวิทยาศาสตร์  (1900)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38263"/>
            <a:ext cx="8305800" cy="4611687"/>
          </a:xfrm>
        </p:spPr>
        <p:txBody>
          <a:bodyPr/>
          <a:lstStyle/>
          <a:p>
            <a:pPr marL="609600" indent="-609600" algn="thaiDist" eaLnBrk="1" hangingPunct="1">
              <a:buFont typeface="Wingdings" pitchFamily="2" charset="2"/>
              <a:buAutoNum type="arabicPeriod"/>
              <a:defRPr/>
            </a:pPr>
            <a:r>
              <a:rPr lang="th-TH" sz="4000" dirty="0" smtClean="0"/>
              <a:t>หลักการศึกษาเวลา </a:t>
            </a:r>
            <a:r>
              <a:rPr lang="en-US" sz="4000" dirty="0" smtClean="0"/>
              <a:t>(</a:t>
            </a:r>
            <a:r>
              <a:rPr lang="en-US" dirty="0" smtClean="0"/>
              <a:t>Time Study Principles)</a:t>
            </a:r>
          </a:p>
          <a:p>
            <a:pPr marL="609600" indent="-609600" algn="thaiDist" eaLnBrk="1" hangingPunct="1">
              <a:buFont typeface="Wingdings" pitchFamily="2" charset="2"/>
              <a:buAutoNum type="arabicPeriod"/>
              <a:defRPr/>
            </a:pPr>
            <a:r>
              <a:rPr lang="th-TH" sz="4000" dirty="0" smtClean="0"/>
              <a:t>หลักการกำหนดหน่วยค่าจ้าง </a:t>
            </a:r>
            <a:endParaRPr lang="en-US" sz="4000" dirty="0" smtClean="0"/>
          </a:p>
          <a:p>
            <a:pPr marL="609600" indent="-609600" algn="thaiDist" eaLnBrk="1" hangingPunct="1">
              <a:buFont typeface="Wingdings" pitchFamily="2" charset="2"/>
              <a:buNone/>
              <a:defRPr/>
            </a:pPr>
            <a:r>
              <a:rPr lang="en-US" sz="4000" dirty="0" smtClean="0"/>
              <a:t>	(</a:t>
            </a:r>
            <a:r>
              <a:rPr lang="en-US" dirty="0" smtClean="0"/>
              <a:t>Price Rate Principles)</a:t>
            </a:r>
          </a:p>
          <a:p>
            <a:pPr marL="566738" indent="-566738" eaLnBrk="1" hangingPunct="1">
              <a:buFont typeface="+mj-lt"/>
              <a:buAutoNum type="arabicPeriod" startAt="3"/>
              <a:defRPr/>
            </a:pPr>
            <a:r>
              <a:rPr lang="th-TH" sz="4000" dirty="0" smtClean="0"/>
              <a:t>หลักการของการแยกงานวางแผนออกจากการปฏิบัติการ </a:t>
            </a:r>
            <a:r>
              <a:rPr lang="en-US" sz="4000" dirty="0" smtClean="0"/>
              <a:t>(</a:t>
            </a:r>
            <a:r>
              <a:rPr lang="en-US" dirty="0" smtClean="0"/>
              <a:t>Separation of Planning from Performance Principles)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9DAE1BB-EACA-4401-9CCE-C383B5D020F3}" type="slidenum">
              <a:rPr lang="en-US" smtClean="0"/>
              <a:pPr/>
              <a:t>18</a:t>
            </a:fld>
            <a:endParaRPr lang="th-TH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385175" cy="1431925"/>
          </a:xfrm>
        </p:spPr>
        <p:txBody>
          <a:bodyPr/>
          <a:lstStyle/>
          <a:p>
            <a:pPr eaLnBrk="1" hangingPunct="1"/>
            <a:r>
              <a:rPr lang="th-TH" b="1" smtClean="0">
                <a:solidFill>
                  <a:srgbClr val="800000"/>
                </a:solidFill>
              </a:rPr>
              <a:t>หลักการสำคัญของการจัดการเชิงวิทยาศาสตร์  (1900)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38263"/>
            <a:ext cx="8305800" cy="4611687"/>
          </a:xfrm>
        </p:spPr>
        <p:txBody>
          <a:bodyPr/>
          <a:lstStyle/>
          <a:p>
            <a:pPr marL="742950" indent="-742950" algn="thaiDist" eaLnBrk="1" hangingPunct="1">
              <a:buFont typeface="+mj-lt"/>
              <a:buAutoNum type="arabicPeriod" startAt="4"/>
              <a:defRPr/>
            </a:pPr>
            <a:r>
              <a:rPr lang="th-TH" sz="4000" dirty="0" smtClean="0"/>
              <a:t>หลักการทำงานแบบวิทยาศาสตร์ </a:t>
            </a:r>
            <a:endParaRPr lang="en-US" sz="4000" dirty="0" smtClean="0"/>
          </a:p>
          <a:p>
            <a:pPr marL="742950" indent="-742950" algn="thaiDist" eaLnBrk="1" hangingPunct="1">
              <a:buFont typeface="Wingdings" pitchFamily="2" charset="2"/>
              <a:buNone/>
              <a:defRPr/>
            </a:pPr>
            <a:r>
              <a:rPr lang="en-US" sz="4000" dirty="0" smtClean="0"/>
              <a:t>	(</a:t>
            </a:r>
            <a:r>
              <a:rPr lang="en-US" dirty="0" smtClean="0"/>
              <a:t>Scientific Methods of Work Principles)</a:t>
            </a:r>
          </a:p>
          <a:p>
            <a:pPr marL="742950" indent="-742950" algn="thaiDist" eaLnBrk="1" hangingPunct="1">
              <a:buFont typeface="+mj-lt"/>
              <a:buAutoNum type="arabicPeriod" startAt="5"/>
              <a:defRPr/>
            </a:pPr>
            <a:r>
              <a:rPr lang="th-TH" sz="4000" dirty="0" smtClean="0"/>
              <a:t>หลักการควบคุมโดยฝ่ายจัดการ </a:t>
            </a:r>
            <a:endParaRPr lang="en-US" sz="4000" dirty="0" smtClean="0"/>
          </a:p>
          <a:p>
            <a:pPr marL="742950" indent="-742950" algn="thaiDist" eaLnBrk="1" hangingPunct="1">
              <a:buFont typeface="Wingdings" pitchFamily="2" charset="2"/>
              <a:buNone/>
              <a:defRPr/>
            </a:pPr>
            <a:r>
              <a:rPr lang="en-US" sz="4000" dirty="0" smtClean="0"/>
              <a:t>	(</a:t>
            </a:r>
            <a:r>
              <a:rPr lang="en-US" dirty="0" smtClean="0"/>
              <a:t>Managerial-control Principles)</a:t>
            </a:r>
          </a:p>
          <a:p>
            <a:pPr marL="742950" indent="-742950" algn="thaiDist" eaLnBrk="1" hangingPunct="1">
              <a:buFont typeface="+mj-lt"/>
              <a:buAutoNum type="arabicPeriod" startAt="6"/>
              <a:defRPr/>
            </a:pPr>
            <a:r>
              <a:rPr lang="th-TH" sz="4000" dirty="0" smtClean="0"/>
              <a:t>หลักการจัดระเบียบการปฏิบัติงาน </a:t>
            </a:r>
            <a:endParaRPr lang="en-US" sz="4000" dirty="0" smtClean="0"/>
          </a:p>
          <a:p>
            <a:pPr marL="742950" indent="-742950" algn="thaiDist" eaLnBrk="1" hangingPunct="1">
              <a:buFont typeface="Wingdings" pitchFamily="2" charset="2"/>
              <a:buNone/>
              <a:defRPr/>
            </a:pPr>
            <a:r>
              <a:rPr lang="en-US" sz="4000" dirty="0" smtClean="0"/>
              <a:t>	(</a:t>
            </a:r>
            <a:r>
              <a:rPr lang="en-US" dirty="0" smtClean="0"/>
              <a:t>Function-management Principles)</a:t>
            </a:r>
          </a:p>
          <a:p>
            <a:pPr marL="609600" indent="-609600" algn="thaiDist" eaLnBrk="1" hangingPunct="1">
              <a:buFont typeface="Wingdings" pitchFamily="2" charset="2"/>
              <a:buNone/>
              <a:defRPr/>
            </a:pPr>
            <a:endParaRPr lang="th-TH" dirty="0" smtClean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h-TH" sz="8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หลักการของเทย์เลอร์</a:t>
            </a:r>
            <a:endParaRPr lang="en-US" sz="88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h-TH" sz="6000" dirty="0" smtClean="0"/>
              <a:t>เน้นผลผลิตจากคนงานเป็นหลัก</a:t>
            </a:r>
          </a:p>
          <a:p>
            <a:pPr>
              <a:defRPr/>
            </a:pPr>
            <a:r>
              <a:rPr lang="th-TH" sz="6000" dirty="0" smtClean="0"/>
              <a:t>ถูกวิจารณ์ “</a:t>
            </a:r>
            <a:r>
              <a:rPr lang="th-TH" sz="60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มองคนเป็นเครื่องจักร</a:t>
            </a:r>
            <a:r>
              <a:rPr lang="th-TH" sz="6000" dirty="0" smtClean="0"/>
              <a:t>”</a:t>
            </a:r>
            <a:endParaRPr lang="en-US" sz="6000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BFDD366-C445-4AEC-A7FA-A9761AAD2381}" type="slidenum">
              <a:rPr lang="en-US" smtClean="0"/>
              <a:pPr/>
              <a:t>19</a:t>
            </a:fld>
            <a:endParaRPr lang="th-TH" smtClean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Management</a:t>
            </a:r>
            <a:endParaRPr lang="th-TH" sz="60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การบริหาร</a:t>
            </a:r>
          </a:p>
          <a:p>
            <a:pPr>
              <a:buNone/>
            </a:pPr>
            <a:r>
              <a:rPr lang="th-TH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การจัดการ</a:t>
            </a:r>
            <a:endParaRPr lang="th-TH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0E551EF-BA8B-4AA5-97E7-73600A0D6407}" type="slidenum">
              <a:rPr lang="en-US" smtClean="0"/>
              <a:pPr>
                <a:defRPr/>
              </a:pPr>
              <a:t>2</a:t>
            </a:fld>
            <a:endParaRPr lang="th-TH"/>
          </a:p>
        </p:txBody>
      </p:sp>
      <p:sp>
        <p:nvSpPr>
          <p:cNvPr id="5" name="Right Brace 4"/>
          <p:cNvSpPr/>
          <p:nvPr/>
        </p:nvSpPr>
        <p:spPr>
          <a:xfrm>
            <a:off x="3286116" y="2285992"/>
            <a:ext cx="1000132" cy="1785950"/>
          </a:xfrm>
          <a:prstGeom prst="righ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TextBox 5"/>
          <p:cNvSpPr txBox="1"/>
          <p:nvPr/>
        </p:nvSpPr>
        <p:spPr>
          <a:xfrm>
            <a:off x="4786314" y="2352770"/>
            <a:ext cx="3097323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dirty="0" smtClean="0">
                <a:solidFill>
                  <a:srgbClr val="FF0000"/>
                </a:solidFill>
              </a:rPr>
              <a:t>=   </a:t>
            </a:r>
            <a:r>
              <a:rPr lang="en-US" sz="11500" dirty="0" smtClean="0">
                <a:solidFill>
                  <a:srgbClr val="FF0000"/>
                </a:solidFill>
              </a:rPr>
              <a:t>?</a:t>
            </a:r>
            <a:endParaRPr lang="th-TH" sz="115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CD608F2-FB15-4E0C-9EC8-2E7D06CB6C1D}" type="slidenum">
              <a:rPr lang="en-US" smtClean="0"/>
              <a:pPr/>
              <a:t>20</a:t>
            </a:fld>
            <a:endParaRPr lang="th-TH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z="4800" b="1" smtClean="0">
                <a:solidFill>
                  <a:srgbClr val="800000"/>
                </a:solidFill>
              </a:rPr>
              <a:t>แนวคิดทางการจัดการเชิงวิทยาศาสตร์ อื่นๆ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3636962"/>
          </a:xfrm>
        </p:spPr>
        <p:txBody>
          <a:bodyPr/>
          <a:lstStyle/>
          <a:p>
            <a:pPr algn="thaiDist" eaLnBrk="1" hangingPunct="1"/>
            <a:r>
              <a:rPr lang="en-US" sz="3600" dirty="0" smtClean="0"/>
              <a:t>Henry L. Gantt (1912)</a:t>
            </a:r>
          </a:p>
          <a:p>
            <a:pPr lvl="1" algn="thaiDist" eaLnBrk="1" hangingPunct="1"/>
            <a:r>
              <a:rPr lang="th-TH" sz="4400" dirty="0" smtClean="0"/>
              <a:t>สนใจเกี่ยวกับคนมากกว่าตัวงาน </a:t>
            </a:r>
          </a:p>
          <a:p>
            <a:pPr lvl="1" algn="thaiDist" eaLnBrk="1" hangingPunct="1"/>
            <a:r>
              <a:rPr lang="th-TH" sz="4400" dirty="0" smtClean="0"/>
              <a:t>โดยเฉพาะจิตวิทยาต่อคนงาน</a:t>
            </a:r>
          </a:p>
          <a:p>
            <a:pPr lvl="1" algn="thaiDist" eaLnBrk="1" hangingPunct="1"/>
            <a:r>
              <a:rPr lang="th-TH" sz="4400" dirty="0" smtClean="0"/>
              <a:t>เน้นศิลธรรม จรรยาบรรณ การให้รางวัลแทนเงิน</a:t>
            </a:r>
          </a:p>
          <a:p>
            <a:pPr lvl="1" algn="thaiDist" eaLnBrk="1" hangingPunct="1"/>
            <a:r>
              <a:rPr lang="th-TH" sz="4400" dirty="0" smtClean="0"/>
              <a:t>พัฒนาแผนภูมิแกนต์ </a:t>
            </a:r>
            <a:r>
              <a:rPr lang="en-US" sz="3600" dirty="0" smtClean="0"/>
              <a:t>(Gantt Chart)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E3EDA43-0540-4AEF-8312-5297DD071A38}" type="slidenum">
              <a:rPr lang="en-US" smtClean="0"/>
              <a:pPr/>
              <a:t>21</a:t>
            </a:fld>
            <a:endParaRPr lang="th-TH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z="4800" b="1" smtClean="0">
                <a:solidFill>
                  <a:srgbClr val="800000"/>
                </a:solidFill>
              </a:rPr>
              <a:t>แนวคิดทางการจัดการเชิงวิทยาศาสตร์ อื่นๆ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3636962"/>
          </a:xfrm>
        </p:spPr>
        <p:txBody>
          <a:bodyPr/>
          <a:lstStyle/>
          <a:p>
            <a:pPr eaLnBrk="1" hangingPunct="1"/>
            <a:r>
              <a:rPr lang="en-US" sz="4000" dirty="0" smtClean="0"/>
              <a:t>Frank and Lillian </a:t>
            </a:r>
            <a:r>
              <a:rPr lang="en-US" sz="4000" dirty="0" err="1" smtClean="0"/>
              <a:t>Gibreth</a:t>
            </a:r>
            <a:r>
              <a:rPr lang="en-US" sz="4000" dirty="0" smtClean="0"/>
              <a:t> (1911)</a:t>
            </a:r>
            <a:endParaRPr lang="th-TH" sz="4000" dirty="0" smtClean="0"/>
          </a:p>
          <a:p>
            <a:pPr lvl="1" eaLnBrk="1" hangingPunct="1"/>
            <a:r>
              <a:rPr lang="th-TH" sz="4000" dirty="0" smtClean="0"/>
              <a:t>สนใจวิธีการทำงานของคนงาน</a:t>
            </a:r>
          </a:p>
          <a:p>
            <a:pPr lvl="1" eaLnBrk="1" hangingPunct="1"/>
            <a:r>
              <a:rPr lang="th-TH" sz="4000" dirty="0" smtClean="0"/>
              <a:t>แฟรงค์ </a:t>
            </a:r>
            <a:r>
              <a:rPr lang="en-US" sz="4000" dirty="0" smtClean="0"/>
              <a:t>::: </a:t>
            </a:r>
            <a:r>
              <a:rPr lang="th-TH" sz="4000" dirty="0" smtClean="0"/>
              <a:t>การพัฒนาการศึกษาการเคลื่อนไหว </a:t>
            </a:r>
            <a:endParaRPr lang="en-US" sz="4000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z="4000" dirty="0" smtClean="0"/>
              <a:t>			   (</a:t>
            </a:r>
            <a:r>
              <a:rPr lang="en-US" sz="3200" dirty="0" smtClean="0"/>
              <a:t>Motion Study)</a:t>
            </a:r>
          </a:p>
          <a:p>
            <a:pPr lvl="1" eaLnBrk="1" hangingPunct="1"/>
            <a:r>
              <a:rPr lang="th-TH" sz="4000" dirty="0" smtClean="0"/>
              <a:t>ลิเลียน </a:t>
            </a:r>
            <a:r>
              <a:rPr lang="en-US" sz="4000" dirty="0" smtClean="0"/>
              <a:t>::: </a:t>
            </a:r>
            <a:r>
              <a:rPr lang="th-TH" sz="4000" dirty="0" smtClean="0"/>
              <a:t>การใช้แผนภูมิต่างๆ รวมทั้งการใช้รูปถ่ายของการเคลื่อนไหวช่วยในการวิเคราะห์เพื่อปรับปรุงวิธีการทำงาน</a:t>
            </a:r>
            <a:endParaRPr lang="en-US" sz="4000" dirty="0" smtClean="0"/>
          </a:p>
          <a:p>
            <a:pPr eaLnBrk="1" hangingPunct="1">
              <a:buFont typeface="Wingdings" pitchFamily="2" charset="2"/>
              <a:buNone/>
            </a:pPr>
            <a:endParaRPr lang="th-TH" dirty="0" smtClean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D6CF359-2BA1-4196-8206-AD3A0FF1729D}" type="slidenum">
              <a:rPr lang="en-US" smtClean="0"/>
              <a:pPr/>
              <a:t>22</a:t>
            </a:fld>
            <a:endParaRPr lang="th-TH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1371600"/>
          </a:xfrm>
        </p:spPr>
        <p:txBody>
          <a:bodyPr/>
          <a:lstStyle/>
          <a:p>
            <a:pPr eaLnBrk="1" hangingPunct="1"/>
            <a:r>
              <a:rPr lang="th-TH" b="1" smtClean="0">
                <a:solidFill>
                  <a:srgbClr val="800000"/>
                </a:solidFill>
              </a:rPr>
              <a:t>แนวคิดทางการจัดการเชิงวิทยาศาสตร์ อื่นๆ (ต่อ)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5900"/>
            <a:ext cx="8291513" cy="5014913"/>
          </a:xfrm>
        </p:spPr>
        <p:txBody>
          <a:bodyPr/>
          <a:lstStyle/>
          <a:p>
            <a:pPr algn="thaiDist" eaLnBrk="1" hangingPunct="1"/>
            <a:r>
              <a:rPr lang="en-US" sz="3600" dirty="0" smtClean="0"/>
              <a:t>Harrington Emerson</a:t>
            </a:r>
          </a:p>
          <a:p>
            <a:pPr lvl="1" algn="thaiDist" eaLnBrk="1" hangingPunct="1"/>
            <a:r>
              <a:rPr lang="en-US" sz="4000" dirty="0" smtClean="0"/>
              <a:t> </a:t>
            </a:r>
            <a:r>
              <a:rPr lang="th-TH" sz="4000" dirty="0" smtClean="0"/>
              <a:t>ยืดหยุ่นกว่าเทย์เลอร์</a:t>
            </a:r>
          </a:p>
          <a:p>
            <a:pPr lvl="1" algn="thaiDist" eaLnBrk="1" hangingPunct="1"/>
            <a:r>
              <a:rPr lang="th-TH" sz="4000" dirty="0" smtClean="0"/>
              <a:t> พยายามที่จะประยุกต์แนวคิดของการจัดการเชิงวิทยาศาสตร์ให้กว้างขึ้นในระดับขององค์กร</a:t>
            </a:r>
          </a:p>
          <a:p>
            <a:pPr lvl="1" algn="thaiDist" eaLnBrk="1" hangingPunct="1"/>
            <a:r>
              <a:rPr lang="th-TH" sz="4000" dirty="0" smtClean="0"/>
              <a:t>  เน้นให้ความสำคัญกับการจัดการองค์กรที่ถูกต้องเพื่อผลผลิตสูงสุด</a:t>
            </a:r>
            <a:endParaRPr lang="en-US" sz="4000" dirty="0" smtClean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84DB7DA-89A7-4D3D-95F3-A8F85327C737}" type="slidenum">
              <a:rPr lang="en-US" smtClean="0"/>
              <a:pPr/>
              <a:t>23</a:t>
            </a:fld>
            <a:endParaRPr lang="th-TH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1371600"/>
          </a:xfrm>
        </p:spPr>
        <p:txBody>
          <a:bodyPr/>
          <a:lstStyle/>
          <a:p>
            <a:pPr eaLnBrk="1" hangingPunct="1"/>
            <a:r>
              <a:rPr lang="th-TH" b="1" smtClean="0">
                <a:solidFill>
                  <a:srgbClr val="800000"/>
                </a:solidFill>
              </a:rPr>
              <a:t>แนวคิดทางการจัดการเชิงวิทยาศาสตร์ อื่นๆ (ต่อ)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5900"/>
            <a:ext cx="8291513" cy="5014913"/>
          </a:xfrm>
        </p:spPr>
        <p:txBody>
          <a:bodyPr/>
          <a:lstStyle/>
          <a:p>
            <a:pPr algn="thaiDist" eaLnBrk="1" hangingPunct="1"/>
            <a:r>
              <a:rPr lang="en-US" smtClean="0"/>
              <a:t>Henri Fayor</a:t>
            </a:r>
          </a:p>
          <a:p>
            <a:pPr lvl="1" algn="thaiDist" eaLnBrk="1" hangingPunct="1"/>
            <a:r>
              <a:rPr lang="th-TH" sz="4000" smtClean="0"/>
              <a:t>มุมมองของระดับผู้บริหาร</a:t>
            </a:r>
            <a:endParaRPr lang="en-US" sz="4000" smtClean="0"/>
          </a:p>
          <a:p>
            <a:pPr lvl="1" algn="thaiDist" eaLnBrk="1" hangingPunct="1"/>
            <a:r>
              <a:rPr lang="th-TH" sz="4000" smtClean="0"/>
              <a:t>องค์ประกอบมูลฐานของการจัดการมี 5 ประการ คือ การวางแผน การจัดหน่วย การบังคับบัญชา การประสานงาน และการควบคุม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smtClean="0">
                <a:solidFill>
                  <a:srgbClr val="800000"/>
                </a:solidFill>
              </a:rPr>
              <a:t>แนวคิดทางการจัดการเชิงวิทยาศาสตร์ อื่นๆ (ต่อ)</a:t>
            </a:r>
            <a:endParaRPr lang="en-US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thaiDist" eaLnBrk="1" hangingPunct="1"/>
            <a:r>
              <a:rPr lang="en-US" smtClean="0"/>
              <a:t>Henry Ford (1913) ::: </a:t>
            </a:r>
            <a:r>
              <a:rPr lang="th-TH" sz="3600" smtClean="0"/>
              <a:t>ผลิตรถยนต์คันแรกของโลก</a:t>
            </a:r>
            <a:r>
              <a:rPr lang="th-TH" smtClean="0"/>
              <a:t> </a:t>
            </a:r>
            <a:r>
              <a:rPr lang="en-US" smtClean="0"/>
              <a:t>(Ford Model T)</a:t>
            </a:r>
          </a:p>
          <a:p>
            <a:pPr lvl="1" algn="thaiDist" eaLnBrk="1" hangingPunct="1"/>
            <a:r>
              <a:rPr lang="th-TH" sz="4400" smtClean="0"/>
              <a:t>ลดเวลาประกอบรถ จาก 728 ชม. เป็น 1.5 ชม. </a:t>
            </a:r>
            <a:endParaRPr lang="en-US" sz="4400" smtClean="0"/>
          </a:p>
          <a:p>
            <a:pPr lvl="1" algn="thaiDist" eaLnBrk="1" hangingPunct="1">
              <a:buFont typeface="Wingdings" pitchFamily="2" charset="2"/>
              <a:buNone/>
            </a:pPr>
            <a:r>
              <a:rPr lang="en-US" sz="4400" smtClean="0"/>
              <a:t>	::::</a:t>
            </a:r>
            <a:r>
              <a:rPr lang="en-US" sz="3600" smtClean="0"/>
              <a:t> Mass Production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D445DAD-006C-4E11-AEDD-C06917DD2A7D}" type="slidenum">
              <a:rPr lang="en-US" smtClean="0"/>
              <a:pPr/>
              <a:t>24</a:t>
            </a:fld>
            <a:endParaRPr lang="th-TH" smtClean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E35504D-91EE-447C-AB9C-E9DB145214C9}" type="slidenum">
              <a:rPr lang="en-US" smtClean="0"/>
              <a:pPr/>
              <a:t>25</a:t>
            </a:fld>
            <a:endParaRPr lang="th-TH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b="1" smtClean="0">
                <a:solidFill>
                  <a:srgbClr val="800000"/>
                </a:solidFill>
              </a:rPr>
              <a:t>แนวคิดการจัดการเชิงมนุษยสัมพันธ์   (1917)</a:t>
            </a:r>
            <a:br>
              <a:rPr lang="th-TH" b="1" smtClean="0">
                <a:solidFill>
                  <a:srgbClr val="800000"/>
                </a:solidFill>
              </a:rPr>
            </a:br>
            <a:r>
              <a:rPr lang="en-US" sz="3200" b="1" smtClean="0">
                <a:solidFill>
                  <a:srgbClr val="800000"/>
                </a:solidFill>
              </a:rPr>
              <a:t>(Human Relation Management)</a:t>
            </a:r>
            <a:endParaRPr lang="th-TH" sz="3200" b="1" smtClean="0">
              <a:solidFill>
                <a:srgbClr val="800000"/>
              </a:solidFill>
            </a:endParaRP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435975" cy="43053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h-TH" sz="4400" dirty="0" smtClean="0"/>
              <a:t> ให้ความสำคัญกับความต้องการทางด้านสังคมและทัศนคติของบุคคล</a:t>
            </a:r>
          </a:p>
          <a:p>
            <a:pPr eaLnBrk="1" hangingPunct="1">
              <a:lnSpc>
                <a:spcPct val="90000"/>
              </a:lnSpc>
            </a:pPr>
            <a:r>
              <a:rPr lang="th-TH" sz="4400" dirty="0" smtClean="0"/>
              <a:t>  นักมนุษยสัมพันธ์เชื่อว่า คนงานไม่ได้ตอบสนอง “อย่างมีเหตุผล” เสมอไปกับกฎ สายบังคับบัญชา และสิ่งจูงใจทางด้านเศรษฐกิจ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57EB945-159A-4E82-8974-7543123DB153}" type="slidenum">
              <a:rPr lang="en-US" smtClean="0"/>
              <a:pPr/>
              <a:t>26</a:t>
            </a:fld>
            <a:endParaRPr lang="th-TH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b="1" smtClean="0">
                <a:solidFill>
                  <a:srgbClr val="800000"/>
                </a:solidFill>
              </a:rPr>
              <a:t>แนวคิดการจัดการเชิงมนุษยสัมพันธ์   (1917)</a:t>
            </a:r>
            <a:br>
              <a:rPr lang="th-TH" b="1" smtClean="0">
                <a:solidFill>
                  <a:srgbClr val="800000"/>
                </a:solidFill>
              </a:rPr>
            </a:br>
            <a:r>
              <a:rPr lang="en-US" sz="3200" b="1" smtClean="0">
                <a:solidFill>
                  <a:srgbClr val="800000"/>
                </a:solidFill>
              </a:rPr>
              <a:t>(Human Relation Management)</a:t>
            </a:r>
            <a:endParaRPr lang="th-TH" sz="3200" b="1" smtClean="0">
              <a:solidFill>
                <a:srgbClr val="800000"/>
              </a:solidFill>
            </a:endParaRP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28813"/>
            <a:ext cx="8435975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h-TH" sz="3600" dirty="0" smtClean="0"/>
              <a:t>เน้นความสำคัญของมนุษย์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Mary Parker </a:t>
            </a:r>
            <a:r>
              <a:rPr lang="en-US" dirty="0" err="1" smtClean="0"/>
              <a:t>Foloet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th-TH" sz="3600" dirty="0" smtClean="0"/>
              <a:t>  หลักมนุษยสัมพันธ์ในการจัดการ  </a:t>
            </a:r>
          </a:p>
          <a:p>
            <a:pPr lvl="1" eaLnBrk="1" hangingPunct="1">
              <a:lnSpc>
                <a:spcPct val="90000"/>
              </a:lnSpc>
            </a:pPr>
            <a:r>
              <a:rPr lang="th-TH" sz="3600" dirty="0" smtClean="0"/>
              <a:t>  ต้องเข้าใจถึงความต้องการของคน</a:t>
            </a:r>
          </a:p>
          <a:p>
            <a:pPr lvl="1" eaLnBrk="1" hangingPunct="1">
              <a:lnSpc>
                <a:spcPct val="90000"/>
              </a:lnSpc>
            </a:pPr>
            <a:r>
              <a:rPr lang="th-TH" sz="3600" dirty="0" smtClean="0"/>
              <a:t>  เมื่อได้รับการสนองตอบจะสามารถทำให้เกิดความร่วมมือในการทำงานของหน่วยงานได้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Elton Mayo</a:t>
            </a:r>
            <a:r>
              <a:rPr lang="en-US" sz="4000" dirty="0" smtClean="0">
                <a:solidFill>
                  <a:srgbClr val="800000"/>
                </a:solidFill>
              </a:rPr>
              <a:t> </a:t>
            </a:r>
            <a:r>
              <a:rPr lang="th-TH" sz="4800" dirty="0" smtClean="0"/>
              <a:t>ที่ </a:t>
            </a:r>
            <a:r>
              <a:rPr lang="en-US" dirty="0" smtClean="0"/>
              <a:t>Hawthorne</a:t>
            </a:r>
            <a:r>
              <a:rPr lang="th-TH" dirty="0" smtClean="0"/>
              <a:t> </a:t>
            </a:r>
            <a:endParaRPr lang="th-TH" sz="4800" dirty="0" smtClean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smtClean="0">
                <a:solidFill>
                  <a:srgbClr val="800000"/>
                </a:solidFill>
              </a:rPr>
              <a:t>การทดลองของ</a:t>
            </a:r>
            <a:r>
              <a:rPr lang="en-US" sz="5400" b="1" smtClean="0">
                <a:solidFill>
                  <a:srgbClr val="800000"/>
                </a:solidFill>
              </a:rPr>
              <a:t> </a:t>
            </a:r>
            <a:r>
              <a:rPr lang="en-US" b="1" smtClean="0">
                <a:solidFill>
                  <a:srgbClr val="800000"/>
                </a:solidFill>
              </a:rPr>
              <a:t>Mayo</a:t>
            </a:r>
            <a:r>
              <a:rPr lang="th-TH" b="1" smtClean="0">
                <a:solidFill>
                  <a:srgbClr val="800000"/>
                </a:solidFill>
              </a:rPr>
              <a:t> ที่ ฮอว์ทอร์น</a:t>
            </a:r>
            <a:endParaRPr lang="en-US" b="1" smtClean="0">
              <a:solidFill>
                <a:srgbClr val="800000"/>
              </a:solidFill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28625" y="1714500"/>
            <a:ext cx="8229600" cy="3886200"/>
          </a:xfrm>
        </p:spPr>
        <p:txBody>
          <a:bodyPr/>
          <a:lstStyle/>
          <a:p>
            <a:r>
              <a:rPr lang="th-TH" sz="4000" dirty="0" smtClean="0"/>
              <a:t>การทดลองเรื่องแสงสว่าง</a:t>
            </a:r>
          </a:p>
          <a:p>
            <a:r>
              <a:rPr lang="th-TH" sz="4000" dirty="0" smtClean="0"/>
              <a:t>การเปลี่ยนแปลงสภาพแวดล้อมการทำงาน</a:t>
            </a:r>
          </a:p>
          <a:p>
            <a:r>
              <a:rPr lang="th-TH" sz="4000" b="1" dirty="0" smtClean="0">
                <a:solidFill>
                  <a:srgbClr val="002060"/>
                </a:solidFill>
              </a:rPr>
              <a:t>สรุป </a:t>
            </a:r>
            <a:r>
              <a:rPr lang="th-TH" sz="4000" dirty="0" smtClean="0">
                <a:solidFill>
                  <a:srgbClr val="002060"/>
                </a:solidFill>
              </a:rPr>
              <a:t>ทัศนคติของคนงานที่มีต่องานการบริหารงานและกลุ่มงานเป็นสิ่งที่มีผลกระทบต่อประสิทธิภาพการผลิต</a:t>
            </a:r>
          </a:p>
          <a:p>
            <a:r>
              <a:rPr lang="th-TH" sz="4000" dirty="0" smtClean="0"/>
              <a:t>ผลิตสินค้าในห้องทดลอง โดยมีระดับผลผลิตตามเกณฑ์</a:t>
            </a:r>
          </a:p>
          <a:p>
            <a:r>
              <a:rPr lang="th-TH" sz="4000" b="1" dirty="0" smtClean="0">
                <a:solidFill>
                  <a:srgbClr val="002060"/>
                </a:solidFill>
              </a:rPr>
              <a:t>สรุป </a:t>
            </a:r>
            <a:r>
              <a:rPr lang="th-TH" sz="4000" dirty="0" smtClean="0">
                <a:solidFill>
                  <a:srgbClr val="002060"/>
                </a:solidFill>
              </a:rPr>
              <a:t>กลุ่มงานที่ไม่เป็ฯทางการมีอยู่ภายในสถานที่ทำงาน</a:t>
            </a:r>
          </a:p>
          <a:p>
            <a:pPr lvl="2">
              <a:buFont typeface="Wingdings" pitchFamily="2" charset="2"/>
              <a:buNone/>
            </a:pPr>
            <a:r>
              <a:rPr lang="th-TH" sz="3600" dirty="0" smtClean="0">
                <a:solidFill>
                  <a:srgbClr val="002060"/>
                </a:solidFill>
              </a:rPr>
              <a:t>  ปัจจัยที่ไม่ใช่ปัจจัยเศรษฐกิจมีผลต่อพฤติกรรม</a:t>
            </a:r>
            <a:endParaRPr lang="en-US" sz="3600" dirty="0" smtClean="0">
              <a:solidFill>
                <a:srgbClr val="002060"/>
              </a:solidFill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FF5F39D-D2ED-4FF2-AF29-A9D1522C0827}" type="slidenum">
              <a:rPr lang="en-US" smtClean="0"/>
              <a:pPr/>
              <a:t>27</a:t>
            </a:fld>
            <a:endParaRPr lang="th-TH" smtClean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245C380-779C-40FF-89FD-E4B94C0E4737}" type="slidenum">
              <a:rPr lang="en-US" smtClean="0"/>
              <a:pPr/>
              <a:t>28</a:t>
            </a:fld>
            <a:endParaRPr lang="th-TH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z="4800" b="1" dirty="0" smtClean="0">
                <a:solidFill>
                  <a:srgbClr val="800000"/>
                </a:solidFill>
              </a:rPr>
              <a:t>สรุปการทดลองของ </a:t>
            </a:r>
            <a:r>
              <a:rPr lang="en-US" sz="4800" b="1" dirty="0" smtClean="0">
                <a:solidFill>
                  <a:srgbClr val="800000"/>
                </a:solidFill>
              </a:rPr>
              <a:t>Mayo</a:t>
            </a:r>
            <a:endParaRPr lang="th-TH" sz="4800" b="1" dirty="0" smtClean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981200"/>
            <a:ext cx="8607425" cy="43053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th-TH" sz="4000" dirty="0" smtClean="0"/>
              <a:t>คนเป็นสิ่งมีชีวิต ไม่ใช่เครื่องจักร</a:t>
            </a:r>
          </a:p>
          <a:p>
            <a:pPr lvl="1" eaLnBrk="1" hangingPunct="1">
              <a:lnSpc>
                <a:spcPct val="90000"/>
              </a:lnSpc>
            </a:pPr>
            <a:r>
              <a:rPr lang="th-TH" sz="4000" dirty="0" smtClean="0"/>
              <a:t>รางวัลทางจิตใจที่ไม่ใช่ตัวเงิน มีผลต่อการจูงใจเช่นกัน</a:t>
            </a:r>
          </a:p>
          <a:p>
            <a:pPr lvl="1" eaLnBrk="1" hangingPunct="1">
              <a:lnSpc>
                <a:spcPct val="90000"/>
              </a:lnSpc>
            </a:pPr>
            <a:r>
              <a:rPr lang="th-TH" sz="4000" dirty="0" smtClean="0"/>
              <a:t>ความสามารถในการทำงานของคนงาน ไม่ขึ้นกับสภาพแวดล้อมทางกายภาพอย่างเดียว</a:t>
            </a:r>
          </a:p>
          <a:p>
            <a:pPr lvl="1" eaLnBrk="1" hangingPunct="1">
              <a:lnSpc>
                <a:spcPct val="90000"/>
              </a:lnSpc>
            </a:pPr>
            <a:r>
              <a:rPr lang="th-TH" sz="4000" dirty="0" smtClean="0"/>
              <a:t>อิทธิพลของกลุ่มที่มีความสำคัญต่อการดำเนินงานของหน่วยงาน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h-TH" sz="4000" b="1" dirty="0" smtClean="0">
                <a:solidFill>
                  <a:srgbClr val="002060"/>
                </a:solidFill>
              </a:rPr>
              <a:t>มนุษยสัมพันธ์มีผลต่อการจัดการและประสิทธิภาพการทำงาน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1446071-F911-42A7-9F5C-982234141861}" type="slidenum">
              <a:rPr lang="en-US" smtClean="0"/>
              <a:pPr/>
              <a:t>29</a:t>
            </a:fld>
            <a:endParaRPr lang="th-TH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b="1" smtClean="0">
                <a:solidFill>
                  <a:srgbClr val="800000"/>
                </a:solidFill>
              </a:rPr>
              <a:t>แนวคิดการจัดการเชิงพฤติกรรมศาสตร์  (1950)</a:t>
            </a:r>
            <a:br>
              <a:rPr lang="th-TH" b="1" smtClean="0">
                <a:solidFill>
                  <a:srgbClr val="800000"/>
                </a:solidFill>
              </a:rPr>
            </a:br>
            <a:r>
              <a:rPr lang="en-US" sz="3600" b="1" smtClean="0">
                <a:solidFill>
                  <a:srgbClr val="800000"/>
                </a:solidFill>
              </a:rPr>
              <a:t>(Behavioral  Management)</a:t>
            </a:r>
            <a:endParaRPr lang="th-TH" sz="3600" b="1" smtClean="0">
              <a:solidFill>
                <a:srgbClr val="800000"/>
              </a:solidFill>
            </a:endParaRP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14563"/>
            <a:ext cx="8229600" cy="3438525"/>
          </a:xfrm>
        </p:spPr>
        <p:txBody>
          <a:bodyPr/>
          <a:lstStyle/>
          <a:p>
            <a:pPr algn="thaiDist" eaLnBrk="1" hangingPunct="1">
              <a:lnSpc>
                <a:spcPct val="90000"/>
              </a:lnSpc>
            </a:pPr>
            <a:r>
              <a:rPr lang="th-TH" sz="4400" dirty="0" smtClean="0"/>
              <a:t>การจัดการเป็นเรื่อง</a:t>
            </a:r>
            <a:r>
              <a:rPr lang="th-TH" sz="4400" dirty="0" smtClean="0">
                <a:solidFill>
                  <a:srgbClr val="FF0000"/>
                </a:solidFill>
              </a:rPr>
              <a:t>พฤติกรรมของมนุษย์ </a:t>
            </a:r>
          </a:p>
          <a:p>
            <a:pPr algn="thaiDist" eaLnBrk="1" hangingPunct="1">
              <a:lnSpc>
                <a:spcPct val="90000"/>
              </a:lnSpc>
            </a:pPr>
            <a:r>
              <a:rPr lang="th-TH" sz="4400" dirty="0" smtClean="0"/>
              <a:t>เป็นกิจกรรมของกลุ่มซึ่งผู้บริหารไม่สามารถทำได้เพียงคนเดียว  </a:t>
            </a:r>
            <a:r>
              <a:rPr lang="th-TH" sz="4400" dirty="0" smtClean="0">
                <a:solidFill>
                  <a:srgbClr val="FF0000"/>
                </a:solidFill>
              </a:rPr>
              <a:t>ต้องร่วมมือกัน</a:t>
            </a:r>
          </a:p>
          <a:p>
            <a:pPr algn="thaiDist" eaLnBrk="1" hangingPunct="1">
              <a:lnSpc>
                <a:spcPct val="90000"/>
              </a:lnSpc>
            </a:pPr>
            <a:r>
              <a:rPr lang="th-TH" sz="4400" dirty="0" smtClean="0"/>
              <a:t>การเข้าใจอย่างชัดเจนเรื่องพฤติกรรมที่เกิดขึ้นอย่างมีเหตุผล แหล่งที่มาของแรงจูงใจ และลักษณะของความเป็นผู้นำ</a:t>
            </a:r>
            <a:endParaRPr lang="en-US" sz="4400" dirty="0" smtClean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sz="5400" b="1" dirty="0" smtClean="0">
                <a:solidFill>
                  <a:srgbClr val="800000"/>
                </a:solidFill>
              </a:rPr>
              <a:t>บทบาทการบริหาร</a:t>
            </a:r>
            <a:endParaRPr lang="th-TH" sz="5400" b="1" dirty="0">
              <a:solidFill>
                <a:srgbClr val="8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981200"/>
            <a:ext cx="8858280" cy="3886200"/>
          </a:xfrm>
        </p:spPr>
        <p:txBody>
          <a:bodyPr/>
          <a:lstStyle/>
          <a:p>
            <a:r>
              <a:rPr lang="th-TH" sz="4400" dirty="0" smtClean="0"/>
              <a:t>นายสมหมาย	เจ้าของร้านอาหารแห่งหนึ่ง</a:t>
            </a:r>
          </a:p>
          <a:p>
            <a:r>
              <a:rPr lang="th-TH" sz="4400" dirty="0" smtClean="0"/>
              <a:t>นายสมพงษ์	ผู้จัดการร้านสรรพสินค้าแห่งหนึ่ง</a:t>
            </a:r>
          </a:p>
          <a:p>
            <a:r>
              <a:rPr lang="th-TH" sz="4400" dirty="0" smtClean="0"/>
              <a:t>นายสมบัติ	หัวหน้าคนงานของโรงงานแห่งหนึ่ง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0E551EF-BA8B-4AA5-97E7-73600A0D6407}" type="slidenum">
              <a:rPr lang="en-US" smtClean="0"/>
              <a:pPr>
                <a:defRPr/>
              </a:pPr>
              <a:t>3</a:t>
            </a:fld>
            <a:endParaRPr lang="th-TH"/>
          </a:p>
        </p:txBody>
      </p:sp>
    </p:spTree>
  </p:cSld>
  <p:clrMapOvr>
    <a:masterClrMapping/>
  </p:clrMapOvr>
  <p:transition spd="med">
    <p:push dir="u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812BB54-3B10-4B1B-B414-0AB243BB8DFD}" type="slidenum">
              <a:rPr lang="en-US" smtClean="0"/>
              <a:pPr/>
              <a:t>30</a:t>
            </a:fld>
            <a:endParaRPr lang="th-TH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b="1" dirty="0" smtClean="0">
                <a:solidFill>
                  <a:srgbClr val="800000"/>
                </a:solidFill>
              </a:rPr>
              <a:t>แนวคิดการจัดการเชิงพฤติกรรมศาสตร์  (1950)</a:t>
            </a:r>
            <a:br>
              <a:rPr lang="th-TH" b="1" dirty="0" smtClean="0">
                <a:solidFill>
                  <a:srgbClr val="800000"/>
                </a:solidFill>
              </a:rPr>
            </a:br>
            <a:r>
              <a:rPr lang="en-US" sz="3600" b="1" dirty="0" smtClean="0">
                <a:solidFill>
                  <a:srgbClr val="800000"/>
                </a:solidFill>
              </a:rPr>
              <a:t>(Behavioral  Management)</a:t>
            </a:r>
            <a:endParaRPr lang="th-TH" sz="3600" b="1" dirty="0" smtClean="0">
              <a:solidFill>
                <a:srgbClr val="800000"/>
              </a:solidFill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233863"/>
          </a:xfrm>
        </p:spPr>
        <p:txBody>
          <a:bodyPr/>
          <a:lstStyle/>
          <a:p>
            <a:pPr algn="thaiDist" eaLnBrk="1" hangingPunct="1">
              <a:lnSpc>
                <a:spcPct val="90000"/>
              </a:lnSpc>
            </a:pPr>
            <a:r>
              <a:rPr lang="en-US" sz="4000" dirty="0" err="1" smtClean="0"/>
              <a:t>Getzels</a:t>
            </a:r>
            <a:r>
              <a:rPr lang="en-US" sz="4000" dirty="0" smtClean="0"/>
              <a:t> &amp; </a:t>
            </a:r>
            <a:r>
              <a:rPr lang="en-US" sz="4000" dirty="0" err="1" smtClean="0"/>
              <a:t>Guba</a:t>
            </a:r>
            <a:endParaRPr lang="en-US" sz="4000" dirty="0" smtClean="0"/>
          </a:p>
          <a:p>
            <a:pPr lvl="1" algn="thaiDist" eaLnBrk="1" hangingPunct="1">
              <a:lnSpc>
                <a:spcPct val="90000"/>
              </a:lnSpc>
            </a:pPr>
            <a:r>
              <a:rPr lang="th-TH" sz="4000" dirty="0" smtClean="0"/>
              <a:t>พฤติกรรมของผู้จัดการเป็นผลมาจาก 3 ปัจจัย</a:t>
            </a:r>
          </a:p>
          <a:p>
            <a:pPr algn="thaiDist" eaLnBrk="1" hangingPunct="1">
              <a:lnSpc>
                <a:spcPct val="90000"/>
              </a:lnSpc>
            </a:pPr>
            <a:r>
              <a:rPr lang="en-US" sz="4000" dirty="0" smtClean="0"/>
              <a:t>Herbert  Simon</a:t>
            </a:r>
          </a:p>
          <a:p>
            <a:pPr lvl="1" algn="thaiDist" eaLnBrk="1" hangingPunct="1">
              <a:lnSpc>
                <a:spcPct val="90000"/>
              </a:lnSpc>
            </a:pPr>
            <a:r>
              <a:rPr lang="th-TH" sz="4000" dirty="0" smtClean="0"/>
              <a:t>นำการศึกษาที่เกี่ยวกับพฤติกรรมและสภาพแวดล้อมของมนุษย์มาเป็นองค์ประกอบพื้นฐานในการจัดการ</a:t>
            </a:r>
          </a:p>
          <a:p>
            <a:pPr algn="thaiDist" eaLnBrk="1" hangingPunct="1">
              <a:lnSpc>
                <a:spcPct val="90000"/>
              </a:lnSpc>
            </a:pPr>
            <a:r>
              <a:rPr lang="th-TH" sz="4400" dirty="0" smtClean="0"/>
              <a:t>ปัจจุบัน มีบทบาทในการจัดการมากขึ้น เช่น หลักการจูงใจ การทำให้เกิดความพอใจ ร่วมมือ ฯลฯ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EBF4997-E866-45AF-88F6-7511D758E509}" type="slidenum">
              <a:rPr lang="en-US" smtClean="0"/>
              <a:pPr/>
              <a:t>31</a:t>
            </a:fld>
            <a:endParaRPr lang="th-TH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b="1" dirty="0" smtClean="0">
                <a:solidFill>
                  <a:srgbClr val="800000"/>
                </a:solidFill>
              </a:rPr>
              <a:t>1.4 กระบวนการของการจัดการ </a:t>
            </a:r>
            <a:br>
              <a:rPr lang="th-TH" b="1" dirty="0" smtClean="0">
                <a:solidFill>
                  <a:srgbClr val="800000"/>
                </a:solidFill>
              </a:rPr>
            </a:br>
            <a:r>
              <a:rPr lang="en-US" sz="3600" b="1" dirty="0" smtClean="0">
                <a:solidFill>
                  <a:srgbClr val="800000"/>
                </a:solidFill>
              </a:rPr>
              <a:t>(Process of Management)</a:t>
            </a:r>
            <a:endParaRPr lang="th-TH" sz="3600" b="1" dirty="0" smtClean="0">
              <a:solidFill>
                <a:srgbClr val="800000"/>
              </a:solidFill>
            </a:endParaRP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3151188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th-TH" sz="4400" b="1" dirty="0" smtClean="0"/>
              <a:t>กระบวนการจัดการของ ฟาโยล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th-TH" sz="4000" dirty="0" smtClean="0"/>
              <a:t>การวางแผน</a:t>
            </a:r>
            <a:r>
              <a:rPr lang="th-TH" sz="3200" dirty="0" smtClean="0"/>
              <a:t>  </a:t>
            </a:r>
            <a:r>
              <a:rPr lang="en-US" sz="3200" dirty="0" smtClean="0"/>
              <a:t>(Planning)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th-TH" sz="4000" dirty="0" smtClean="0"/>
              <a:t>การจัดหน่วยงาน</a:t>
            </a:r>
            <a:r>
              <a:rPr lang="th-TH" sz="3200" dirty="0" smtClean="0"/>
              <a:t> </a:t>
            </a:r>
            <a:r>
              <a:rPr lang="en-US" sz="3200" dirty="0" smtClean="0"/>
              <a:t>(Organizing)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th-TH" sz="4000" dirty="0" smtClean="0"/>
              <a:t>การสั่งการ</a:t>
            </a:r>
            <a:r>
              <a:rPr lang="th-TH" sz="3200" dirty="0" smtClean="0"/>
              <a:t> </a:t>
            </a:r>
            <a:r>
              <a:rPr lang="en-US" sz="3200" dirty="0" smtClean="0"/>
              <a:t>(Commanding)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th-TH" sz="4000" dirty="0" smtClean="0"/>
              <a:t>การประสานงาน</a:t>
            </a:r>
            <a:r>
              <a:rPr lang="th-TH" sz="3200" dirty="0" smtClean="0"/>
              <a:t> </a:t>
            </a:r>
            <a:r>
              <a:rPr lang="en-US" sz="3200" dirty="0" smtClean="0"/>
              <a:t>(Coordinating)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th-TH" sz="4000" dirty="0" smtClean="0"/>
              <a:t>การควบคุม</a:t>
            </a:r>
            <a:r>
              <a:rPr lang="th-TH" sz="3200" dirty="0" smtClean="0"/>
              <a:t> </a:t>
            </a:r>
            <a:r>
              <a:rPr lang="en-US" sz="3200" dirty="0" smtClean="0"/>
              <a:t>(Controlling)</a:t>
            </a:r>
            <a:endParaRPr lang="th-TH" sz="3200" dirty="0" smtClean="0"/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6143625" y="5643563"/>
            <a:ext cx="1962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dirty="0">
                <a:solidFill>
                  <a:srgbClr val="33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POCCC</a:t>
            </a:r>
            <a:endParaRPr lang="th-TH" sz="3600" b="1" dirty="0">
              <a:solidFill>
                <a:srgbClr val="33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E57D0DC-8178-416F-AFCF-42EEDF93738A}" type="slidenum">
              <a:rPr lang="en-US" smtClean="0"/>
              <a:pPr/>
              <a:t>32</a:t>
            </a:fld>
            <a:endParaRPr lang="th-TH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z="4000" b="1" smtClean="0">
                <a:solidFill>
                  <a:srgbClr val="800000"/>
                </a:solidFill>
              </a:rPr>
              <a:t>1.4 กระบวนการของการจัดการ </a:t>
            </a:r>
            <a:br>
              <a:rPr lang="th-TH" sz="4000" b="1" smtClean="0">
                <a:solidFill>
                  <a:srgbClr val="800000"/>
                </a:solidFill>
              </a:rPr>
            </a:br>
            <a:r>
              <a:rPr lang="en-US" sz="3200" b="1" smtClean="0">
                <a:solidFill>
                  <a:srgbClr val="800000"/>
                </a:solidFill>
              </a:rPr>
              <a:t>(Process of Management)</a:t>
            </a:r>
            <a:r>
              <a:rPr lang="th-TH" sz="3200" b="1" smtClean="0">
                <a:solidFill>
                  <a:srgbClr val="800000"/>
                </a:solidFill>
              </a:rPr>
              <a:t>  </a:t>
            </a:r>
            <a:r>
              <a:rPr lang="th-TH" sz="4000" b="1" smtClean="0">
                <a:solidFill>
                  <a:srgbClr val="800000"/>
                </a:solidFill>
              </a:rPr>
              <a:t>(ต่อ)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 startAt="2"/>
            </a:pPr>
            <a:r>
              <a:rPr lang="th-TH" sz="3600" b="1" smtClean="0"/>
              <a:t>กระบวนการจัดการของลูเทอร์ กูลิก และลินดอลล์ เออร์วิก</a:t>
            </a:r>
          </a:p>
          <a:p>
            <a:pPr marL="990600" lvl="1" indent="-533400" eaLnBrk="1" hangingPunct="1"/>
            <a:r>
              <a:rPr lang="th-TH" sz="3200" smtClean="0"/>
              <a:t>การจัดวางโครงงาน </a:t>
            </a:r>
            <a:r>
              <a:rPr lang="en-US" sz="2400" smtClean="0"/>
              <a:t>(Planning)</a:t>
            </a:r>
          </a:p>
          <a:p>
            <a:pPr marL="990600" lvl="1" indent="-533400" eaLnBrk="1" hangingPunct="1"/>
            <a:r>
              <a:rPr lang="th-TH" sz="3200" smtClean="0"/>
              <a:t>การจัดหน่วยงาน </a:t>
            </a:r>
            <a:r>
              <a:rPr lang="en-US" sz="2400" smtClean="0"/>
              <a:t>(Organizing)</a:t>
            </a:r>
          </a:p>
          <a:p>
            <a:pPr marL="990600" lvl="1" indent="-533400" eaLnBrk="1" hangingPunct="1"/>
            <a:r>
              <a:rPr lang="th-TH" sz="3200" smtClean="0"/>
              <a:t>การจัดตัวบุคคล </a:t>
            </a:r>
            <a:r>
              <a:rPr lang="en-US" sz="2400" smtClean="0"/>
              <a:t>(Staffing)</a:t>
            </a:r>
          </a:p>
          <a:p>
            <a:pPr marL="990600" lvl="1" indent="-533400" eaLnBrk="1" hangingPunct="1"/>
            <a:r>
              <a:rPr lang="th-TH" sz="3200" smtClean="0"/>
              <a:t>การอำนวนการ </a:t>
            </a:r>
            <a:r>
              <a:rPr lang="en-US" sz="2400" smtClean="0"/>
              <a:t>(Directing)</a:t>
            </a:r>
          </a:p>
          <a:p>
            <a:pPr marL="990600" lvl="1" indent="-533400" eaLnBrk="1" hangingPunct="1"/>
            <a:r>
              <a:rPr lang="th-TH" sz="3200" smtClean="0"/>
              <a:t>การประสานงาน </a:t>
            </a:r>
            <a:r>
              <a:rPr lang="en-US" sz="2400" smtClean="0"/>
              <a:t>(Coordinating)</a:t>
            </a:r>
          </a:p>
          <a:p>
            <a:pPr marL="990600" lvl="1" indent="-533400" eaLnBrk="1" hangingPunct="1"/>
            <a:r>
              <a:rPr lang="th-TH" sz="3200" smtClean="0"/>
              <a:t>การรายงานผล </a:t>
            </a:r>
            <a:r>
              <a:rPr lang="en-US" sz="2400" smtClean="0"/>
              <a:t>(Reporting)</a:t>
            </a:r>
          </a:p>
          <a:p>
            <a:pPr marL="990600" lvl="1" indent="-533400" eaLnBrk="1" hangingPunct="1"/>
            <a:r>
              <a:rPr lang="th-TH" sz="3200" smtClean="0"/>
              <a:t>การงบประมาณ </a:t>
            </a:r>
            <a:r>
              <a:rPr lang="en-US" sz="2400" smtClean="0"/>
              <a:t>(Budgeting)</a:t>
            </a:r>
            <a:endParaRPr lang="th-TH" sz="2400" smtClean="0"/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5795963" y="5949950"/>
            <a:ext cx="28082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dirty="0">
                <a:solidFill>
                  <a:srgbClr val="33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POSDCRB</a:t>
            </a:r>
            <a:endParaRPr lang="th-TH" sz="3600" b="1" dirty="0">
              <a:solidFill>
                <a:srgbClr val="33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BD62645-6775-4F98-8923-1FB597A4CA19}" type="slidenum">
              <a:rPr lang="en-US" smtClean="0"/>
              <a:pPr/>
              <a:t>33</a:t>
            </a:fld>
            <a:endParaRPr lang="th-TH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17538"/>
            <a:ext cx="8229600" cy="1371600"/>
          </a:xfrm>
        </p:spPr>
        <p:txBody>
          <a:bodyPr/>
          <a:lstStyle/>
          <a:p>
            <a:pPr eaLnBrk="1" hangingPunct="1"/>
            <a:r>
              <a:rPr lang="th-TH" sz="4000" b="1" dirty="0" smtClean="0">
                <a:solidFill>
                  <a:srgbClr val="800000"/>
                </a:solidFill>
              </a:rPr>
              <a:t>1.4 กระบวนการของการจัดการ </a:t>
            </a:r>
            <a:br>
              <a:rPr lang="th-TH" sz="4000" b="1" dirty="0" smtClean="0">
                <a:solidFill>
                  <a:srgbClr val="800000"/>
                </a:solidFill>
              </a:rPr>
            </a:br>
            <a:r>
              <a:rPr lang="en-US" sz="3200" b="1" dirty="0" smtClean="0">
                <a:solidFill>
                  <a:srgbClr val="800000"/>
                </a:solidFill>
              </a:rPr>
              <a:t>(Process of Management)</a:t>
            </a:r>
            <a:r>
              <a:rPr lang="th-TH" sz="3200" b="1" dirty="0" smtClean="0">
                <a:solidFill>
                  <a:srgbClr val="800000"/>
                </a:solidFill>
              </a:rPr>
              <a:t>  </a:t>
            </a:r>
            <a:r>
              <a:rPr lang="th-TH" sz="4000" b="1" dirty="0" smtClean="0">
                <a:solidFill>
                  <a:srgbClr val="800000"/>
                </a:solidFill>
              </a:rPr>
              <a:t>(ต่อ)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 startAt="3"/>
            </a:pPr>
            <a:r>
              <a:rPr lang="th-TH" sz="3600" b="1" dirty="0" smtClean="0"/>
              <a:t>กระบวนการจัดการของคูนตซ์ </a:t>
            </a:r>
            <a:r>
              <a:rPr lang="en-US" sz="2800" b="1" dirty="0" smtClean="0"/>
              <a:t>(Koontz)</a:t>
            </a:r>
          </a:p>
          <a:p>
            <a:pPr marL="990600" lvl="1" indent="-533400" eaLnBrk="1" hangingPunct="1"/>
            <a:r>
              <a:rPr lang="th-TH" sz="3200" dirty="0" smtClean="0"/>
              <a:t>การวางแผน </a:t>
            </a:r>
            <a:r>
              <a:rPr lang="en-US" sz="2400" dirty="0" smtClean="0"/>
              <a:t>(Planning)</a:t>
            </a:r>
            <a:endParaRPr lang="th-TH" sz="2400" dirty="0" smtClean="0"/>
          </a:p>
          <a:p>
            <a:pPr marL="990600" lvl="1" indent="-533400" eaLnBrk="1" hangingPunct="1"/>
            <a:r>
              <a:rPr lang="th-TH" sz="3200" dirty="0" smtClean="0"/>
              <a:t>การจัดองค์กร  </a:t>
            </a:r>
            <a:r>
              <a:rPr lang="en-US" sz="2400" dirty="0" smtClean="0"/>
              <a:t>(Organizing)</a:t>
            </a:r>
            <a:endParaRPr lang="th-TH" sz="2400" dirty="0" smtClean="0"/>
          </a:p>
          <a:p>
            <a:pPr marL="990600" lvl="1" indent="-533400" eaLnBrk="1" hangingPunct="1"/>
            <a:r>
              <a:rPr lang="th-TH" sz="3200" dirty="0" smtClean="0"/>
              <a:t>การจัดคนเข้าทำงาน  </a:t>
            </a:r>
            <a:r>
              <a:rPr lang="en-US" sz="2400" dirty="0" smtClean="0"/>
              <a:t>(Staffing)</a:t>
            </a:r>
            <a:endParaRPr lang="th-TH" sz="2400" dirty="0" smtClean="0"/>
          </a:p>
          <a:p>
            <a:pPr marL="990600" lvl="1" indent="-533400" eaLnBrk="1" hangingPunct="1"/>
            <a:r>
              <a:rPr lang="th-TH" sz="3200" dirty="0" smtClean="0"/>
              <a:t>การอำนวยการ  </a:t>
            </a:r>
            <a:r>
              <a:rPr lang="en-US" sz="2400" dirty="0" smtClean="0"/>
              <a:t>(Directing)</a:t>
            </a:r>
            <a:endParaRPr lang="th-TH" sz="2400" dirty="0" smtClean="0"/>
          </a:p>
          <a:p>
            <a:pPr marL="990600" lvl="1" indent="-533400" eaLnBrk="1" hangingPunct="1"/>
            <a:r>
              <a:rPr lang="th-TH" sz="3200" dirty="0" smtClean="0"/>
              <a:t>การควบคุมงาน  </a:t>
            </a:r>
            <a:r>
              <a:rPr lang="en-US" sz="2400" dirty="0" smtClean="0"/>
              <a:t>(Controlling)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500688" y="5357813"/>
            <a:ext cx="19542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dirty="0">
                <a:solidFill>
                  <a:srgbClr val="33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POSDC</a:t>
            </a:r>
            <a:endParaRPr lang="th-TH" sz="3600" b="1" dirty="0">
              <a:solidFill>
                <a:srgbClr val="33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9248AFB-0B59-4805-BD5E-0BA86F3D7609}" type="slidenum">
              <a:rPr lang="en-US" smtClean="0"/>
              <a:pPr/>
              <a:t>34</a:t>
            </a:fld>
            <a:endParaRPr lang="th-TH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z="4000" b="1" smtClean="0">
                <a:solidFill>
                  <a:srgbClr val="800000"/>
                </a:solidFill>
              </a:rPr>
              <a:t>1.4 กระบวนการของการจัดการ </a:t>
            </a:r>
            <a:br>
              <a:rPr lang="th-TH" sz="4000" b="1" smtClean="0">
                <a:solidFill>
                  <a:srgbClr val="800000"/>
                </a:solidFill>
              </a:rPr>
            </a:br>
            <a:r>
              <a:rPr lang="en-US" sz="3200" b="1" smtClean="0">
                <a:solidFill>
                  <a:srgbClr val="800000"/>
                </a:solidFill>
              </a:rPr>
              <a:t>(Process of Management)</a:t>
            </a:r>
            <a:r>
              <a:rPr lang="th-TH" sz="3200" b="1" smtClean="0">
                <a:solidFill>
                  <a:srgbClr val="800000"/>
                </a:solidFill>
              </a:rPr>
              <a:t>  </a:t>
            </a:r>
            <a:r>
              <a:rPr lang="th-TH" sz="4000" b="1" smtClean="0">
                <a:solidFill>
                  <a:srgbClr val="800000"/>
                </a:solidFill>
              </a:rPr>
              <a:t>(ต่อ)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8007350" cy="4619625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 startAt="4"/>
            </a:pPr>
            <a:r>
              <a:rPr lang="th-TH" b="1" dirty="0" smtClean="0"/>
              <a:t>กระบวนการจัดการของเออร์เนสต์ เดล </a:t>
            </a:r>
            <a:r>
              <a:rPr lang="en-US" b="1" dirty="0" smtClean="0"/>
              <a:t>(Ernest Dale)</a:t>
            </a:r>
            <a:endParaRPr lang="th-TH" b="1" dirty="0" smtClean="0"/>
          </a:p>
          <a:p>
            <a:pPr marL="990600" lvl="1" indent="-533400" eaLnBrk="1" hangingPunct="1">
              <a:lnSpc>
                <a:spcPct val="90000"/>
              </a:lnSpc>
            </a:pPr>
            <a:r>
              <a:rPr lang="th-TH" sz="3200" dirty="0" smtClean="0"/>
              <a:t>การวางแผน </a:t>
            </a:r>
            <a:r>
              <a:rPr lang="en-US" sz="2400" dirty="0" smtClean="0"/>
              <a:t>(Planning)</a:t>
            </a:r>
            <a:endParaRPr lang="th-TH" sz="2400" dirty="0" smtClean="0"/>
          </a:p>
          <a:p>
            <a:pPr marL="990600" lvl="1" indent="-533400" eaLnBrk="1" hangingPunct="1">
              <a:lnSpc>
                <a:spcPct val="90000"/>
              </a:lnSpc>
            </a:pPr>
            <a:r>
              <a:rPr lang="th-TH" sz="3200" dirty="0" smtClean="0"/>
              <a:t>การจัดองค์กร  </a:t>
            </a:r>
            <a:r>
              <a:rPr lang="en-US" sz="2400" dirty="0" smtClean="0"/>
              <a:t>(Organizing)</a:t>
            </a:r>
            <a:endParaRPr lang="th-TH" sz="2400" dirty="0" smtClean="0"/>
          </a:p>
          <a:p>
            <a:pPr marL="990600" lvl="1" indent="-533400" eaLnBrk="1" hangingPunct="1">
              <a:lnSpc>
                <a:spcPct val="90000"/>
              </a:lnSpc>
            </a:pPr>
            <a:r>
              <a:rPr lang="th-TH" sz="3200" dirty="0" smtClean="0"/>
              <a:t>การจัดคนเข้าทำงาน  </a:t>
            </a:r>
            <a:r>
              <a:rPr lang="en-US" sz="2400" dirty="0" smtClean="0"/>
              <a:t>(Staffing)</a:t>
            </a:r>
            <a:endParaRPr lang="th-TH" sz="2400" dirty="0" smtClean="0"/>
          </a:p>
          <a:p>
            <a:pPr marL="990600" lvl="1" indent="-533400" eaLnBrk="1" hangingPunct="1">
              <a:lnSpc>
                <a:spcPct val="90000"/>
              </a:lnSpc>
            </a:pPr>
            <a:r>
              <a:rPr lang="th-TH" sz="3200" dirty="0" smtClean="0"/>
              <a:t>การอำนวยการ  </a:t>
            </a:r>
            <a:r>
              <a:rPr lang="en-US" sz="2400" dirty="0" smtClean="0"/>
              <a:t>(Directing)</a:t>
            </a:r>
            <a:endParaRPr lang="th-TH" sz="2400" dirty="0" smtClean="0"/>
          </a:p>
          <a:p>
            <a:pPr marL="990600" lvl="1" indent="-533400" eaLnBrk="1" hangingPunct="1">
              <a:lnSpc>
                <a:spcPct val="90000"/>
              </a:lnSpc>
            </a:pPr>
            <a:r>
              <a:rPr lang="th-TH" sz="3200" dirty="0" smtClean="0"/>
              <a:t>การควบคุมงาน  </a:t>
            </a:r>
            <a:r>
              <a:rPr lang="en-US" sz="2400" dirty="0" smtClean="0"/>
              <a:t>(Controlling)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th-TH" sz="3200" b="1" dirty="0" smtClean="0">
                <a:solidFill>
                  <a:srgbClr val="800000"/>
                </a:solidFill>
              </a:rPr>
              <a:t>การสร้างสรรค์สิ่งใหม่ </a:t>
            </a:r>
            <a:r>
              <a:rPr lang="en-US" sz="3200" b="1" smtClean="0">
                <a:solidFill>
                  <a:srgbClr val="800000"/>
                </a:solidFill>
              </a:rPr>
              <a:t>(</a:t>
            </a:r>
            <a:r>
              <a:rPr lang="en-US" sz="2400" b="1" smtClean="0">
                <a:solidFill>
                  <a:srgbClr val="800000"/>
                </a:solidFill>
              </a:rPr>
              <a:t>Innovation)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th-TH" sz="3200" b="1" dirty="0" smtClean="0">
                <a:solidFill>
                  <a:srgbClr val="800000"/>
                </a:solidFill>
              </a:rPr>
              <a:t>การเป็นตัวแทนขององค์กร </a:t>
            </a:r>
            <a:r>
              <a:rPr lang="en-US" sz="2400" b="1" dirty="0" smtClean="0">
                <a:solidFill>
                  <a:srgbClr val="800000"/>
                </a:solidFill>
              </a:rPr>
              <a:t>(Representative)</a:t>
            </a:r>
            <a:endParaRPr lang="th-TH" sz="2400" b="1" dirty="0" smtClean="0">
              <a:solidFill>
                <a:srgbClr val="800000"/>
              </a:solidFill>
            </a:endParaRPr>
          </a:p>
        </p:txBody>
      </p:sp>
      <p:sp>
        <p:nvSpPr>
          <p:cNvPr id="32773" name="AutoShape 4"/>
          <p:cNvSpPr>
            <a:spLocks/>
          </p:cNvSpPr>
          <p:nvPr/>
        </p:nvSpPr>
        <p:spPr bwMode="auto">
          <a:xfrm>
            <a:off x="5651500" y="2492375"/>
            <a:ext cx="144463" cy="2449513"/>
          </a:xfrm>
          <a:prstGeom prst="rightBrace">
            <a:avLst>
              <a:gd name="adj1" fmla="val 1413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Text Box 5"/>
          <p:cNvSpPr txBox="1">
            <a:spLocks noChangeArrowheads="1"/>
          </p:cNvSpPr>
          <p:nvPr/>
        </p:nvSpPr>
        <p:spPr bwMode="auto">
          <a:xfrm>
            <a:off x="6076950" y="3425825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Koontz</a:t>
            </a:r>
            <a:endParaRPr lang="th-TH" sz="320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z="6600" b="1" dirty="0" smtClean="0">
                <a:solidFill>
                  <a:srgbClr val="800000"/>
                </a:solidFill>
              </a:rPr>
              <a:t>การจัดการ </a:t>
            </a:r>
            <a:r>
              <a:rPr lang="en-US" sz="5400" b="1" dirty="0" smtClean="0">
                <a:solidFill>
                  <a:srgbClr val="800000"/>
                </a:solidFill>
              </a:rPr>
              <a:t>(Management)</a:t>
            </a:r>
            <a:endParaRPr lang="th-TH" sz="5400" b="1" dirty="0" smtClean="0">
              <a:solidFill>
                <a:srgbClr val="800000"/>
              </a:solidFill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h-TH" sz="4000" dirty="0" smtClean="0"/>
              <a:t>กระบวนการทำงานร่วมกับบุคคลอื่นและใช้บุคคลอื่นเพื่อความสำเร็จของเป้าหมายขององค์กร</a:t>
            </a:r>
          </a:p>
          <a:p>
            <a:pPr eaLnBrk="1" hangingPunct="1"/>
            <a:r>
              <a:rPr lang="th-TH" sz="4000" dirty="0" smtClean="0"/>
              <a:t>องค์กรทุกประเภทต้องมีผู้บริหาร</a:t>
            </a:r>
          </a:p>
          <a:p>
            <a:pPr eaLnBrk="1" hangingPunct="1"/>
            <a:r>
              <a:rPr lang="th-TH" sz="4000" dirty="0" smtClean="0"/>
              <a:t>แสวงหากำไร หรือ ไม่แสวงหากำไร</a:t>
            </a:r>
          </a:p>
          <a:p>
            <a:pPr eaLnBrk="1" hangingPunct="1"/>
            <a:r>
              <a:rPr lang="th-TH" sz="4000" dirty="0" smtClean="0"/>
              <a:t>ขนาดเล็ก หรือ ขนาดใหญ่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B51622A-B129-447C-86D2-7E8EDBC491AA}" type="slidenum">
              <a:rPr lang="en-US" smtClean="0"/>
              <a:pPr/>
              <a:t>4</a:t>
            </a:fld>
            <a:endParaRPr lang="th-TH" smtClean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C30210B-7DA2-4DCD-B543-013E1AA08258}" type="slidenum">
              <a:rPr lang="en-US" smtClean="0"/>
              <a:pPr/>
              <a:t>5</a:t>
            </a:fld>
            <a:endParaRPr lang="th-TH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z="5400" b="1" smtClean="0">
                <a:solidFill>
                  <a:srgbClr val="800000"/>
                </a:solidFill>
              </a:rPr>
              <a:t>การพัฒนาระบบของโรงงานอุตสาหกรรม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2106613"/>
            <a:ext cx="8229600" cy="1679575"/>
          </a:xfrm>
        </p:spPr>
        <p:txBody>
          <a:bodyPr/>
          <a:lstStyle/>
          <a:p>
            <a:pPr algn="thaiDist" eaLnBrk="1" hangingPunct="1"/>
            <a:r>
              <a:rPr lang="th-TH" sz="4800" dirty="0" smtClean="0"/>
              <a:t>แนวคิดเกี่ยวกับระบบการผลิต </a:t>
            </a:r>
            <a:endParaRPr lang="en-US" sz="4800" dirty="0" smtClean="0"/>
          </a:p>
          <a:p>
            <a:pPr algn="thaiDist" eaLnBrk="1" hangingPunct="1">
              <a:buFont typeface="Wingdings" pitchFamily="2" charset="2"/>
              <a:buNone/>
            </a:pPr>
            <a:r>
              <a:rPr lang="en-US" sz="4000" dirty="0" smtClean="0"/>
              <a:t>(Manufacturing System Concept</a:t>
            </a:r>
            <a:r>
              <a:rPr lang="en-US" sz="4000" dirty="0" smtClean="0"/>
              <a:t>)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Input =&gt; Process =&gt; Output</a:t>
            </a:r>
            <a:endParaRPr lang="en-US" sz="4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thaiDist" eaLnBrk="1" hangingPunct="1"/>
            <a:r>
              <a:rPr lang="th-TH" sz="4800" dirty="0" smtClean="0"/>
              <a:t>แนวคิดในการจัดการ </a:t>
            </a:r>
            <a:endParaRPr lang="en-US" sz="4800" dirty="0" smtClean="0"/>
          </a:p>
          <a:p>
            <a:pPr algn="thaiDist" eaLnBrk="1" hangingPunct="1">
              <a:buFont typeface="Wingdings" pitchFamily="2" charset="2"/>
              <a:buNone/>
            </a:pPr>
            <a:r>
              <a:rPr lang="en-US" sz="4000" dirty="0" smtClean="0"/>
              <a:t>(Management Concept)</a:t>
            </a:r>
            <a:endParaRPr lang="th-TH" sz="4000" dirty="0" smtClean="0"/>
          </a:p>
        </p:txBody>
      </p:sp>
      <p:sp>
        <p:nvSpPr>
          <p:cNvPr id="5125" name="Rectangle 6"/>
          <p:cNvSpPr>
            <a:spLocks noRot="1" noChangeArrowheads="1"/>
          </p:cNvSpPr>
          <p:nvPr/>
        </p:nvSpPr>
        <p:spPr bwMode="auto">
          <a:xfrm>
            <a:off x="827088" y="4221163"/>
            <a:ext cx="8007350" cy="181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US" sz="360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build="p"/>
      <p:bldP spid="51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z="6600" b="1" smtClean="0">
                <a:solidFill>
                  <a:srgbClr val="800000"/>
                </a:solidFill>
              </a:rPr>
              <a:t>การจัดการอุตสาหกรรม</a:t>
            </a:r>
            <a:endParaRPr lang="th-TH" sz="660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thaiDist" eaLnBrk="1" hangingPunct="1"/>
            <a:r>
              <a:rPr lang="th-TH" sz="4800" smtClean="0"/>
              <a:t>เพื่อช่วยในการพัฒนาระบบการผลิต</a:t>
            </a:r>
          </a:p>
          <a:p>
            <a:pPr algn="thaiDist" eaLnBrk="1" hangingPunct="1"/>
            <a:r>
              <a:rPr lang="th-TH" sz="4800" smtClean="0"/>
              <a:t>เพื่อช่วยในการจัดการบุคลากรภายในองค์กร</a:t>
            </a:r>
          </a:p>
          <a:p>
            <a:pPr algn="thaiDist" eaLnBrk="1" hangingPunct="1"/>
            <a:r>
              <a:rPr lang="th-TH" sz="4800" smtClean="0"/>
              <a:t>เพื่อช่วยในการศึกษาวิธีหรือเทคนิคที่จะนำมาวัดผลของการจัดการ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24BBEE3-A943-4685-A36C-97D77D1F4AC4}" type="slidenum">
              <a:rPr lang="en-US" smtClean="0"/>
              <a:pPr/>
              <a:t>6</a:t>
            </a:fld>
            <a:endParaRPr lang="th-TH" smtClean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3205F08-58EC-4F48-B8AF-0AC28BE21D9D}" type="slidenum">
              <a:rPr lang="en-US" smtClean="0"/>
              <a:pPr/>
              <a:t>7</a:t>
            </a:fld>
            <a:endParaRPr lang="th-TH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3716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800000"/>
                </a:solidFill>
              </a:rPr>
              <a:t>1.1 </a:t>
            </a:r>
            <a:r>
              <a:rPr lang="th-TH" sz="5400" b="1" smtClean="0">
                <a:solidFill>
                  <a:srgbClr val="800000"/>
                </a:solidFill>
              </a:rPr>
              <a:t>การจัดการในระยะเริ่มต้น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84313"/>
            <a:ext cx="8305800" cy="4967287"/>
          </a:xfrm>
        </p:spPr>
        <p:txBody>
          <a:bodyPr/>
          <a:lstStyle/>
          <a:p>
            <a:pPr eaLnBrk="1" hangingPunct="1"/>
            <a:r>
              <a:rPr lang="en-US" sz="2800" dirty="0" smtClean="0"/>
              <a:t>1950 BC</a:t>
            </a:r>
            <a:r>
              <a:rPr lang="en-US" sz="3600" dirty="0" smtClean="0"/>
              <a:t>  </a:t>
            </a:r>
            <a:r>
              <a:rPr lang="th-TH" sz="3600" dirty="0" smtClean="0"/>
              <a:t>	ยุคบาบิโลน	</a:t>
            </a:r>
          </a:p>
          <a:p>
            <a:pPr eaLnBrk="1" hangingPunct="1">
              <a:buFont typeface="Wingdings" pitchFamily="2" charset="2"/>
              <a:buNone/>
            </a:pPr>
            <a:r>
              <a:rPr lang="th-TH" sz="3600" dirty="0" smtClean="0"/>
              <a:t>				“หลักการของอัตราค่าจ้างต่ำสุด”</a:t>
            </a:r>
          </a:p>
          <a:p>
            <a:pPr eaLnBrk="1" hangingPunct="1"/>
            <a:r>
              <a:rPr lang="en-US" sz="2800" dirty="0" smtClean="0"/>
              <a:t>1644</a:t>
            </a:r>
            <a:r>
              <a:rPr lang="th-TH" sz="2800" dirty="0" smtClean="0"/>
              <a:t> </a:t>
            </a:r>
            <a:r>
              <a:rPr lang="en-US" sz="2800" dirty="0" smtClean="0"/>
              <a:t>BC</a:t>
            </a:r>
            <a:r>
              <a:rPr lang="en-US" sz="3600" dirty="0" smtClean="0"/>
              <a:t> </a:t>
            </a:r>
            <a:r>
              <a:rPr lang="th-TH" sz="3600" dirty="0" smtClean="0"/>
              <a:t> 	ชาวจีน  “การแบ่งกลุ่มคนงาน” </a:t>
            </a:r>
            <a:endParaRPr lang="en-US" sz="36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3600" dirty="0" smtClean="0"/>
              <a:t>				(</a:t>
            </a:r>
            <a:r>
              <a:rPr lang="en-US" sz="2800" dirty="0" smtClean="0"/>
              <a:t>Division of Labors</a:t>
            </a:r>
            <a:r>
              <a:rPr lang="en-US" sz="3600" dirty="0" smtClean="0"/>
              <a:t>)</a:t>
            </a:r>
            <a:endParaRPr lang="en-US" sz="2800" dirty="0" smtClean="0"/>
          </a:p>
          <a:p>
            <a:pPr eaLnBrk="1" hangingPunct="1"/>
            <a:r>
              <a:rPr lang="en-US" sz="2800" dirty="0" smtClean="0"/>
              <a:t>1300 BC</a:t>
            </a:r>
            <a:r>
              <a:rPr lang="en-US" sz="3600" dirty="0" smtClean="0"/>
              <a:t>  </a:t>
            </a:r>
            <a:r>
              <a:rPr lang="th-TH" sz="3600" dirty="0" smtClean="0"/>
              <a:t>	ชาวอียิปต์โบราณ </a:t>
            </a:r>
          </a:p>
          <a:p>
            <a:pPr eaLnBrk="1" hangingPunct="1">
              <a:buFont typeface="Wingdings" pitchFamily="2" charset="2"/>
              <a:buNone/>
            </a:pPr>
            <a:r>
              <a:rPr lang="th-TH" sz="3600" dirty="0" smtClean="0"/>
              <a:t>				บริหารจัดการคล้ายระบบราชการ</a:t>
            </a:r>
          </a:p>
          <a:p>
            <a:pPr eaLnBrk="1" hangingPunct="1"/>
            <a:r>
              <a:rPr lang="th-TH" sz="3600" dirty="0" smtClean="0"/>
              <a:t>ชาวกรีกโบราณ  	แผ่นสำหรับการบันทึก </a:t>
            </a:r>
            <a:r>
              <a:rPr lang="en-US" sz="2800" dirty="0" smtClean="0"/>
              <a:t>(Boards)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39BCAA4-8E5A-4362-94F7-8B2EE05FD0B3}" type="slidenum">
              <a:rPr lang="en-US" smtClean="0"/>
              <a:pPr/>
              <a:t>8</a:t>
            </a:fld>
            <a:endParaRPr lang="th-TH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3716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800000"/>
                </a:solidFill>
              </a:rPr>
              <a:t>1.1 </a:t>
            </a:r>
            <a:r>
              <a:rPr lang="th-TH" sz="5400" b="1" smtClean="0">
                <a:solidFill>
                  <a:srgbClr val="800000"/>
                </a:solidFill>
              </a:rPr>
              <a:t>การจัดการในระยะเริ่มต้น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484313"/>
            <a:ext cx="8488392" cy="4967287"/>
          </a:xfrm>
        </p:spPr>
        <p:txBody>
          <a:bodyPr/>
          <a:lstStyle/>
          <a:p>
            <a:pPr algn="thaiDist" eaLnBrk="1" hangingPunct="1"/>
            <a:r>
              <a:rPr lang="en-US" sz="2800" dirty="0" smtClean="0"/>
              <a:t>469-399</a:t>
            </a:r>
            <a:r>
              <a:rPr lang="th-TH" sz="2800" dirty="0" smtClean="0"/>
              <a:t> </a:t>
            </a:r>
            <a:r>
              <a:rPr lang="en-US" sz="2800" dirty="0" smtClean="0"/>
              <a:t>BC</a:t>
            </a:r>
            <a:r>
              <a:rPr lang="en-US" sz="3600" dirty="0" smtClean="0"/>
              <a:t>  </a:t>
            </a:r>
            <a:r>
              <a:rPr lang="th-TH" sz="4000" dirty="0" smtClean="0"/>
              <a:t>โซเครติส แสดงความเห็นเกี่ยวกับการศึกษาความสามารถของคนงาน</a:t>
            </a:r>
          </a:p>
          <a:p>
            <a:pPr algn="thaiDist" eaLnBrk="1" hangingPunct="1"/>
            <a:r>
              <a:rPr lang="th-TH" sz="4000" dirty="0" smtClean="0"/>
              <a:t>การพัฒนาการจัดการแพร่หลายไปยังโรงงานอุตสาหกรรมในอังกฤษ เช่น คู่มือการปฏิบัติงาน  แผนการสวัสดิการคนงาน </a:t>
            </a:r>
            <a:r>
              <a:rPr lang="en-US" sz="2400" dirty="0" smtClean="0"/>
              <a:t>(Welfare Plan) </a:t>
            </a:r>
            <a:r>
              <a:rPr lang="th-TH" sz="4000" dirty="0" smtClean="0"/>
              <a:t>การคิดค่าโสหุ้ย </a:t>
            </a:r>
            <a:r>
              <a:rPr lang="en-US" sz="2400" dirty="0" smtClean="0"/>
              <a:t>(</a:t>
            </a:r>
            <a:r>
              <a:rPr lang="en-US" sz="2400" dirty="0" err="1" smtClean="0"/>
              <a:t>Overhead;OH</a:t>
            </a:r>
            <a:r>
              <a:rPr lang="en-US" sz="2400" dirty="0" smtClean="0"/>
              <a:t>)</a:t>
            </a:r>
            <a:endParaRPr lang="th-TH" dirty="0" smtClean="0"/>
          </a:p>
          <a:p>
            <a:pPr algn="thaiDist" eaLnBrk="1" hangingPunct="1"/>
            <a:r>
              <a:rPr lang="th-TH" sz="4000" dirty="0" smtClean="0"/>
              <a:t>อดัม สมิธ (1776)	“การเพิ่มผลผลิตจากคนงาน” โดยการแบ่งงานตามความชำนาญ และการให้ค่าจ้างแก่คนงาน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dirty="0" smtClean="0">
                <a:solidFill>
                  <a:srgbClr val="800000"/>
                </a:solidFill>
              </a:rPr>
              <a:t>อดัม สมิธ</a:t>
            </a:r>
            <a:endParaRPr lang="th-TH" sz="5400" b="1" dirty="0">
              <a:solidFill>
                <a:srgbClr val="8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3886200"/>
          </a:xfrm>
        </p:spPr>
        <p:txBody>
          <a:bodyPr/>
          <a:lstStyle/>
          <a:p>
            <a:pPr algn="thaiDist"/>
            <a:r>
              <a:rPr lang="th-TH" sz="4000" dirty="0" smtClean="0">
                <a:latin typeface="Freesia News" pitchFamily="34" charset="-34"/>
                <a:cs typeface="Freesia News" pitchFamily="34" charset="-34"/>
              </a:rPr>
              <a:t>เสนอหลักความได้เปรียบทางเศรษฐศาสตร์  </a:t>
            </a:r>
            <a:endParaRPr lang="th-TH" sz="4000" dirty="0" smtClean="0">
              <a:latin typeface="Freesia News" pitchFamily="34" charset="-34"/>
              <a:cs typeface="Freesia News" pitchFamily="34" charset="-34"/>
            </a:endParaRPr>
          </a:p>
          <a:p>
            <a:pPr algn="thaiDist"/>
            <a:r>
              <a:rPr lang="th-TH" sz="4000" dirty="0" smtClean="0">
                <a:latin typeface="Freesia News" pitchFamily="34" charset="-34"/>
                <a:cs typeface="Freesia News" pitchFamily="34" charset="-34"/>
              </a:rPr>
              <a:t>การ</a:t>
            </a:r>
            <a:r>
              <a:rPr lang="th-TH" sz="4000" dirty="0" smtClean="0">
                <a:latin typeface="Freesia News" pitchFamily="34" charset="-34"/>
                <a:cs typeface="Freesia News" pitchFamily="34" charset="-34"/>
              </a:rPr>
              <a:t>แบ่งงานกันทำ </a:t>
            </a:r>
            <a:r>
              <a:rPr lang="en-US" sz="4000" dirty="0" smtClean="0">
                <a:latin typeface="Freesia News" pitchFamily="34" charset="-34"/>
                <a:cs typeface="Freesia News" pitchFamily="34" charset="-34"/>
              </a:rPr>
              <a:t>(Division of Labor)  </a:t>
            </a:r>
            <a:r>
              <a:rPr lang="th-TH" sz="4000" dirty="0" smtClean="0">
                <a:latin typeface="Freesia News" pitchFamily="34" charset="-34"/>
                <a:cs typeface="Freesia News" pitchFamily="34" charset="-34"/>
              </a:rPr>
              <a:t>จะทำให้เกิดความชำนาญเฉพาะ </a:t>
            </a:r>
            <a:r>
              <a:rPr lang="en-US" sz="4000" dirty="0" smtClean="0">
                <a:latin typeface="Freesia News" pitchFamily="34" charset="-34"/>
                <a:cs typeface="Freesia News" pitchFamily="34" charset="-34"/>
              </a:rPr>
              <a:t>(Specialization</a:t>
            </a:r>
            <a:r>
              <a:rPr lang="en-US" sz="4000" dirty="0" smtClean="0">
                <a:latin typeface="Freesia News" pitchFamily="34" charset="-34"/>
                <a:cs typeface="Freesia News" pitchFamily="34" charset="-34"/>
              </a:rPr>
              <a:t>)  </a:t>
            </a:r>
            <a:endParaRPr lang="th-TH" sz="4000" dirty="0" smtClean="0">
              <a:latin typeface="Freesia News" pitchFamily="34" charset="-34"/>
              <a:cs typeface="Freesia News" pitchFamily="34" charset="-34"/>
            </a:endParaRPr>
          </a:p>
          <a:p>
            <a:pPr algn="thaiDist"/>
            <a:r>
              <a:rPr lang="th-TH" sz="4000" dirty="0" smtClean="0">
                <a:latin typeface="Freesia News" pitchFamily="34" charset="-34"/>
                <a:cs typeface="Freesia News" pitchFamily="34" charset="-34"/>
              </a:rPr>
              <a:t>โดยยกตัวอย่าง คนงาน</a:t>
            </a:r>
            <a:r>
              <a:rPr lang="th-TH" sz="4000" dirty="0" smtClean="0">
                <a:latin typeface="Freesia News" pitchFamily="34" charset="-34"/>
                <a:cs typeface="Freesia News" pitchFamily="34" charset="-34"/>
              </a:rPr>
              <a:t>ทำเข็มหมุด </a:t>
            </a:r>
            <a:r>
              <a:rPr lang="en-US" sz="4000" dirty="0" smtClean="0">
                <a:latin typeface="Freesia News" pitchFamily="34" charset="-34"/>
                <a:cs typeface="Freesia News" pitchFamily="34" charset="-34"/>
              </a:rPr>
              <a:t>(Pin </a:t>
            </a:r>
            <a:r>
              <a:rPr lang="en-US" sz="4000" dirty="0" smtClean="0">
                <a:latin typeface="Freesia News" pitchFamily="34" charset="-34"/>
                <a:cs typeface="Freesia News" pitchFamily="34" charset="-34"/>
              </a:rPr>
              <a:t>Industry)  </a:t>
            </a:r>
            <a:r>
              <a:rPr lang="th-TH" sz="4000" dirty="0" smtClean="0">
                <a:latin typeface="Freesia News" pitchFamily="34" charset="-34"/>
                <a:cs typeface="Freesia News" pitchFamily="34" charset="-34"/>
              </a:rPr>
              <a:t>โดยใช้คนงาน </a:t>
            </a:r>
            <a:r>
              <a:rPr lang="en-US" sz="4000" dirty="0" smtClean="0">
                <a:latin typeface="Freesia News" pitchFamily="34" charset="-34"/>
                <a:cs typeface="Freesia News" pitchFamily="34" charset="-34"/>
              </a:rPr>
              <a:t>10 </a:t>
            </a:r>
            <a:r>
              <a:rPr lang="th-TH" sz="4000" dirty="0" smtClean="0">
                <a:latin typeface="Freesia News" pitchFamily="34" charset="-34"/>
                <a:cs typeface="Freesia News" pitchFamily="34" charset="-34"/>
              </a:rPr>
              <a:t>คน หากทำคนเดียวทุกกระบวนงาน อาจทำได้เพียงคนละ </a:t>
            </a:r>
            <a:r>
              <a:rPr lang="en-US" sz="4000" dirty="0" smtClean="0">
                <a:latin typeface="Freesia News" pitchFamily="34" charset="-34"/>
                <a:cs typeface="Freesia News" pitchFamily="34" charset="-34"/>
              </a:rPr>
              <a:t>10 </a:t>
            </a:r>
            <a:r>
              <a:rPr lang="th-TH" sz="4000" dirty="0" smtClean="0">
                <a:latin typeface="Freesia News" pitchFamily="34" charset="-34"/>
                <a:cs typeface="Freesia News" pitchFamily="34" charset="-34"/>
              </a:rPr>
              <a:t>เล่ม แต่หากแบ่งงานกันทำสามารถทำได้รวมถึง </a:t>
            </a:r>
            <a:r>
              <a:rPr lang="en-US" sz="4000" dirty="0" smtClean="0">
                <a:latin typeface="Freesia News" pitchFamily="34" charset="-34"/>
                <a:cs typeface="Freesia News" pitchFamily="34" charset="-34"/>
              </a:rPr>
              <a:t>48,000 </a:t>
            </a:r>
            <a:r>
              <a:rPr lang="th-TH" sz="4000" dirty="0" smtClean="0">
                <a:latin typeface="Freesia News" pitchFamily="34" charset="-34"/>
                <a:cs typeface="Freesia News" pitchFamily="34" charset="-34"/>
              </a:rPr>
              <a:t>เล่ม ต่อวัน </a:t>
            </a:r>
            <a:endParaRPr lang="en-US" sz="4000" dirty="0" smtClean="0">
              <a:latin typeface="Freesia News" pitchFamily="34" charset="-34"/>
              <a:cs typeface="Freesia News" pitchFamily="34" charset="-34"/>
            </a:endParaRPr>
          </a:p>
          <a:p>
            <a:pPr algn="thaiDist"/>
            <a:endParaRPr lang="th-TH" sz="4000" dirty="0">
              <a:latin typeface="Freesia News" pitchFamily="34" charset="-34"/>
              <a:cs typeface="Freesia News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0E551EF-BA8B-4AA5-97E7-73600A0D6407}" type="slidenum">
              <a:rPr lang="en-US" smtClean="0"/>
              <a:pPr>
                <a:defRPr/>
              </a:pPr>
              <a:t>9</a:t>
            </a:fld>
            <a:endParaRPr lang="th-TH"/>
          </a:p>
        </p:txBody>
      </p:sp>
    </p:spTree>
  </p:cSld>
  <p:clrMapOvr>
    <a:masterClrMapping/>
  </p:clrMapOvr>
  <p:transition spd="med">
    <p:push dir="u"/>
  </p:transition>
</p:sld>
</file>

<file path=ppt/theme/theme1.xml><?xml version="1.0" encoding="utf-8"?>
<a:theme xmlns:a="http://schemas.openxmlformats.org/drawingml/2006/main" name="Pixel">
  <a:themeElements>
    <a:clrScheme name="Pixel 7">
      <a:dk1>
        <a:srgbClr val="000000"/>
      </a:dk1>
      <a:lt1>
        <a:srgbClr val="FFFFFF"/>
      </a:lt1>
      <a:dk2>
        <a:srgbClr val="000000"/>
      </a:dk2>
      <a:lt2>
        <a:srgbClr val="CC3300"/>
      </a:lt2>
      <a:accent1>
        <a:srgbClr val="FFCC00"/>
      </a:accent1>
      <a:accent2>
        <a:srgbClr val="CC6600"/>
      </a:accent2>
      <a:accent3>
        <a:srgbClr val="FFFFFF"/>
      </a:accent3>
      <a:accent4>
        <a:srgbClr val="000000"/>
      </a:accent4>
      <a:accent5>
        <a:srgbClr val="FFE2AA"/>
      </a:accent5>
      <a:accent6>
        <a:srgbClr val="B95C00"/>
      </a:accent6>
      <a:hlink>
        <a:srgbClr val="663300"/>
      </a:hlink>
      <a:folHlink>
        <a:srgbClr val="CC9900"/>
      </a:folHlink>
    </a:clrScheme>
    <a:fontScheme name="Pixel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1153</TotalTime>
  <Words>1602</Words>
  <Application>Microsoft Office PowerPoint</Application>
  <PresentationFormat>On-screen Show (4:3)</PresentationFormat>
  <Paragraphs>242</Paragraphs>
  <Slides>34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Pixel</vt:lpstr>
      <vt:lpstr>บทที่ 1</vt:lpstr>
      <vt:lpstr>Management</vt:lpstr>
      <vt:lpstr>บทบาทการบริหาร</vt:lpstr>
      <vt:lpstr>การจัดการ (Management)</vt:lpstr>
      <vt:lpstr>การพัฒนาระบบของโรงงานอุตสาหกรรม</vt:lpstr>
      <vt:lpstr>การจัดการอุตสาหกรรม</vt:lpstr>
      <vt:lpstr>1.1 การจัดการในระยะเริ่มต้น</vt:lpstr>
      <vt:lpstr>1.1 การจัดการในระยะเริ่มต้น</vt:lpstr>
      <vt:lpstr>อดัม สมิธ</vt:lpstr>
      <vt:lpstr>1.2  การปฏิวัติอุตสาหกรรม (Industrial Revolution)</vt:lpstr>
      <vt:lpstr>1.2  การปฏิวัติอุตสาหกรรม (Industrial Revolution)</vt:lpstr>
      <vt:lpstr>1.3 การจัดการระยะเริ่มต้นใน U.S.A.</vt:lpstr>
      <vt:lpstr>ช่วงสงครามกลางเมืองใน USA. (Civil War)</vt:lpstr>
      <vt:lpstr>เฟรเดอริก เทย์เลอร์  </vt:lpstr>
      <vt:lpstr>แนวคิดการจัดการต้องมี 4 หน้าที่หลัก</vt:lpstr>
      <vt:lpstr>แนวคิดการจัดการต้องมี 4 หน้าที่หลัก</vt:lpstr>
      <vt:lpstr>หลักการสำคัญของการจัดการเชิงวิทยาศาสตร์  (1900)</vt:lpstr>
      <vt:lpstr>หลักการสำคัญของการจัดการเชิงวิทยาศาสตร์  (1900)</vt:lpstr>
      <vt:lpstr>หลักการของเทย์เลอร์</vt:lpstr>
      <vt:lpstr>แนวคิดทางการจัดการเชิงวิทยาศาสตร์ อื่นๆ</vt:lpstr>
      <vt:lpstr>แนวคิดทางการจัดการเชิงวิทยาศาสตร์ อื่นๆ</vt:lpstr>
      <vt:lpstr>แนวคิดทางการจัดการเชิงวิทยาศาสตร์ อื่นๆ (ต่อ)</vt:lpstr>
      <vt:lpstr>แนวคิดทางการจัดการเชิงวิทยาศาสตร์ อื่นๆ (ต่อ)</vt:lpstr>
      <vt:lpstr>แนวคิดทางการจัดการเชิงวิทยาศาสตร์ อื่นๆ (ต่อ)</vt:lpstr>
      <vt:lpstr>แนวคิดการจัดการเชิงมนุษยสัมพันธ์   (1917) (Human Relation Management)</vt:lpstr>
      <vt:lpstr>แนวคิดการจัดการเชิงมนุษยสัมพันธ์   (1917) (Human Relation Management)</vt:lpstr>
      <vt:lpstr>การทดลองของ Mayo ที่ ฮอว์ทอร์น</vt:lpstr>
      <vt:lpstr>สรุปการทดลองของ Mayo</vt:lpstr>
      <vt:lpstr>แนวคิดการจัดการเชิงพฤติกรรมศาสตร์  (1950) (Behavioral  Management)</vt:lpstr>
      <vt:lpstr>แนวคิดการจัดการเชิงพฤติกรรมศาสตร์  (1950) (Behavioral  Management)</vt:lpstr>
      <vt:lpstr>1.4 กระบวนการของการจัดการ  (Process of Management)</vt:lpstr>
      <vt:lpstr>1.4 กระบวนการของการจัดการ  (Process of Management)  (ต่อ)</vt:lpstr>
      <vt:lpstr>1.4 กระบวนการของการจัดการ  (Process of Management)  (ต่อ)</vt:lpstr>
      <vt:lpstr>1.4 กระบวนการของการจัดการ  (Process of Management)  (ต่อ)</vt:lpstr>
    </vt:vector>
  </TitlesOfParts>
  <Company>RTU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ความรู้เบื้องต้นของการจัดการอุตสาหกรรม</dc:title>
  <dc:creator>Home Used Only</dc:creator>
  <cp:lastModifiedBy>Kanokkarn</cp:lastModifiedBy>
  <cp:revision>124</cp:revision>
  <dcterms:created xsi:type="dcterms:W3CDTF">2007-04-05T14:47:11Z</dcterms:created>
  <dcterms:modified xsi:type="dcterms:W3CDTF">2009-06-19T07:22:40Z</dcterms:modified>
</cp:coreProperties>
</file>