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70" r:id="rId15"/>
    <p:sldId id="271" r:id="rId16"/>
    <p:sldId id="269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6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4" r:id="rId4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CC"/>
    <a:srgbClr val="FF3300"/>
    <a:srgbClr val="003399"/>
    <a:srgbClr val="CCFFFF"/>
    <a:srgbClr val="FFFFCC"/>
    <a:srgbClr val="CCECFF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1532" autoAdjust="0"/>
  </p:normalViewPr>
  <p:slideViewPr>
    <p:cSldViewPr>
      <p:cViewPr varScale="1">
        <p:scale>
          <a:sx n="64" d="100"/>
          <a:sy n="64" d="100"/>
        </p:scale>
        <p:origin x="-6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%20RTU\EN%20Lecture\Semester%203\3%20Industrial%20Management\2003\IM%202%20%20forecast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'3.4'!$D$1</c:f>
              <c:strCache>
                <c:ptCount val="1"/>
                <c:pt idx="0">
                  <c:v>ยอดขาย
(ตารางหลา)</c:v>
                </c:pt>
              </c:strCache>
            </c:strRef>
          </c:tx>
          <c:spPr>
            <a:ln w="41322"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28575">
                <a:solidFill>
                  <a:schemeClr val="bg2"/>
                </a:solidFill>
              </a:ln>
            </c:spPr>
            <c:trendlineType val="linear"/>
          </c:trendline>
          <c:xVal>
            <c:numRef>
              <c:f>'3.4'!$C$2:$C$10</c:f>
              <c:numCache>
                <c:formatCode>General</c:formatCode>
                <c:ptCount val="9"/>
                <c:pt idx="0">
                  <c:v>18</c:v>
                </c:pt>
                <c:pt idx="1">
                  <c:v>15</c:v>
                </c:pt>
                <c:pt idx="2">
                  <c:v>11</c:v>
                </c:pt>
                <c:pt idx="3">
                  <c:v>10</c:v>
                </c:pt>
                <c:pt idx="4">
                  <c:v>20</c:v>
                </c:pt>
                <c:pt idx="5">
                  <c:v>28</c:v>
                </c:pt>
                <c:pt idx="6">
                  <c:v>35</c:v>
                </c:pt>
                <c:pt idx="7">
                  <c:v>30</c:v>
                </c:pt>
                <c:pt idx="8">
                  <c:v>20</c:v>
                </c:pt>
              </c:numCache>
            </c:numRef>
          </c:xVal>
          <c:yVal>
            <c:numRef>
              <c:f>'3.4'!$D$2:$D$10</c:f>
              <c:numCache>
                <c:formatCode>_-* #,##0_-;\-* #,##0_-;_-* "-"??_-;_-@_-</c:formatCode>
                <c:ptCount val="9"/>
                <c:pt idx="0">
                  <c:v>13000</c:v>
                </c:pt>
                <c:pt idx="1">
                  <c:v>12000</c:v>
                </c:pt>
                <c:pt idx="2">
                  <c:v>11000</c:v>
                </c:pt>
                <c:pt idx="3">
                  <c:v>10000</c:v>
                </c:pt>
                <c:pt idx="4">
                  <c:v>14000</c:v>
                </c:pt>
                <c:pt idx="5">
                  <c:v>16000</c:v>
                </c:pt>
                <c:pt idx="6">
                  <c:v>19000</c:v>
                </c:pt>
                <c:pt idx="7">
                  <c:v>17000</c:v>
                </c:pt>
                <c:pt idx="8">
                  <c:v>13000</c:v>
                </c:pt>
              </c:numCache>
            </c:numRef>
          </c:yVal>
        </c:ser>
        <c:axId val="142049280"/>
        <c:axId val="142051200"/>
      </c:scatterChart>
      <c:valAx>
        <c:axId val="14204928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73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th-TH"/>
                  <a:t>จำนวนบ้านที่ได้รับอนุญาตก่อสร้าง  
</a:t>
                </a:r>
                <a:r>
                  <a:rPr lang="en-US"/>
                  <a:t>X</a:t>
                </a:r>
              </a:p>
            </c:rich>
          </c:tx>
          <c:layout/>
          <c:spPr>
            <a:noFill/>
            <a:ln w="36731">
              <a:noFill/>
            </a:ln>
          </c:spPr>
        </c:title>
        <c:numFmt formatCode="General" sourceLinked="1"/>
        <c:tickLblPos val="nextTo"/>
        <c:spPr>
          <a:ln w="459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3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h-TH"/>
          </a:p>
        </c:txPr>
        <c:crossAx val="142051200"/>
        <c:crosses val="autoZero"/>
        <c:crossBetween val="midCat"/>
        <c:majorUnit val="2"/>
      </c:valAx>
      <c:valAx>
        <c:axId val="142051200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73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
</a:t>
                </a:r>
                <a:r>
                  <a:rPr lang="th-TH"/>
                  <a:t>ยอดขาย (ตารางหลา)</a:t>
                </a:r>
              </a:p>
            </c:rich>
          </c:tx>
          <c:layout/>
          <c:spPr>
            <a:noFill/>
            <a:ln w="36731">
              <a:noFill/>
            </a:ln>
          </c:spPr>
        </c:title>
        <c:numFmt formatCode="_-* #,##0_-;\-* #,##0_-;_-* &quot;-&quot;??_-;_-@_-" sourceLinked="1"/>
        <c:tickLblPos val="nextTo"/>
        <c:spPr>
          <a:ln w="459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3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h-TH"/>
          </a:p>
        </c:txPr>
        <c:crossAx val="142049280"/>
        <c:crosses val="autoZero"/>
        <c:crossBetween val="midCat"/>
        <c:majorUnit val="2000"/>
      </c:valAx>
      <c:spPr>
        <a:solidFill>
          <a:srgbClr val="CCFFFF"/>
        </a:solidFill>
        <a:ln w="18366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4591">
      <a:solidFill>
        <a:schemeClr val="bg2"/>
      </a:solidFill>
      <a:prstDash val="solid"/>
    </a:ln>
  </c:spPr>
  <c:txPr>
    <a:bodyPr/>
    <a:lstStyle/>
    <a:p>
      <a:pPr>
        <a:defRPr sz="173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/>
      <c:scatterChart>
        <c:scatterStyle val="lineMarker"/>
        <c:ser>
          <c:idx val="0"/>
          <c:order val="0"/>
          <c:spPr>
            <a:ln w="0" cmpd="sng">
              <a:noFill/>
            </a:ln>
          </c:spPr>
          <c:marker>
            <c:symbol val="diamond"/>
            <c:size val="8"/>
            <c:spPr>
              <a:solidFill>
                <a:srgbClr val="FF000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trendlineType val="linear"/>
          </c:trendline>
          <c:trendline>
            <c:trendlineType val="linear"/>
          </c:trendline>
          <c:trendline>
            <c:spPr>
              <a:ln w="38100">
                <a:solidFill>
                  <a:schemeClr val="bg1"/>
                </a:solidFill>
              </a:ln>
            </c:spPr>
            <c:trendlineType val="linear"/>
          </c:trendline>
          <c:yVal>
            <c:numRef>
              <c:f>'3.5'!$C$3:$C$14</c:f>
              <c:numCache>
                <c:formatCode>_-* #,##0_-;\-* #,##0_-;_-* "-"??_-;_-@_-</c:formatCode>
                <c:ptCount val="12"/>
                <c:pt idx="0">
                  <c:v>600</c:v>
                </c:pt>
                <c:pt idx="1">
                  <c:v>1550</c:v>
                </c:pt>
                <c:pt idx="2">
                  <c:v>1500</c:v>
                </c:pt>
                <c:pt idx="3">
                  <c:v>1500</c:v>
                </c:pt>
                <c:pt idx="4">
                  <c:v>2400</c:v>
                </c:pt>
                <c:pt idx="5">
                  <c:v>3100</c:v>
                </c:pt>
                <c:pt idx="6">
                  <c:v>2600</c:v>
                </c:pt>
                <c:pt idx="7">
                  <c:v>2900</c:v>
                </c:pt>
                <c:pt idx="8">
                  <c:v>3800</c:v>
                </c:pt>
                <c:pt idx="9">
                  <c:v>4500</c:v>
                </c:pt>
                <c:pt idx="10">
                  <c:v>4000</c:v>
                </c:pt>
                <c:pt idx="11">
                  <c:v>4900</c:v>
                </c:pt>
              </c:numCache>
            </c:numRef>
          </c:yVal>
        </c:ser>
        <c:axId val="102382208"/>
        <c:axId val="102392576"/>
      </c:scatterChart>
      <c:valAx>
        <c:axId val="102382208"/>
        <c:scaling>
          <c:orientation val="minMax"/>
          <c:max val="13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period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h-TH"/>
          </a:p>
        </c:txPr>
        <c:crossAx val="102392576"/>
        <c:crosses val="autoZero"/>
        <c:crossBetween val="midCat"/>
        <c:majorUnit val="1"/>
      </c:valAx>
      <c:valAx>
        <c:axId val="102392576"/>
        <c:scaling>
          <c:orientation val="minMax"/>
          <c:max val="5000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Sale (in Sq.Yds.)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_-* #,##0_-;\-* #,##0_-;_-* &quot;-&quot;??_-;_-@_-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h-TH"/>
          </a:p>
        </c:txPr>
        <c:crossAx val="102382208"/>
        <c:crosses val="autoZero"/>
        <c:crossBetween val="midCat"/>
        <c:majorUnit val="500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h-TH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Arial Narrow" pitchFamily="34" charset="0"/>
              </a:defRPr>
            </a:lvl1pPr>
          </a:lstStyle>
          <a:p>
            <a:endParaRPr lang="th-TH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 Narrow" pitchFamily="34" charset="0"/>
              </a:defRPr>
            </a:lvl1pPr>
          </a:lstStyle>
          <a:p>
            <a:endParaRPr lang="th-TH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Arial Narrow" pitchFamily="34" charset="0"/>
                <a:cs typeface="Angsana New" pitchFamily="18" charset="-34"/>
              </a:defRPr>
            </a:lvl1pPr>
          </a:lstStyle>
          <a:p>
            <a:r>
              <a:rPr lang="en-US"/>
              <a:t>111-406 การบริหารงานอุตสาหกรรม</a:t>
            </a:r>
            <a:endParaRPr lang="th-TH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 Narrow" pitchFamily="34" charset="0"/>
              </a:defRPr>
            </a:lvl1pPr>
          </a:lstStyle>
          <a:p>
            <a:fld id="{D51E1CBF-FA03-44B7-83CC-858A28A39C6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Arial Narrow" pitchFamily="34" charset="0"/>
              </a:defRPr>
            </a:lvl1pPr>
          </a:lstStyle>
          <a:p>
            <a:endParaRPr lang="th-TH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 Narrow" pitchFamily="34" charset="0"/>
              </a:defRPr>
            </a:lvl1pPr>
          </a:lstStyle>
          <a:p>
            <a:endParaRPr lang="th-TH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Arial Narrow" pitchFamily="34" charset="0"/>
                <a:cs typeface="Angsana New" pitchFamily="18" charset="-34"/>
              </a:defRPr>
            </a:lvl1pPr>
          </a:lstStyle>
          <a:p>
            <a:r>
              <a:rPr lang="en-US"/>
              <a:t>111-406 การบริหารงานอุตสาหกรรม</a:t>
            </a:r>
            <a:endParaRPr lang="th-TH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 Narrow" pitchFamily="34" charset="0"/>
              </a:defRPr>
            </a:lvl1pPr>
          </a:lstStyle>
          <a:p>
            <a:fld id="{43C35C03-6CC5-44CE-8BBB-03462439EE03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111-406 การบริหารงานอุตสาหกรรม</a:t>
            </a: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A1BA6-35B1-456E-BEA7-6405847FFD80}" type="slidenum">
              <a:rPr lang="en-US"/>
              <a:pPr/>
              <a:t>1</a:t>
            </a:fld>
            <a:endParaRPr lang="th-TH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28675" name="Group 3"/>
            <p:cNvGrpSpPr>
              <a:grpSpLocks/>
            </p:cNvGrpSpPr>
            <p:nvPr userDrawn="1"/>
          </p:nvGrpSpPr>
          <p:grpSpPr bwMode="auto">
            <a:xfrm>
              <a:off x="-7" y="0"/>
              <a:ext cx="5774" cy="4343"/>
              <a:chOff x="-7" y="0"/>
              <a:chExt cx="5774" cy="4343"/>
            </a:xfrm>
          </p:grpSpPr>
          <p:sp>
            <p:nvSpPr>
              <p:cNvPr id="28676" name="Freeform 4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/>
                <a:ahLst/>
                <a:cxnLst>
                  <a:cxn ang="0">
                    <a:pos x="808" y="283"/>
                  </a:cxn>
                  <a:cxn ang="0">
                    <a:pos x="673" y="252"/>
                  </a:cxn>
                  <a:cxn ang="0">
                    <a:pos x="654" y="0"/>
                  </a:cxn>
                  <a:cxn ang="0">
                    <a:pos x="488" y="13"/>
                  </a:cxn>
                  <a:cxn ang="0">
                    <a:pos x="476" y="252"/>
                  </a:cxn>
                  <a:cxn ang="0">
                    <a:pos x="365" y="290"/>
                  </a:cxn>
                  <a:cxn ang="0">
                    <a:pos x="206" y="86"/>
                  </a:cxn>
                  <a:cxn ang="0">
                    <a:pos x="95" y="148"/>
                  </a:cxn>
                  <a:cxn ang="0">
                    <a:pos x="200" y="376"/>
                  </a:cxn>
                  <a:cxn ang="0">
                    <a:pos x="126" y="450"/>
                  </a:cxn>
                  <a:cxn ang="0">
                    <a:pos x="0" y="423"/>
                  </a:cxn>
                  <a:cxn ang="0">
                    <a:pos x="0" y="1273"/>
                  </a:cxn>
                  <a:cxn ang="0">
                    <a:pos x="101" y="1226"/>
                  </a:cxn>
                  <a:cxn ang="0">
                    <a:pos x="181" y="1306"/>
                  </a:cxn>
                  <a:cxn ang="0">
                    <a:pos x="70" y="1509"/>
                  </a:cxn>
                  <a:cxn ang="0">
                    <a:pos x="175" y="1596"/>
                  </a:cxn>
                  <a:cxn ang="0">
                    <a:pos x="365" y="1411"/>
                  </a:cxn>
                  <a:cxn ang="0">
                    <a:pos x="476" y="1448"/>
                  </a:cxn>
                  <a:cxn ang="0">
                    <a:pos x="501" y="1700"/>
                  </a:cxn>
                  <a:cxn ang="0">
                    <a:pos x="667" y="1707"/>
                  </a:cxn>
                  <a:cxn ang="0">
                    <a:pos x="685" y="1442"/>
                  </a:cxn>
                  <a:cxn ang="0">
                    <a:pos x="826" y="1405"/>
                  </a:cxn>
                  <a:cxn ang="0">
                    <a:pos x="993" y="1590"/>
                  </a:cxn>
                  <a:cxn ang="0">
                    <a:pos x="1103" y="1522"/>
                  </a:cxn>
                  <a:cxn ang="0">
                    <a:pos x="993" y="1300"/>
                  </a:cxn>
                  <a:cxn ang="0">
                    <a:pos x="1067" y="1207"/>
                  </a:cxn>
                  <a:cxn ang="0">
                    <a:pos x="1288" y="1312"/>
                  </a:cxn>
                  <a:cxn ang="0">
                    <a:pos x="1355" y="1196"/>
                  </a:cxn>
                  <a:cxn ang="0">
                    <a:pos x="1153" y="1047"/>
                  </a:cxn>
                  <a:cxn ang="0">
                    <a:pos x="1177" y="918"/>
                  </a:cxn>
                  <a:cxn ang="0">
                    <a:pos x="1429" y="894"/>
                  </a:cxn>
                  <a:cxn ang="0">
                    <a:pos x="1423" y="764"/>
                  </a:cxn>
                  <a:cxn ang="0">
                    <a:pos x="1171" y="727"/>
                  </a:cxn>
                  <a:cxn ang="0">
                    <a:pos x="1146" y="629"/>
                  </a:cxn>
                  <a:cxn ang="0">
                    <a:pos x="1349" y="487"/>
                  </a:cxn>
                  <a:cxn ang="0">
                    <a:pos x="1282" y="370"/>
                  </a:cxn>
                  <a:cxn ang="0">
                    <a:pos x="1054" y="462"/>
                  </a:cxn>
                  <a:cxn ang="0">
                    <a:pos x="980" y="388"/>
                  </a:cxn>
                  <a:cxn ang="0">
                    <a:pos x="1097" y="173"/>
                  </a:cxn>
                  <a:cxn ang="0">
                    <a:pos x="986" y="105"/>
                  </a:cxn>
                  <a:cxn ang="0">
                    <a:pos x="808" y="283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77" name="Freeform 5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/>
                <a:ahLst/>
                <a:cxnLst>
                  <a:cxn ang="0">
                    <a:pos x="335" y="56"/>
                  </a:cxn>
                  <a:cxn ang="0">
                    <a:pos x="293" y="46"/>
                  </a:cxn>
                  <a:cxn ang="0">
                    <a:pos x="288" y="0"/>
                  </a:cxn>
                  <a:cxn ang="0">
                    <a:pos x="238" y="0"/>
                  </a:cxn>
                  <a:cxn ang="0">
                    <a:pos x="232" y="46"/>
                  </a:cxn>
                  <a:cxn ang="0">
                    <a:pos x="198" y="58"/>
                  </a:cxn>
                  <a:cxn ang="0">
                    <a:pos x="146" y="0"/>
                  </a:cxn>
                  <a:cxn ang="0">
                    <a:pos x="114" y="14"/>
                  </a:cxn>
                  <a:cxn ang="0">
                    <a:pos x="147" y="84"/>
                  </a:cxn>
                  <a:cxn ang="0">
                    <a:pos x="124" y="107"/>
                  </a:cxn>
                  <a:cxn ang="0">
                    <a:pos x="50" y="81"/>
                  </a:cxn>
                  <a:cxn ang="0">
                    <a:pos x="32" y="109"/>
                  </a:cxn>
                  <a:cxn ang="0">
                    <a:pos x="90" y="159"/>
                  </a:cxn>
                  <a:cxn ang="0">
                    <a:pos x="80" y="197"/>
                  </a:cxn>
                  <a:cxn ang="0">
                    <a:pos x="2" y="202"/>
                  </a:cxn>
                  <a:cxn ang="0">
                    <a:pos x="0" y="244"/>
                  </a:cxn>
                  <a:cxn ang="0">
                    <a:pos x="80" y="256"/>
                  </a:cxn>
                  <a:cxn ang="0">
                    <a:pos x="88" y="292"/>
                  </a:cxn>
                  <a:cxn ang="0">
                    <a:pos x="29" y="345"/>
                  </a:cxn>
                  <a:cxn ang="0">
                    <a:pos x="50" y="378"/>
                  </a:cxn>
                  <a:cxn ang="0">
                    <a:pos x="116" y="347"/>
                  </a:cxn>
                  <a:cxn ang="0">
                    <a:pos x="141" y="372"/>
                  </a:cxn>
                  <a:cxn ang="0">
                    <a:pos x="107" y="435"/>
                  </a:cxn>
                  <a:cxn ang="0">
                    <a:pos x="139" y="462"/>
                  </a:cxn>
                  <a:cxn ang="0">
                    <a:pos x="198" y="404"/>
                  </a:cxn>
                  <a:cxn ang="0">
                    <a:pos x="232" y="416"/>
                  </a:cxn>
                  <a:cxn ang="0">
                    <a:pos x="240" y="494"/>
                  </a:cxn>
                  <a:cxn ang="0">
                    <a:pos x="292" y="496"/>
                  </a:cxn>
                  <a:cxn ang="0">
                    <a:pos x="297" y="414"/>
                  </a:cxn>
                  <a:cxn ang="0">
                    <a:pos x="341" y="403"/>
                  </a:cxn>
                  <a:cxn ang="0">
                    <a:pos x="393" y="460"/>
                  </a:cxn>
                  <a:cxn ang="0">
                    <a:pos x="427" y="439"/>
                  </a:cxn>
                  <a:cxn ang="0">
                    <a:pos x="393" y="370"/>
                  </a:cxn>
                  <a:cxn ang="0">
                    <a:pos x="416" y="341"/>
                  </a:cxn>
                  <a:cxn ang="0">
                    <a:pos x="484" y="374"/>
                  </a:cxn>
                  <a:cxn ang="0">
                    <a:pos x="505" y="338"/>
                  </a:cxn>
                  <a:cxn ang="0">
                    <a:pos x="442" y="292"/>
                  </a:cxn>
                  <a:cxn ang="0">
                    <a:pos x="450" y="252"/>
                  </a:cxn>
                  <a:cxn ang="0">
                    <a:pos x="528" y="244"/>
                  </a:cxn>
                  <a:cxn ang="0">
                    <a:pos x="526" y="204"/>
                  </a:cxn>
                  <a:cxn ang="0">
                    <a:pos x="448" y="193"/>
                  </a:cxn>
                  <a:cxn ang="0">
                    <a:pos x="440" y="162"/>
                  </a:cxn>
                  <a:cxn ang="0">
                    <a:pos x="503" y="119"/>
                  </a:cxn>
                  <a:cxn ang="0">
                    <a:pos x="482" y="82"/>
                  </a:cxn>
                  <a:cxn ang="0">
                    <a:pos x="412" y="111"/>
                  </a:cxn>
                  <a:cxn ang="0">
                    <a:pos x="389" y="88"/>
                  </a:cxn>
                  <a:cxn ang="0">
                    <a:pos x="425" y="21"/>
                  </a:cxn>
                  <a:cxn ang="0">
                    <a:pos x="391" y="0"/>
                  </a:cxn>
                  <a:cxn ang="0">
                    <a:pos x="335" y="56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78" name="Freeform 6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79" name="Freeform 7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0" name="Freeform 8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/>
                <a:ahLst/>
                <a:cxnLst>
                  <a:cxn ang="0">
                    <a:pos x="1368" y="358"/>
                  </a:cxn>
                  <a:cxn ang="0">
                    <a:pos x="1197" y="318"/>
                  </a:cxn>
                  <a:cxn ang="0">
                    <a:pos x="1173" y="0"/>
                  </a:cxn>
                  <a:cxn ang="0">
                    <a:pos x="964" y="16"/>
                  </a:cxn>
                  <a:cxn ang="0">
                    <a:pos x="948" y="318"/>
                  </a:cxn>
                  <a:cxn ang="0">
                    <a:pos x="808" y="366"/>
                  </a:cxn>
                  <a:cxn ang="0">
                    <a:pos x="606" y="109"/>
                  </a:cxn>
                  <a:cxn ang="0">
                    <a:pos x="467" y="187"/>
                  </a:cxn>
                  <a:cxn ang="0">
                    <a:pos x="599" y="474"/>
                  </a:cxn>
                  <a:cxn ang="0">
                    <a:pos x="506" y="568"/>
                  </a:cxn>
                  <a:cxn ang="0">
                    <a:pos x="202" y="459"/>
                  </a:cxn>
                  <a:cxn ang="0">
                    <a:pos x="132" y="576"/>
                  </a:cxn>
                  <a:cxn ang="0">
                    <a:pos x="365" y="778"/>
                  </a:cxn>
                  <a:cxn ang="0">
                    <a:pos x="327" y="933"/>
                  </a:cxn>
                  <a:cxn ang="0">
                    <a:pos x="7" y="956"/>
                  </a:cxn>
                  <a:cxn ang="0">
                    <a:pos x="0" y="1128"/>
                  </a:cxn>
                  <a:cxn ang="0">
                    <a:pos x="327" y="1174"/>
                  </a:cxn>
                  <a:cxn ang="0">
                    <a:pos x="358" y="1321"/>
                  </a:cxn>
                  <a:cxn ang="0">
                    <a:pos x="1804" y="1321"/>
                  </a:cxn>
                  <a:cxn ang="0">
                    <a:pos x="1835" y="1158"/>
                  </a:cxn>
                  <a:cxn ang="0">
                    <a:pos x="2153" y="1128"/>
                  </a:cxn>
                  <a:cxn ang="0">
                    <a:pos x="2146" y="964"/>
                  </a:cxn>
                  <a:cxn ang="0">
                    <a:pos x="1827" y="917"/>
                  </a:cxn>
                  <a:cxn ang="0">
                    <a:pos x="1795" y="793"/>
                  </a:cxn>
                  <a:cxn ang="0">
                    <a:pos x="2052" y="615"/>
                  </a:cxn>
                  <a:cxn ang="0">
                    <a:pos x="1967" y="467"/>
                  </a:cxn>
                  <a:cxn ang="0">
                    <a:pos x="1679" y="583"/>
                  </a:cxn>
                  <a:cxn ang="0">
                    <a:pos x="1586" y="490"/>
                  </a:cxn>
                  <a:cxn ang="0">
                    <a:pos x="1733" y="218"/>
                  </a:cxn>
                  <a:cxn ang="0">
                    <a:pos x="1593" y="132"/>
                  </a:cxn>
                  <a:cxn ang="0">
                    <a:pos x="1368" y="358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1" name="Freeform 9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2" name="Freeform 10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3" name="Freeform 11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8684" name="Freeform 12"/>
              <p:cNvSpPr>
                <a:spLocks/>
              </p:cNvSpPr>
              <p:nvPr/>
            </p:nvSpPr>
            <p:spPr bwMode="hidden">
              <a:xfrm rot="-5400000">
                <a:off x="2505" y="-537"/>
                <a:ext cx="1085" cy="2160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pic>
          <p:nvPicPr>
            <p:cNvPr id="28685" name="Picture 13" descr="Fac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</p:spPr>
        </p:pic>
      </p:grpSp>
      <p:sp>
        <p:nvSpPr>
          <p:cNvPr id="286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90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368195-6D0F-4973-B74A-CD711A851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D0C71-780C-4A31-8DB2-2C229872F7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26A4E-B811-4F2F-8CA9-4EFDA41414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76400"/>
            <a:ext cx="7772400" cy="4114800"/>
          </a:xfrm>
        </p:spPr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A03AAC3-66A9-4453-A008-C8A7FC450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8D3322-C066-468B-96CB-1B539F7753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676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810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7A98B0-1EF7-45D9-A73C-F2AAE3DA7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58DF3-72B4-44CF-81D4-A35B8CB1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E1C8C-9068-4209-90B8-F607C8CA1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65BC0-8077-484D-B57D-724F8B54A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A4838-47D5-4AF8-B0D0-2473BD4C80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2CB33-0509-4095-BED4-2F9D10C7BA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42D27-9BD1-493E-844B-97E55D2546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B0DCC-77AF-4DB1-BF67-EEEB4FB66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3C20C-6424-44C6-BB50-965B13D92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-11113" y="-3175"/>
            <a:ext cx="9166226" cy="6897688"/>
            <a:chOff x="-7" y="-2"/>
            <a:chExt cx="5774" cy="4345"/>
          </a:xfrm>
        </p:grpSpPr>
        <p:grpSp>
          <p:nvGrpSpPr>
            <p:cNvPr id="27651" name="Group 3"/>
            <p:cNvGrpSpPr>
              <a:grpSpLocks/>
            </p:cNvGrpSpPr>
            <p:nvPr userDrawn="1"/>
          </p:nvGrpSpPr>
          <p:grpSpPr bwMode="auto">
            <a:xfrm>
              <a:off x="-7" y="10"/>
              <a:ext cx="5774" cy="4333"/>
              <a:chOff x="-7" y="10"/>
              <a:chExt cx="5774" cy="4333"/>
            </a:xfrm>
          </p:grpSpPr>
          <p:sp>
            <p:nvSpPr>
              <p:cNvPr id="27652" name="Freeform 4"/>
              <p:cNvSpPr>
                <a:spLocks/>
              </p:cNvSpPr>
              <p:nvPr/>
            </p:nvSpPr>
            <p:spPr bwMode="hidden">
              <a:xfrm>
                <a:off x="-7" y="1157"/>
                <a:ext cx="1429" cy="1707"/>
              </a:xfrm>
              <a:custGeom>
                <a:avLst/>
                <a:gdLst/>
                <a:ahLst/>
                <a:cxnLst>
                  <a:cxn ang="0">
                    <a:pos x="808" y="283"/>
                  </a:cxn>
                  <a:cxn ang="0">
                    <a:pos x="673" y="252"/>
                  </a:cxn>
                  <a:cxn ang="0">
                    <a:pos x="654" y="0"/>
                  </a:cxn>
                  <a:cxn ang="0">
                    <a:pos x="488" y="13"/>
                  </a:cxn>
                  <a:cxn ang="0">
                    <a:pos x="476" y="252"/>
                  </a:cxn>
                  <a:cxn ang="0">
                    <a:pos x="365" y="290"/>
                  </a:cxn>
                  <a:cxn ang="0">
                    <a:pos x="206" y="86"/>
                  </a:cxn>
                  <a:cxn ang="0">
                    <a:pos x="95" y="148"/>
                  </a:cxn>
                  <a:cxn ang="0">
                    <a:pos x="200" y="376"/>
                  </a:cxn>
                  <a:cxn ang="0">
                    <a:pos x="126" y="450"/>
                  </a:cxn>
                  <a:cxn ang="0">
                    <a:pos x="0" y="423"/>
                  </a:cxn>
                  <a:cxn ang="0">
                    <a:pos x="0" y="1273"/>
                  </a:cxn>
                  <a:cxn ang="0">
                    <a:pos x="101" y="1226"/>
                  </a:cxn>
                  <a:cxn ang="0">
                    <a:pos x="181" y="1306"/>
                  </a:cxn>
                  <a:cxn ang="0">
                    <a:pos x="70" y="1509"/>
                  </a:cxn>
                  <a:cxn ang="0">
                    <a:pos x="175" y="1596"/>
                  </a:cxn>
                  <a:cxn ang="0">
                    <a:pos x="365" y="1411"/>
                  </a:cxn>
                  <a:cxn ang="0">
                    <a:pos x="476" y="1448"/>
                  </a:cxn>
                  <a:cxn ang="0">
                    <a:pos x="501" y="1700"/>
                  </a:cxn>
                  <a:cxn ang="0">
                    <a:pos x="667" y="1707"/>
                  </a:cxn>
                  <a:cxn ang="0">
                    <a:pos x="685" y="1442"/>
                  </a:cxn>
                  <a:cxn ang="0">
                    <a:pos x="826" y="1405"/>
                  </a:cxn>
                  <a:cxn ang="0">
                    <a:pos x="993" y="1590"/>
                  </a:cxn>
                  <a:cxn ang="0">
                    <a:pos x="1103" y="1522"/>
                  </a:cxn>
                  <a:cxn ang="0">
                    <a:pos x="993" y="1300"/>
                  </a:cxn>
                  <a:cxn ang="0">
                    <a:pos x="1067" y="1207"/>
                  </a:cxn>
                  <a:cxn ang="0">
                    <a:pos x="1288" y="1312"/>
                  </a:cxn>
                  <a:cxn ang="0">
                    <a:pos x="1355" y="1196"/>
                  </a:cxn>
                  <a:cxn ang="0">
                    <a:pos x="1153" y="1047"/>
                  </a:cxn>
                  <a:cxn ang="0">
                    <a:pos x="1177" y="918"/>
                  </a:cxn>
                  <a:cxn ang="0">
                    <a:pos x="1429" y="894"/>
                  </a:cxn>
                  <a:cxn ang="0">
                    <a:pos x="1423" y="764"/>
                  </a:cxn>
                  <a:cxn ang="0">
                    <a:pos x="1171" y="727"/>
                  </a:cxn>
                  <a:cxn ang="0">
                    <a:pos x="1146" y="629"/>
                  </a:cxn>
                  <a:cxn ang="0">
                    <a:pos x="1349" y="487"/>
                  </a:cxn>
                  <a:cxn ang="0">
                    <a:pos x="1282" y="370"/>
                  </a:cxn>
                  <a:cxn ang="0">
                    <a:pos x="1054" y="462"/>
                  </a:cxn>
                  <a:cxn ang="0">
                    <a:pos x="980" y="388"/>
                  </a:cxn>
                  <a:cxn ang="0">
                    <a:pos x="1097" y="173"/>
                  </a:cxn>
                  <a:cxn ang="0">
                    <a:pos x="986" y="105"/>
                  </a:cxn>
                  <a:cxn ang="0">
                    <a:pos x="808" y="283"/>
                  </a:cxn>
                </a:cxnLst>
                <a:rect l="0" t="0" r="r" b="b"/>
                <a:pathLst>
                  <a:path w="1429" h="1707">
                    <a:moveTo>
                      <a:pt x="808" y="283"/>
                    </a:moveTo>
                    <a:lnTo>
                      <a:pt x="673" y="252"/>
                    </a:lnTo>
                    <a:lnTo>
                      <a:pt x="654" y="0"/>
                    </a:lnTo>
                    <a:lnTo>
                      <a:pt x="488" y="13"/>
                    </a:lnTo>
                    <a:lnTo>
                      <a:pt x="476" y="252"/>
                    </a:lnTo>
                    <a:lnTo>
                      <a:pt x="365" y="290"/>
                    </a:lnTo>
                    <a:lnTo>
                      <a:pt x="206" y="86"/>
                    </a:lnTo>
                    <a:lnTo>
                      <a:pt x="95" y="148"/>
                    </a:lnTo>
                    <a:lnTo>
                      <a:pt x="200" y="376"/>
                    </a:lnTo>
                    <a:lnTo>
                      <a:pt x="126" y="450"/>
                    </a:lnTo>
                    <a:lnTo>
                      <a:pt x="0" y="423"/>
                    </a:lnTo>
                    <a:lnTo>
                      <a:pt x="0" y="1273"/>
                    </a:lnTo>
                    <a:lnTo>
                      <a:pt x="101" y="1226"/>
                    </a:lnTo>
                    <a:lnTo>
                      <a:pt x="181" y="1306"/>
                    </a:lnTo>
                    <a:lnTo>
                      <a:pt x="70" y="1509"/>
                    </a:lnTo>
                    <a:lnTo>
                      <a:pt x="175" y="1596"/>
                    </a:lnTo>
                    <a:lnTo>
                      <a:pt x="365" y="1411"/>
                    </a:lnTo>
                    <a:lnTo>
                      <a:pt x="476" y="1448"/>
                    </a:lnTo>
                    <a:lnTo>
                      <a:pt x="501" y="1700"/>
                    </a:lnTo>
                    <a:lnTo>
                      <a:pt x="667" y="1707"/>
                    </a:lnTo>
                    <a:lnTo>
                      <a:pt x="685" y="1442"/>
                    </a:lnTo>
                    <a:lnTo>
                      <a:pt x="826" y="1405"/>
                    </a:lnTo>
                    <a:lnTo>
                      <a:pt x="993" y="1590"/>
                    </a:lnTo>
                    <a:lnTo>
                      <a:pt x="1103" y="1522"/>
                    </a:lnTo>
                    <a:lnTo>
                      <a:pt x="993" y="1300"/>
                    </a:lnTo>
                    <a:lnTo>
                      <a:pt x="1067" y="1207"/>
                    </a:lnTo>
                    <a:lnTo>
                      <a:pt x="1288" y="1312"/>
                    </a:lnTo>
                    <a:lnTo>
                      <a:pt x="1355" y="1196"/>
                    </a:lnTo>
                    <a:lnTo>
                      <a:pt x="1153" y="1047"/>
                    </a:lnTo>
                    <a:lnTo>
                      <a:pt x="1177" y="918"/>
                    </a:lnTo>
                    <a:lnTo>
                      <a:pt x="1429" y="894"/>
                    </a:lnTo>
                    <a:lnTo>
                      <a:pt x="1423" y="764"/>
                    </a:lnTo>
                    <a:lnTo>
                      <a:pt x="1171" y="727"/>
                    </a:lnTo>
                    <a:lnTo>
                      <a:pt x="1146" y="629"/>
                    </a:lnTo>
                    <a:lnTo>
                      <a:pt x="1349" y="487"/>
                    </a:lnTo>
                    <a:lnTo>
                      <a:pt x="1282" y="370"/>
                    </a:lnTo>
                    <a:lnTo>
                      <a:pt x="1054" y="462"/>
                    </a:lnTo>
                    <a:lnTo>
                      <a:pt x="980" y="388"/>
                    </a:lnTo>
                    <a:lnTo>
                      <a:pt x="1097" y="173"/>
                    </a:lnTo>
                    <a:lnTo>
                      <a:pt x="986" y="105"/>
                    </a:lnTo>
                    <a:lnTo>
                      <a:pt x="808" y="28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3" name="Freeform 5"/>
              <p:cNvSpPr>
                <a:spLocks/>
              </p:cNvSpPr>
              <p:nvPr/>
            </p:nvSpPr>
            <p:spPr bwMode="hidden">
              <a:xfrm>
                <a:off x="68" y="10"/>
                <a:ext cx="528" cy="496"/>
              </a:xfrm>
              <a:custGeom>
                <a:avLst/>
                <a:gdLst/>
                <a:ahLst/>
                <a:cxnLst>
                  <a:cxn ang="0">
                    <a:pos x="335" y="56"/>
                  </a:cxn>
                  <a:cxn ang="0">
                    <a:pos x="293" y="46"/>
                  </a:cxn>
                  <a:cxn ang="0">
                    <a:pos x="288" y="0"/>
                  </a:cxn>
                  <a:cxn ang="0">
                    <a:pos x="238" y="0"/>
                  </a:cxn>
                  <a:cxn ang="0">
                    <a:pos x="232" y="46"/>
                  </a:cxn>
                  <a:cxn ang="0">
                    <a:pos x="198" y="58"/>
                  </a:cxn>
                  <a:cxn ang="0">
                    <a:pos x="146" y="0"/>
                  </a:cxn>
                  <a:cxn ang="0">
                    <a:pos x="114" y="14"/>
                  </a:cxn>
                  <a:cxn ang="0">
                    <a:pos x="147" y="84"/>
                  </a:cxn>
                  <a:cxn ang="0">
                    <a:pos x="124" y="107"/>
                  </a:cxn>
                  <a:cxn ang="0">
                    <a:pos x="50" y="81"/>
                  </a:cxn>
                  <a:cxn ang="0">
                    <a:pos x="32" y="109"/>
                  </a:cxn>
                  <a:cxn ang="0">
                    <a:pos x="90" y="159"/>
                  </a:cxn>
                  <a:cxn ang="0">
                    <a:pos x="80" y="197"/>
                  </a:cxn>
                  <a:cxn ang="0">
                    <a:pos x="2" y="202"/>
                  </a:cxn>
                  <a:cxn ang="0">
                    <a:pos x="0" y="244"/>
                  </a:cxn>
                  <a:cxn ang="0">
                    <a:pos x="80" y="256"/>
                  </a:cxn>
                  <a:cxn ang="0">
                    <a:pos x="88" y="292"/>
                  </a:cxn>
                  <a:cxn ang="0">
                    <a:pos x="29" y="345"/>
                  </a:cxn>
                  <a:cxn ang="0">
                    <a:pos x="50" y="378"/>
                  </a:cxn>
                  <a:cxn ang="0">
                    <a:pos x="116" y="347"/>
                  </a:cxn>
                  <a:cxn ang="0">
                    <a:pos x="141" y="372"/>
                  </a:cxn>
                  <a:cxn ang="0">
                    <a:pos x="107" y="435"/>
                  </a:cxn>
                  <a:cxn ang="0">
                    <a:pos x="139" y="462"/>
                  </a:cxn>
                  <a:cxn ang="0">
                    <a:pos x="198" y="404"/>
                  </a:cxn>
                  <a:cxn ang="0">
                    <a:pos x="232" y="416"/>
                  </a:cxn>
                  <a:cxn ang="0">
                    <a:pos x="240" y="494"/>
                  </a:cxn>
                  <a:cxn ang="0">
                    <a:pos x="292" y="496"/>
                  </a:cxn>
                  <a:cxn ang="0">
                    <a:pos x="297" y="414"/>
                  </a:cxn>
                  <a:cxn ang="0">
                    <a:pos x="341" y="403"/>
                  </a:cxn>
                  <a:cxn ang="0">
                    <a:pos x="393" y="460"/>
                  </a:cxn>
                  <a:cxn ang="0">
                    <a:pos x="427" y="439"/>
                  </a:cxn>
                  <a:cxn ang="0">
                    <a:pos x="393" y="370"/>
                  </a:cxn>
                  <a:cxn ang="0">
                    <a:pos x="416" y="341"/>
                  </a:cxn>
                  <a:cxn ang="0">
                    <a:pos x="484" y="374"/>
                  </a:cxn>
                  <a:cxn ang="0">
                    <a:pos x="505" y="338"/>
                  </a:cxn>
                  <a:cxn ang="0">
                    <a:pos x="442" y="292"/>
                  </a:cxn>
                  <a:cxn ang="0">
                    <a:pos x="450" y="252"/>
                  </a:cxn>
                  <a:cxn ang="0">
                    <a:pos x="528" y="244"/>
                  </a:cxn>
                  <a:cxn ang="0">
                    <a:pos x="526" y="204"/>
                  </a:cxn>
                  <a:cxn ang="0">
                    <a:pos x="448" y="193"/>
                  </a:cxn>
                  <a:cxn ang="0">
                    <a:pos x="440" y="162"/>
                  </a:cxn>
                  <a:cxn ang="0">
                    <a:pos x="503" y="119"/>
                  </a:cxn>
                  <a:cxn ang="0">
                    <a:pos x="482" y="82"/>
                  </a:cxn>
                  <a:cxn ang="0">
                    <a:pos x="412" y="111"/>
                  </a:cxn>
                  <a:cxn ang="0">
                    <a:pos x="389" y="88"/>
                  </a:cxn>
                  <a:cxn ang="0">
                    <a:pos x="425" y="21"/>
                  </a:cxn>
                  <a:cxn ang="0">
                    <a:pos x="391" y="0"/>
                  </a:cxn>
                  <a:cxn ang="0">
                    <a:pos x="335" y="56"/>
                  </a:cxn>
                </a:cxnLst>
                <a:rect l="0" t="0" r="r" b="b"/>
                <a:pathLst>
                  <a:path w="528" h="496">
                    <a:moveTo>
                      <a:pt x="335" y="56"/>
                    </a:moveTo>
                    <a:lnTo>
                      <a:pt x="293" y="46"/>
                    </a:lnTo>
                    <a:lnTo>
                      <a:pt x="288" y="0"/>
                    </a:lnTo>
                    <a:lnTo>
                      <a:pt x="238" y="0"/>
                    </a:lnTo>
                    <a:lnTo>
                      <a:pt x="232" y="46"/>
                    </a:lnTo>
                    <a:lnTo>
                      <a:pt x="198" y="58"/>
                    </a:lnTo>
                    <a:lnTo>
                      <a:pt x="146" y="0"/>
                    </a:lnTo>
                    <a:lnTo>
                      <a:pt x="114" y="14"/>
                    </a:lnTo>
                    <a:lnTo>
                      <a:pt x="147" y="84"/>
                    </a:lnTo>
                    <a:lnTo>
                      <a:pt x="124" y="107"/>
                    </a:lnTo>
                    <a:lnTo>
                      <a:pt x="50" y="81"/>
                    </a:lnTo>
                    <a:lnTo>
                      <a:pt x="32" y="109"/>
                    </a:lnTo>
                    <a:lnTo>
                      <a:pt x="90" y="159"/>
                    </a:lnTo>
                    <a:lnTo>
                      <a:pt x="80" y="197"/>
                    </a:lnTo>
                    <a:lnTo>
                      <a:pt x="2" y="202"/>
                    </a:lnTo>
                    <a:lnTo>
                      <a:pt x="0" y="244"/>
                    </a:lnTo>
                    <a:lnTo>
                      <a:pt x="80" y="256"/>
                    </a:lnTo>
                    <a:lnTo>
                      <a:pt x="88" y="292"/>
                    </a:lnTo>
                    <a:lnTo>
                      <a:pt x="29" y="345"/>
                    </a:lnTo>
                    <a:lnTo>
                      <a:pt x="50" y="378"/>
                    </a:lnTo>
                    <a:lnTo>
                      <a:pt x="116" y="347"/>
                    </a:lnTo>
                    <a:lnTo>
                      <a:pt x="141" y="372"/>
                    </a:lnTo>
                    <a:lnTo>
                      <a:pt x="107" y="435"/>
                    </a:lnTo>
                    <a:lnTo>
                      <a:pt x="139" y="462"/>
                    </a:lnTo>
                    <a:lnTo>
                      <a:pt x="198" y="404"/>
                    </a:lnTo>
                    <a:lnTo>
                      <a:pt x="232" y="416"/>
                    </a:lnTo>
                    <a:lnTo>
                      <a:pt x="240" y="494"/>
                    </a:lnTo>
                    <a:lnTo>
                      <a:pt x="292" y="496"/>
                    </a:lnTo>
                    <a:lnTo>
                      <a:pt x="297" y="414"/>
                    </a:lnTo>
                    <a:lnTo>
                      <a:pt x="341" y="403"/>
                    </a:lnTo>
                    <a:lnTo>
                      <a:pt x="393" y="460"/>
                    </a:lnTo>
                    <a:lnTo>
                      <a:pt x="427" y="439"/>
                    </a:lnTo>
                    <a:lnTo>
                      <a:pt x="393" y="370"/>
                    </a:lnTo>
                    <a:lnTo>
                      <a:pt x="416" y="341"/>
                    </a:lnTo>
                    <a:lnTo>
                      <a:pt x="484" y="374"/>
                    </a:lnTo>
                    <a:lnTo>
                      <a:pt x="505" y="338"/>
                    </a:lnTo>
                    <a:lnTo>
                      <a:pt x="442" y="292"/>
                    </a:lnTo>
                    <a:lnTo>
                      <a:pt x="450" y="252"/>
                    </a:lnTo>
                    <a:lnTo>
                      <a:pt x="528" y="244"/>
                    </a:lnTo>
                    <a:lnTo>
                      <a:pt x="526" y="204"/>
                    </a:lnTo>
                    <a:lnTo>
                      <a:pt x="448" y="193"/>
                    </a:lnTo>
                    <a:lnTo>
                      <a:pt x="440" y="162"/>
                    </a:lnTo>
                    <a:lnTo>
                      <a:pt x="503" y="119"/>
                    </a:lnTo>
                    <a:lnTo>
                      <a:pt x="482" y="82"/>
                    </a:lnTo>
                    <a:lnTo>
                      <a:pt x="412" y="111"/>
                    </a:lnTo>
                    <a:lnTo>
                      <a:pt x="389" y="88"/>
                    </a:lnTo>
                    <a:lnTo>
                      <a:pt x="425" y="21"/>
                    </a:lnTo>
                    <a:lnTo>
                      <a:pt x="391" y="0"/>
                    </a:lnTo>
                    <a:lnTo>
                      <a:pt x="335" y="5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4" name="Freeform 6"/>
              <p:cNvSpPr>
                <a:spLocks/>
              </p:cNvSpPr>
              <p:nvPr/>
            </p:nvSpPr>
            <p:spPr bwMode="hidden">
              <a:xfrm>
                <a:off x="751" y="223"/>
                <a:ext cx="1428" cy="1430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hidden">
              <a:xfrm>
                <a:off x="1595" y="800"/>
                <a:ext cx="2312" cy="2313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hidden">
              <a:xfrm>
                <a:off x="2" y="3022"/>
                <a:ext cx="2153" cy="1321"/>
              </a:xfrm>
              <a:custGeom>
                <a:avLst/>
                <a:gdLst/>
                <a:ahLst/>
                <a:cxnLst>
                  <a:cxn ang="0">
                    <a:pos x="1368" y="358"/>
                  </a:cxn>
                  <a:cxn ang="0">
                    <a:pos x="1197" y="318"/>
                  </a:cxn>
                  <a:cxn ang="0">
                    <a:pos x="1173" y="0"/>
                  </a:cxn>
                  <a:cxn ang="0">
                    <a:pos x="964" y="16"/>
                  </a:cxn>
                  <a:cxn ang="0">
                    <a:pos x="948" y="318"/>
                  </a:cxn>
                  <a:cxn ang="0">
                    <a:pos x="808" y="366"/>
                  </a:cxn>
                  <a:cxn ang="0">
                    <a:pos x="606" y="109"/>
                  </a:cxn>
                  <a:cxn ang="0">
                    <a:pos x="467" y="187"/>
                  </a:cxn>
                  <a:cxn ang="0">
                    <a:pos x="599" y="474"/>
                  </a:cxn>
                  <a:cxn ang="0">
                    <a:pos x="506" y="568"/>
                  </a:cxn>
                  <a:cxn ang="0">
                    <a:pos x="202" y="459"/>
                  </a:cxn>
                  <a:cxn ang="0">
                    <a:pos x="132" y="576"/>
                  </a:cxn>
                  <a:cxn ang="0">
                    <a:pos x="365" y="778"/>
                  </a:cxn>
                  <a:cxn ang="0">
                    <a:pos x="327" y="933"/>
                  </a:cxn>
                  <a:cxn ang="0">
                    <a:pos x="7" y="956"/>
                  </a:cxn>
                  <a:cxn ang="0">
                    <a:pos x="0" y="1128"/>
                  </a:cxn>
                  <a:cxn ang="0">
                    <a:pos x="327" y="1174"/>
                  </a:cxn>
                  <a:cxn ang="0">
                    <a:pos x="358" y="1321"/>
                  </a:cxn>
                  <a:cxn ang="0">
                    <a:pos x="1804" y="1321"/>
                  </a:cxn>
                  <a:cxn ang="0">
                    <a:pos x="1835" y="1158"/>
                  </a:cxn>
                  <a:cxn ang="0">
                    <a:pos x="2153" y="1128"/>
                  </a:cxn>
                  <a:cxn ang="0">
                    <a:pos x="2146" y="964"/>
                  </a:cxn>
                  <a:cxn ang="0">
                    <a:pos x="1827" y="917"/>
                  </a:cxn>
                  <a:cxn ang="0">
                    <a:pos x="1795" y="793"/>
                  </a:cxn>
                  <a:cxn ang="0">
                    <a:pos x="2052" y="615"/>
                  </a:cxn>
                  <a:cxn ang="0">
                    <a:pos x="1967" y="467"/>
                  </a:cxn>
                  <a:cxn ang="0">
                    <a:pos x="1679" y="583"/>
                  </a:cxn>
                  <a:cxn ang="0">
                    <a:pos x="1586" y="490"/>
                  </a:cxn>
                  <a:cxn ang="0">
                    <a:pos x="1733" y="218"/>
                  </a:cxn>
                  <a:cxn ang="0">
                    <a:pos x="1593" y="132"/>
                  </a:cxn>
                  <a:cxn ang="0">
                    <a:pos x="1368" y="358"/>
                  </a:cxn>
                </a:cxnLst>
                <a:rect l="0" t="0" r="r" b="b"/>
                <a:pathLst>
                  <a:path w="2153" h="1321">
                    <a:moveTo>
                      <a:pt x="1368" y="358"/>
                    </a:moveTo>
                    <a:lnTo>
                      <a:pt x="1197" y="318"/>
                    </a:lnTo>
                    <a:lnTo>
                      <a:pt x="1173" y="0"/>
                    </a:lnTo>
                    <a:lnTo>
                      <a:pt x="964" y="16"/>
                    </a:lnTo>
                    <a:lnTo>
                      <a:pt x="948" y="318"/>
                    </a:lnTo>
                    <a:lnTo>
                      <a:pt x="808" y="366"/>
                    </a:lnTo>
                    <a:lnTo>
                      <a:pt x="606" y="109"/>
                    </a:lnTo>
                    <a:lnTo>
                      <a:pt x="467" y="187"/>
                    </a:lnTo>
                    <a:lnTo>
                      <a:pt x="599" y="474"/>
                    </a:lnTo>
                    <a:lnTo>
                      <a:pt x="506" y="568"/>
                    </a:lnTo>
                    <a:lnTo>
                      <a:pt x="202" y="459"/>
                    </a:lnTo>
                    <a:lnTo>
                      <a:pt x="132" y="576"/>
                    </a:lnTo>
                    <a:lnTo>
                      <a:pt x="365" y="778"/>
                    </a:lnTo>
                    <a:lnTo>
                      <a:pt x="327" y="933"/>
                    </a:lnTo>
                    <a:lnTo>
                      <a:pt x="7" y="956"/>
                    </a:lnTo>
                    <a:lnTo>
                      <a:pt x="0" y="1128"/>
                    </a:lnTo>
                    <a:lnTo>
                      <a:pt x="327" y="1174"/>
                    </a:lnTo>
                    <a:lnTo>
                      <a:pt x="358" y="1321"/>
                    </a:lnTo>
                    <a:lnTo>
                      <a:pt x="1804" y="1321"/>
                    </a:lnTo>
                    <a:lnTo>
                      <a:pt x="1835" y="1158"/>
                    </a:lnTo>
                    <a:lnTo>
                      <a:pt x="2153" y="1128"/>
                    </a:lnTo>
                    <a:lnTo>
                      <a:pt x="2146" y="964"/>
                    </a:lnTo>
                    <a:lnTo>
                      <a:pt x="1827" y="917"/>
                    </a:lnTo>
                    <a:lnTo>
                      <a:pt x="1795" y="793"/>
                    </a:lnTo>
                    <a:lnTo>
                      <a:pt x="2052" y="615"/>
                    </a:lnTo>
                    <a:lnTo>
                      <a:pt x="1967" y="467"/>
                    </a:lnTo>
                    <a:lnTo>
                      <a:pt x="1679" y="583"/>
                    </a:lnTo>
                    <a:lnTo>
                      <a:pt x="1586" y="490"/>
                    </a:lnTo>
                    <a:lnTo>
                      <a:pt x="1733" y="218"/>
                    </a:lnTo>
                    <a:lnTo>
                      <a:pt x="1593" y="132"/>
                    </a:lnTo>
                    <a:lnTo>
                      <a:pt x="1368" y="358"/>
                    </a:ln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7" name="Freeform 9"/>
              <p:cNvSpPr>
                <a:spLocks/>
              </p:cNvSpPr>
              <p:nvPr/>
            </p:nvSpPr>
            <p:spPr bwMode="hidden">
              <a:xfrm>
                <a:off x="2831" y="2788"/>
                <a:ext cx="1426" cy="142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8" name="Freeform 10"/>
              <p:cNvSpPr>
                <a:spLocks/>
              </p:cNvSpPr>
              <p:nvPr/>
            </p:nvSpPr>
            <p:spPr bwMode="hidden">
              <a:xfrm>
                <a:off x="3557" y="307"/>
                <a:ext cx="1845" cy="1846"/>
              </a:xfrm>
              <a:custGeom>
                <a:avLst/>
                <a:gdLst/>
                <a:ahLst/>
                <a:cxnLst>
                  <a:cxn ang="0">
                    <a:pos x="1469" y="384"/>
                  </a:cxn>
                  <a:cxn ang="0">
                    <a:pos x="1285" y="342"/>
                  </a:cxn>
                  <a:cxn ang="0">
                    <a:pos x="1260" y="0"/>
                  </a:cxn>
                  <a:cxn ang="0">
                    <a:pos x="1035" y="17"/>
                  </a:cxn>
                  <a:cxn ang="0">
                    <a:pos x="1018" y="342"/>
                  </a:cxn>
                  <a:cxn ang="0">
                    <a:pos x="868" y="393"/>
                  </a:cxn>
                  <a:cxn ang="0">
                    <a:pos x="651" y="117"/>
                  </a:cxn>
                  <a:cxn ang="0">
                    <a:pos x="501" y="201"/>
                  </a:cxn>
                  <a:cxn ang="0">
                    <a:pos x="643" y="509"/>
                  </a:cxn>
                  <a:cxn ang="0">
                    <a:pos x="543" y="610"/>
                  </a:cxn>
                  <a:cxn ang="0">
                    <a:pos x="217" y="493"/>
                  </a:cxn>
                  <a:cxn ang="0">
                    <a:pos x="142" y="618"/>
                  </a:cxn>
                  <a:cxn ang="0">
                    <a:pos x="392" y="835"/>
                  </a:cxn>
                  <a:cxn ang="0">
                    <a:pos x="351" y="1002"/>
                  </a:cxn>
                  <a:cxn ang="0">
                    <a:pos x="8" y="1027"/>
                  </a:cxn>
                  <a:cxn ang="0">
                    <a:pos x="0" y="1211"/>
                  </a:cxn>
                  <a:cxn ang="0">
                    <a:pos x="351" y="1261"/>
                  </a:cxn>
                  <a:cxn ang="0">
                    <a:pos x="384" y="1419"/>
                  </a:cxn>
                  <a:cxn ang="0">
                    <a:pos x="125" y="1653"/>
                  </a:cxn>
                  <a:cxn ang="0">
                    <a:pos x="217" y="1795"/>
                  </a:cxn>
                  <a:cxn ang="0">
                    <a:pos x="509" y="1661"/>
                  </a:cxn>
                  <a:cxn ang="0">
                    <a:pos x="618" y="1770"/>
                  </a:cxn>
                  <a:cxn ang="0">
                    <a:pos x="467" y="2045"/>
                  </a:cxn>
                  <a:cxn ang="0">
                    <a:pos x="609" y="2162"/>
                  </a:cxn>
                  <a:cxn ang="0">
                    <a:pos x="868" y="1912"/>
                  </a:cxn>
                  <a:cxn ang="0">
                    <a:pos x="1018" y="1962"/>
                  </a:cxn>
                  <a:cxn ang="0">
                    <a:pos x="1052" y="2304"/>
                  </a:cxn>
                  <a:cxn ang="0">
                    <a:pos x="1277" y="2313"/>
                  </a:cxn>
                  <a:cxn ang="0">
                    <a:pos x="1302" y="1954"/>
                  </a:cxn>
                  <a:cxn ang="0">
                    <a:pos x="1494" y="1904"/>
                  </a:cxn>
                  <a:cxn ang="0">
                    <a:pos x="1720" y="2154"/>
                  </a:cxn>
                  <a:cxn ang="0">
                    <a:pos x="1870" y="2062"/>
                  </a:cxn>
                  <a:cxn ang="0">
                    <a:pos x="1720" y="1762"/>
                  </a:cxn>
                  <a:cxn ang="0">
                    <a:pos x="1820" y="1636"/>
                  </a:cxn>
                  <a:cxn ang="0">
                    <a:pos x="2120" y="1778"/>
                  </a:cxn>
                  <a:cxn ang="0">
                    <a:pos x="2212" y="1620"/>
                  </a:cxn>
                  <a:cxn ang="0">
                    <a:pos x="1937" y="1419"/>
                  </a:cxn>
                  <a:cxn ang="0">
                    <a:pos x="1970" y="1244"/>
                  </a:cxn>
                  <a:cxn ang="0">
                    <a:pos x="2312" y="1211"/>
                  </a:cxn>
                  <a:cxn ang="0">
                    <a:pos x="2304" y="1035"/>
                  </a:cxn>
                  <a:cxn ang="0">
                    <a:pos x="1962" y="985"/>
                  </a:cxn>
                  <a:cxn ang="0">
                    <a:pos x="1928" y="852"/>
                  </a:cxn>
                  <a:cxn ang="0">
                    <a:pos x="2204" y="660"/>
                  </a:cxn>
                  <a:cxn ang="0">
                    <a:pos x="2112" y="501"/>
                  </a:cxn>
                  <a:cxn ang="0">
                    <a:pos x="1803" y="626"/>
                  </a:cxn>
                  <a:cxn ang="0">
                    <a:pos x="1703" y="526"/>
                  </a:cxn>
                  <a:cxn ang="0">
                    <a:pos x="1861" y="234"/>
                  </a:cxn>
                  <a:cxn ang="0">
                    <a:pos x="1711" y="142"/>
                  </a:cxn>
                  <a:cxn ang="0">
                    <a:pos x="1469" y="384"/>
                  </a:cxn>
                </a:cxnLst>
                <a:rect l="0" t="0" r="r" b="b"/>
                <a:pathLst>
                  <a:path w="2312" h="2313">
                    <a:moveTo>
                      <a:pt x="1469" y="384"/>
                    </a:moveTo>
                    <a:lnTo>
                      <a:pt x="1285" y="342"/>
                    </a:lnTo>
                    <a:lnTo>
                      <a:pt x="1260" y="0"/>
                    </a:lnTo>
                    <a:lnTo>
                      <a:pt x="1035" y="17"/>
                    </a:lnTo>
                    <a:lnTo>
                      <a:pt x="1018" y="342"/>
                    </a:lnTo>
                    <a:lnTo>
                      <a:pt x="868" y="393"/>
                    </a:lnTo>
                    <a:lnTo>
                      <a:pt x="651" y="117"/>
                    </a:lnTo>
                    <a:lnTo>
                      <a:pt x="501" y="201"/>
                    </a:lnTo>
                    <a:lnTo>
                      <a:pt x="643" y="509"/>
                    </a:lnTo>
                    <a:lnTo>
                      <a:pt x="543" y="610"/>
                    </a:lnTo>
                    <a:lnTo>
                      <a:pt x="217" y="493"/>
                    </a:lnTo>
                    <a:lnTo>
                      <a:pt x="142" y="618"/>
                    </a:lnTo>
                    <a:lnTo>
                      <a:pt x="392" y="835"/>
                    </a:lnTo>
                    <a:lnTo>
                      <a:pt x="351" y="1002"/>
                    </a:lnTo>
                    <a:lnTo>
                      <a:pt x="8" y="1027"/>
                    </a:lnTo>
                    <a:lnTo>
                      <a:pt x="0" y="1211"/>
                    </a:lnTo>
                    <a:lnTo>
                      <a:pt x="351" y="1261"/>
                    </a:lnTo>
                    <a:lnTo>
                      <a:pt x="384" y="1419"/>
                    </a:lnTo>
                    <a:lnTo>
                      <a:pt x="125" y="1653"/>
                    </a:lnTo>
                    <a:lnTo>
                      <a:pt x="217" y="1795"/>
                    </a:lnTo>
                    <a:lnTo>
                      <a:pt x="509" y="1661"/>
                    </a:lnTo>
                    <a:lnTo>
                      <a:pt x="618" y="1770"/>
                    </a:lnTo>
                    <a:lnTo>
                      <a:pt x="467" y="2045"/>
                    </a:lnTo>
                    <a:lnTo>
                      <a:pt x="609" y="2162"/>
                    </a:lnTo>
                    <a:lnTo>
                      <a:pt x="868" y="1912"/>
                    </a:lnTo>
                    <a:lnTo>
                      <a:pt x="1018" y="1962"/>
                    </a:lnTo>
                    <a:lnTo>
                      <a:pt x="1052" y="2304"/>
                    </a:lnTo>
                    <a:lnTo>
                      <a:pt x="1277" y="2313"/>
                    </a:lnTo>
                    <a:lnTo>
                      <a:pt x="1302" y="1954"/>
                    </a:lnTo>
                    <a:lnTo>
                      <a:pt x="1494" y="1904"/>
                    </a:lnTo>
                    <a:lnTo>
                      <a:pt x="1720" y="2154"/>
                    </a:lnTo>
                    <a:lnTo>
                      <a:pt x="1870" y="2062"/>
                    </a:lnTo>
                    <a:lnTo>
                      <a:pt x="1720" y="1762"/>
                    </a:lnTo>
                    <a:lnTo>
                      <a:pt x="1820" y="1636"/>
                    </a:lnTo>
                    <a:lnTo>
                      <a:pt x="2120" y="1778"/>
                    </a:lnTo>
                    <a:lnTo>
                      <a:pt x="2212" y="1620"/>
                    </a:lnTo>
                    <a:lnTo>
                      <a:pt x="1937" y="1419"/>
                    </a:lnTo>
                    <a:lnTo>
                      <a:pt x="1970" y="1244"/>
                    </a:lnTo>
                    <a:lnTo>
                      <a:pt x="2312" y="1211"/>
                    </a:lnTo>
                    <a:lnTo>
                      <a:pt x="2304" y="1035"/>
                    </a:lnTo>
                    <a:lnTo>
                      <a:pt x="1962" y="985"/>
                    </a:lnTo>
                    <a:lnTo>
                      <a:pt x="1928" y="852"/>
                    </a:lnTo>
                    <a:lnTo>
                      <a:pt x="2204" y="660"/>
                    </a:lnTo>
                    <a:lnTo>
                      <a:pt x="2112" y="501"/>
                    </a:lnTo>
                    <a:lnTo>
                      <a:pt x="1803" y="626"/>
                    </a:lnTo>
                    <a:lnTo>
                      <a:pt x="1703" y="526"/>
                    </a:lnTo>
                    <a:lnTo>
                      <a:pt x="1861" y="234"/>
                    </a:lnTo>
                    <a:lnTo>
                      <a:pt x="1711" y="142"/>
                    </a:lnTo>
                    <a:lnTo>
                      <a:pt x="1469" y="3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27659" name="Freeform 11"/>
              <p:cNvSpPr>
                <a:spLocks/>
              </p:cNvSpPr>
              <p:nvPr/>
            </p:nvSpPr>
            <p:spPr bwMode="hidden">
              <a:xfrm>
                <a:off x="4502" y="1610"/>
                <a:ext cx="1265" cy="2518"/>
              </a:xfrm>
              <a:custGeom>
                <a:avLst/>
                <a:gdLst/>
                <a:ahLst/>
                <a:cxnLst>
                  <a:cxn ang="0">
                    <a:pos x="1265" y="0"/>
                  </a:cxn>
                  <a:cxn ang="0">
                    <a:pos x="1128" y="18"/>
                  </a:cxn>
                  <a:cxn ang="0">
                    <a:pos x="1110" y="372"/>
                  </a:cxn>
                  <a:cxn ang="0">
                    <a:pos x="946" y="428"/>
                  </a:cxn>
                  <a:cxn ang="0">
                    <a:pos x="710" y="127"/>
                  </a:cxn>
                  <a:cxn ang="0">
                    <a:pos x="546" y="219"/>
                  </a:cxn>
                  <a:cxn ang="0">
                    <a:pos x="701" y="555"/>
                  </a:cxn>
                  <a:cxn ang="0">
                    <a:pos x="592" y="665"/>
                  </a:cxn>
                  <a:cxn ang="0">
                    <a:pos x="237" y="537"/>
                  </a:cxn>
                  <a:cxn ang="0">
                    <a:pos x="155" y="674"/>
                  </a:cxn>
                  <a:cxn ang="0">
                    <a:pos x="427" y="911"/>
                  </a:cxn>
                  <a:cxn ang="0">
                    <a:pos x="383" y="1093"/>
                  </a:cxn>
                  <a:cxn ang="0">
                    <a:pos x="9" y="1121"/>
                  </a:cxn>
                  <a:cxn ang="0">
                    <a:pos x="0" y="1322"/>
                  </a:cxn>
                  <a:cxn ang="0">
                    <a:pos x="383" y="1376"/>
                  </a:cxn>
                  <a:cxn ang="0">
                    <a:pos x="419" y="1549"/>
                  </a:cxn>
                  <a:cxn ang="0">
                    <a:pos x="136" y="1804"/>
                  </a:cxn>
                  <a:cxn ang="0">
                    <a:pos x="237" y="1959"/>
                  </a:cxn>
                  <a:cxn ang="0">
                    <a:pos x="555" y="1813"/>
                  </a:cxn>
                  <a:cxn ang="0">
                    <a:pos x="674" y="1932"/>
                  </a:cxn>
                  <a:cxn ang="0">
                    <a:pos x="509" y="2232"/>
                  </a:cxn>
                  <a:cxn ang="0">
                    <a:pos x="664" y="2360"/>
                  </a:cxn>
                  <a:cxn ang="0">
                    <a:pos x="946" y="2087"/>
                  </a:cxn>
                  <a:cxn ang="0">
                    <a:pos x="1110" y="2142"/>
                  </a:cxn>
                  <a:cxn ang="0">
                    <a:pos x="1147" y="2515"/>
                  </a:cxn>
                  <a:cxn ang="0">
                    <a:pos x="1265" y="2518"/>
                  </a:cxn>
                  <a:cxn ang="0">
                    <a:pos x="1265" y="0"/>
                  </a:cxn>
                </a:cxnLst>
                <a:rect l="0" t="0" r="r" b="b"/>
                <a:pathLst>
                  <a:path w="1265" h="2518">
                    <a:moveTo>
                      <a:pt x="1265" y="0"/>
                    </a:moveTo>
                    <a:lnTo>
                      <a:pt x="1128" y="18"/>
                    </a:lnTo>
                    <a:lnTo>
                      <a:pt x="1110" y="372"/>
                    </a:lnTo>
                    <a:lnTo>
                      <a:pt x="946" y="428"/>
                    </a:lnTo>
                    <a:lnTo>
                      <a:pt x="710" y="127"/>
                    </a:lnTo>
                    <a:lnTo>
                      <a:pt x="546" y="219"/>
                    </a:lnTo>
                    <a:lnTo>
                      <a:pt x="701" y="555"/>
                    </a:lnTo>
                    <a:lnTo>
                      <a:pt x="592" y="665"/>
                    </a:lnTo>
                    <a:lnTo>
                      <a:pt x="237" y="537"/>
                    </a:lnTo>
                    <a:lnTo>
                      <a:pt x="155" y="674"/>
                    </a:lnTo>
                    <a:lnTo>
                      <a:pt x="427" y="911"/>
                    </a:lnTo>
                    <a:lnTo>
                      <a:pt x="383" y="1093"/>
                    </a:lnTo>
                    <a:lnTo>
                      <a:pt x="9" y="1121"/>
                    </a:lnTo>
                    <a:lnTo>
                      <a:pt x="0" y="1322"/>
                    </a:lnTo>
                    <a:lnTo>
                      <a:pt x="383" y="1376"/>
                    </a:lnTo>
                    <a:lnTo>
                      <a:pt x="419" y="1549"/>
                    </a:lnTo>
                    <a:lnTo>
                      <a:pt x="136" y="1804"/>
                    </a:lnTo>
                    <a:lnTo>
                      <a:pt x="237" y="1959"/>
                    </a:lnTo>
                    <a:lnTo>
                      <a:pt x="555" y="1813"/>
                    </a:lnTo>
                    <a:lnTo>
                      <a:pt x="674" y="1932"/>
                    </a:lnTo>
                    <a:lnTo>
                      <a:pt x="509" y="2232"/>
                    </a:lnTo>
                    <a:lnTo>
                      <a:pt x="664" y="2360"/>
                    </a:lnTo>
                    <a:lnTo>
                      <a:pt x="946" y="2087"/>
                    </a:lnTo>
                    <a:lnTo>
                      <a:pt x="1110" y="2142"/>
                    </a:lnTo>
                    <a:lnTo>
                      <a:pt x="1147" y="2515"/>
                    </a:lnTo>
                    <a:lnTo>
                      <a:pt x="1265" y="2518"/>
                    </a:lnTo>
                    <a:lnTo>
                      <a:pt x="126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pic>
          <p:nvPicPr>
            <p:cNvPr id="27660" name="Picture 12" descr="Facbanna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invGray">
            <a:xfrm>
              <a:off x="2" y="-2"/>
              <a:ext cx="506" cy="4320"/>
            </a:xfrm>
            <a:prstGeom prst="rect">
              <a:avLst/>
            </a:prstGeom>
            <a:noFill/>
          </p:spPr>
        </p:pic>
      </p:grpSp>
      <p:sp>
        <p:nvSpPr>
          <p:cNvPr id="2766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66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32989503-3507-428E-9725-73F673ACD5F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27A701-F64E-4B12-953C-0C1DA19A286A}" type="slidenum">
              <a:rPr lang="en-US"/>
              <a:pPr/>
              <a:t>1</a:t>
            </a:fld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736850" y="1125538"/>
            <a:ext cx="392271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/>
            <a:r>
              <a:rPr lang="th-TH" sz="138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ngsana New" pitchFamily="18" charset="-34"/>
              </a:rPr>
              <a:t>บทที่ 3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3789363"/>
            <a:ext cx="76327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/>
            <a:r>
              <a:rPr lang="th-TH" sz="6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ngsana New" pitchFamily="18" charset="-34"/>
              </a:rPr>
              <a:t>ผลิตภัณฑ์และการพยากรณ์ยอดขาย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2987-4401-41E8-98AA-A8AA5614514F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ประเภทของการพยากรณ์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826375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h-TH" sz="3600" b="1" dirty="0">
                <a:cs typeface="Angsana New" pitchFamily="18" charset="-34"/>
              </a:rPr>
              <a:t>การพยากรณ์เชิงคุณภาพ </a:t>
            </a:r>
            <a:r>
              <a:rPr lang="en-US" sz="2800" b="1" dirty="0">
                <a:cs typeface="Angsana New" pitchFamily="18" charset="-34"/>
              </a:rPr>
              <a:t>(Qualitative Forecasting)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จากความคิดเห็นของบุคคลต่างๆ </a:t>
            </a:r>
            <a:r>
              <a:rPr lang="en-US" sz="3200" dirty="0">
                <a:cs typeface="Angsana New" pitchFamily="18" charset="-34"/>
              </a:rPr>
              <a:t>(</a:t>
            </a:r>
            <a:r>
              <a:rPr lang="en-US" dirty="0" smtClean="0">
                <a:cs typeface="Angsana New" pitchFamily="18" charset="-34"/>
              </a:rPr>
              <a:t>Judgment</a:t>
            </a:r>
            <a:r>
              <a:rPr lang="en-US" dirty="0">
                <a:cs typeface="Angsana New" pitchFamily="18" charset="-34"/>
              </a:rPr>
              <a:t>)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ใช้กับกรณีที่ผู้พยากรณ์ต้องการพยากรณ์ในระยะเวลาจำกัด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อาจเกิความเอนเอียงได้ </a:t>
            </a:r>
            <a:r>
              <a:rPr lang="en-US" sz="3200" dirty="0">
                <a:cs typeface="Angsana New" pitchFamily="18" charset="-34"/>
              </a:rPr>
              <a:t>(</a:t>
            </a:r>
            <a:r>
              <a:rPr lang="en-US" dirty="0" smtClean="0">
                <a:cs typeface="Angsana New" pitchFamily="18" charset="-34"/>
              </a:rPr>
              <a:t>Bias</a:t>
            </a:r>
            <a:r>
              <a:rPr lang="en-US" dirty="0">
                <a:cs typeface="Angsana New" pitchFamily="18" charset="-34"/>
              </a:rPr>
              <a:t>)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ได้แก่  ความคิดเห็นจากผู้บริหาร  การสำรวจลูกค้า ความคิดเห็นจากพนักงานขาย ความคิดเห็นจาก</a:t>
            </a:r>
            <a:r>
              <a:rPr lang="th-TH" sz="3200" dirty="0" smtClean="0">
                <a:cs typeface="Angsana New" pitchFamily="18" charset="-34"/>
              </a:rPr>
              <a:t>ผู้เชี่ยวชาญ</a:t>
            </a:r>
            <a:endParaRPr lang="en-US" sz="32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E6EB-1DF5-41C3-B0D5-6F03999B6930}" type="slidenum">
              <a:rPr lang="en-US"/>
              <a:pPr/>
              <a:t>11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ประเภทของการพยากรณ์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1676400"/>
            <a:ext cx="8077200" cy="4114800"/>
          </a:xfrm>
        </p:spPr>
        <p:txBody>
          <a:bodyPr/>
          <a:lstStyle/>
          <a:p>
            <a:pPr marL="609600" indent="-609600" algn="thaiDist">
              <a:buFontTx/>
              <a:buAutoNum type="arabicPeriod" startAt="2"/>
            </a:pPr>
            <a:r>
              <a:rPr lang="th-TH" sz="3600" b="1" dirty="0">
                <a:cs typeface="Angsana New" pitchFamily="18" charset="-34"/>
              </a:rPr>
              <a:t>การพยากรณ์เชิงปริมาณ </a:t>
            </a:r>
            <a:r>
              <a:rPr lang="en-US" sz="2800" b="1" dirty="0" smtClean="0">
                <a:cs typeface="Angsana New" pitchFamily="18" charset="-34"/>
              </a:rPr>
              <a:t>(Quantitative </a:t>
            </a:r>
            <a:r>
              <a:rPr lang="en-US" sz="2800" b="1" dirty="0">
                <a:cs typeface="Angsana New" pitchFamily="18" charset="-34"/>
              </a:rPr>
              <a:t>Forecasting)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อาศัยข้อมูลหรือตัวเลขในอดีตจนถึงปัจจุบันเพื่อใช้ในการสร้างตัวแบบ</a:t>
            </a: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แบ่งได้เป็น 3 กลุ่ม</a:t>
            </a:r>
          </a:p>
          <a:p>
            <a:pPr marL="1371600" lvl="2" indent="-457200" algn="thaiDist">
              <a:buFontTx/>
              <a:buAutoNum type="arabicPeriod"/>
            </a:pPr>
            <a:r>
              <a:rPr lang="th-TH" sz="3200" dirty="0">
                <a:cs typeface="Angsana New" pitchFamily="18" charset="-34"/>
              </a:rPr>
              <a:t>ตัวแบบอนุกรมเวลา </a:t>
            </a:r>
            <a:r>
              <a:rPr lang="en-US" sz="2800" dirty="0" smtClean="0">
                <a:cs typeface="Angsana New" pitchFamily="18" charset="-34"/>
              </a:rPr>
              <a:t>(Time </a:t>
            </a:r>
            <a:r>
              <a:rPr lang="en-US" sz="2800" dirty="0">
                <a:cs typeface="Angsana New" pitchFamily="18" charset="-34"/>
              </a:rPr>
              <a:t>Series Model)</a:t>
            </a:r>
          </a:p>
          <a:p>
            <a:pPr marL="1371600" lvl="2" indent="-457200" algn="thaiDist">
              <a:buFontTx/>
              <a:buAutoNum type="arabicPeriod"/>
            </a:pPr>
            <a:r>
              <a:rPr lang="th-TH" sz="3200" dirty="0">
                <a:cs typeface="Angsana New" pitchFamily="18" charset="-34"/>
              </a:rPr>
              <a:t>ตัวแบบเหตุผล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800" dirty="0" smtClean="0">
                <a:cs typeface="Angsana New" pitchFamily="18" charset="-34"/>
              </a:rPr>
              <a:t>(Causal </a:t>
            </a:r>
            <a:r>
              <a:rPr lang="en-US" sz="2800" dirty="0">
                <a:cs typeface="Angsana New" pitchFamily="18" charset="-34"/>
              </a:rPr>
              <a:t>Model)</a:t>
            </a:r>
          </a:p>
          <a:p>
            <a:pPr marL="1371600" lvl="2" indent="-457200" algn="thaiDist">
              <a:buFontTx/>
              <a:buAutoNum type="arabicPeriod"/>
            </a:pPr>
            <a:r>
              <a:rPr lang="th-TH" sz="3200" dirty="0">
                <a:cs typeface="Angsana New" pitchFamily="18" charset="-34"/>
              </a:rPr>
              <a:t>ตัวแบบจำลองปัญหา </a:t>
            </a:r>
            <a:r>
              <a:rPr lang="en-US" sz="2800" dirty="0">
                <a:cs typeface="Angsana New" pitchFamily="18" charset="-34"/>
              </a:rPr>
              <a:t>(Simulation Model)</a:t>
            </a:r>
            <a:endParaRPr lang="th-TH" sz="28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169CD-1170-4483-9009-CA4655918F7D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การพยากรณ์เชิงคุณภาพ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776788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ความคิดเห็นจากผู้บริหาร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400" dirty="0" smtClean="0">
                <a:cs typeface="Angsana New" pitchFamily="18" charset="-34"/>
              </a:rPr>
              <a:t>(Executive </a:t>
            </a:r>
            <a:r>
              <a:rPr lang="en-US" sz="2400" dirty="0">
                <a:cs typeface="Angsana New" pitchFamily="18" charset="-34"/>
              </a:rPr>
              <a:t>Opinions)</a:t>
            </a:r>
          </a:p>
          <a:p>
            <a:pPr marL="990600" lvl="1" indent="-533400" algn="thaiDist">
              <a:lnSpc>
                <a:spcPct val="90000"/>
              </a:lnSpc>
            </a:pPr>
            <a:r>
              <a:rPr lang="th-TH" dirty="0">
                <a:cs typeface="Angsana New" pitchFamily="18" charset="-34"/>
              </a:rPr>
              <a:t>การวางแผนระยะยาว</a:t>
            </a:r>
            <a:endParaRPr lang="en-US" dirty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ความคิดเห็นจากพนักงานขาย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400" dirty="0">
                <a:cs typeface="Angsana New" pitchFamily="18" charset="-34"/>
              </a:rPr>
              <a:t>(</a:t>
            </a:r>
            <a:r>
              <a:rPr lang="en-US" sz="2400" dirty="0" smtClean="0">
                <a:cs typeface="Angsana New" pitchFamily="18" charset="-34"/>
              </a:rPr>
              <a:t>Opinions </a:t>
            </a:r>
            <a:r>
              <a:rPr lang="en-US" sz="2400" dirty="0">
                <a:cs typeface="Angsana New" pitchFamily="18" charset="-34"/>
              </a:rPr>
              <a:t>of Sales Staff)</a:t>
            </a:r>
          </a:p>
          <a:p>
            <a:pPr marL="990600" lvl="1" indent="-533400" algn="thaiDist">
              <a:lnSpc>
                <a:spcPct val="90000"/>
              </a:lnSpc>
            </a:pPr>
            <a:r>
              <a:rPr lang="th-TH" dirty="0">
                <a:cs typeface="Angsana New" pitchFamily="18" charset="-34"/>
              </a:rPr>
              <a:t>เนื่องจากผู้ขายติดต่อกับลูกค้าโดยตรง</a:t>
            </a:r>
            <a:endParaRPr lang="en-US" dirty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การสำรวจลูกค้า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400" dirty="0" smtClean="0">
                <a:cs typeface="Angsana New" pitchFamily="18" charset="-34"/>
              </a:rPr>
              <a:t>(Customer </a:t>
            </a:r>
            <a:r>
              <a:rPr lang="en-US" sz="2400" dirty="0">
                <a:cs typeface="Angsana New" pitchFamily="18" charset="-34"/>
              </a:rPr>
              <a:t>Survey)</a:t>
            </a:r>
          </a:p>
          <a:p>
            <a:pPr marL="990600" lvl="1" indent="-533400" algn="thaiDist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ใช้การสุ่มตัวอย่าง เที่ยงตรง ค่าใช้จ่ายสูง  ใช้เวลานาน</a:t>
            </a:r>
            <a:endParaRPr lang="en-US" sz="3200" dirty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การสำรวจผู้เชี่ยวชาญ </a:t>
            </a:r>
            <a:r>
              <a:rPr lang="en-US" sz="2400" dirty="0" smtClean="0">
                <a:cs typeface="Angsana New" pitchFamily="18" charset="-34"/>
              </a:rPr>
              <a:t>(Opinions </a:t>
            </a:r>
            <a:r>
              <a:rPr lang="en-US" sz="2400" dirty="0">
                <a:cs typeface="Angsana New" pitchFamily="18" charset="-34"/>
              </a:rPr>
              <a:t>of Experts)</a:t>
            </a:r>
            <a:r>
              <a:rPr lang="th-TH" sz="2400" dirty="0">
                <a:cs typeface="Angsana New" pitchFamily="18" charset="-34"/>
              </a:rPr>
              <a:t> </a:t>
            </a:r>
          </a:p>
          <a:p>
            <a:pPr marL="990600" lvl="1" indent="-533400" algn="thaiDist">
              <a:lnSpc>
                <a:spcPct val="90000"/>
              </a:lnSpc>
            </a:pPr>
            <a:r>
              <a:rPr lang="th-TH" dirty="0">
                <a:cs typeface="Angsana New" pitchFamily="18" charset="-34"/>
              </a:rPr>
              <a:t>วิธีที่ใช้กันอย่างแพร่หลาย “เดลฟาย” </a:t>
            </a:r>
            <a:r>
              <a:rPr lang="en-US" sz="2400" dirty="0">
                <a:cs typeface="Angsana New" pitchFamily="18" charset="-34"/>
              </a:rPr>
              <a:t>(Delphi Method)</a:t>
            </a:r>
            <a:endParaRPr lang="th-TH" sz="2400" dirty="0">
              <a:cs typeface="Angsana New" pitchFamily="18" charset="-34"/>
            </a:endParaRPr>
          </a:p>
          <a:p>
            <a:pPr marL="990600" lvl="1" indent="-533400" algn="thaiDist">
              <a:lnSpc>
                <a:spcPct val="90000"/>
              </a:lnSpc>
            </a:pPr>
            <a:r>
              <a:rPr lang="th-TH" dirty="0">
                <a:cs typeface="Angsana New" pitchFamily="18" charset="-34"/>
              </a:rPr>
              <a:t>เหมาะกับการพยากรณ์เทคโนโลยี </a:t>
            </a:r>
            <a:r>
              <a:rPr lang="en-US" sz="2400" dirty="0" smtClean="0">
                <a:cs typeface="Angsana New" pitchFamily="18" charset="-34"/>
              </a:rPr>
              <a:t>(Technology </a:t>
            </a:r>
            <a:r>
              <a:rPr lang="en-US" sz="2400" dirty="0">
                <a:cs typeface="Angsana New" pitchFamily="18" charset="-34"/>
              </a:rPr>
              <a:t>Forecasting)</a:t>
            </a:r>
            <a:endParaRPr lang="th-TH" sz="24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77C29-C22E-4FF6-803E-2B146DBD9086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ตัวแบบอนุกรมเวลา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848225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</a:pPr>
            <a:r>
              <a:rPr lang="th-TH" dirty="0">
                <a:cs typeface="Angsana New" pitchFamily="18" charset="-34"/>
              </a:rPr>
              <a:t>ใช้ข้อมูลที่รวบรวมมาจากอดีตในคาบเวลา </a:t>
            </a:r>
            <a:r>
              <a:rPr lang="en-US" sz="2400" dirty="0" smtClean="0">
                <a:cs typeface="Angsana New" pitchFamily="18" charset="-34"/>
              </a:rPr>
              <a:t>(Time </a:t>
            </a:r>
            <a:r>
              <a:rPr lang="en-US" sz="2400" dirty="0">
                <a:cs typeface="Angsana New" pitchFamily="18" charset="-34"/>
              </a:rPr>
              <a:t>Period)</a:t>
            </a:r>
            <a:r>
              <a:rPr lang="th-TH" dirty="0">
                <a:cs typeface="Angsana New" pitchFamily="18" charset="-34"/>
              </a:rPr>
              <a:t> ต่างๆ ตามลำดับเวลา</a:t>
            </a:r>
          </a:p>
          <a:p>
            <a:pPr marL="609600" indent="-609600" algn="thaiDist">
              <a:lnSpc>
                <a:spcPct val="90000"/>
              </a:lnSpc>
            </a:pPr>
            <a:r>
              <a:rPr lang="th-TH" b="1" dirty="0">
                <a:cs typeface="Angsana New" pitchFamily="18" charset="-34"/>
              </a:rPr>
              <a:t>การพยากรณ์มีผลมาจากองค์ประกอบย่อย 4 ชนิด ได้แก่</a:t>
            </a:r>
          </a:p>
          <a:p>
            <a:pPr marL="990600" lvl="1" indent="-533400" algn="thaiDist">
              <a:lnSpc>
                <a:spcPct val="90000"/>
              </a:lnSpc>
              <a:buFontTx/>
              <a:buAutoNum type="arabicPeriod"/>
            </a:pPr>
            <a:r>
              <a:rPr lang="th-TH" b="1" dirty="0">
                <a:cs typeface="Angsana New" pitchFamily="18" charset="-34"/>
              </a:rPr>
              <a:t>แนวโน้ม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(Trend</a:t>
            </a:r>
            <a:r>
              <a:rPr lang="en-US" sz="2000" dirty="0">
                <a:cs typeface="Angsana New" pitchFamily="18" charset="-34"/>
              </a:rPr>
              <a:t>) :::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การเปลี่ยนแปลงขึ้น หรือลงในระยะยาว</a:t>
            </a:r>
          </a:p>
          <a:p>
            <a:pPr marL="990600" lvl="1" indent="-533400" algn="thaiDist">
              <a:lnSpc>
                <a:spcPct val="90000"/>
              </a:lnSpc>
              <a:buFontTx/>
              <a:buAutoNum type="arabicPeriod"/>
            </a:pPr>
            <a:r>
              <a:rPr lang="th-TH" b="1" dirty="0">
                <a:cs typeface="Angsana New" pitchFamily="18" charset="-34"/>
              </a:rPr>
              <a:t>ฤดูกาล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(Seasonality</a:t>
            </a:r>
            <a:r>
              <a:rPr lang="en-US" sz="2000" dirty="0">
                <a:cs typeface="Angsana New" pitchFamily="18" charset="-34"/>
              </a:rPr>
              <a:t>) :::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การเปลี่ยนแปลงในระยะสั้นที่มีผลจากปัจจัยต่างๆ มีรูปแบบเดิมในทุกๆ ปี</a:t>
            </a:r>
          </a:p>
          <a:p>
            <a:pPr marL="990600" lvl="1" indent="-533400" algn="thaiDist">
              <a:lnSpc>
                <a:spcPct val="90000"/>
              </a:lnSpc>
              <a:buFontTx/>
              <a:buAutoNum type="arabicPeriod"/>
            </a:pPr>
            <a:r>
              <a:rPr lang="th-TH" b="1" dirty="0">
                <a:cs typeface="Angsana New" pitchFamily="18" charset="-34"/>
              </a:rPr>
              <a:t>วัฎจักร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(Cycles</a:t>
            </a:r>
            <a:r>
              <a:rPr lang="en-US" sz="2000" dirty="0">
                <a:cs typeface="Angsana New" pitchFamily="18" charset="-34"/>
              </a:rPr>
              <a:t>) :::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การเปลี่ยนแปลงขึ้นหรือลงที่มีรูปแบบเหมือนเดิมในช่วงเวลามากกว่า 1 ปี</a:t>
            </a:r>
          </a:p>
          <a:p>
            <a:pPr marL="990600" lvl="1" indent="-533400" algn="thaiDist">
              <a:lnSpc>
                <a:spcPct val="90000"/>
              </a:lnSpc>
              <a:buFontTx/>
              <a:buAutoNum type="arabicPeriod"/>
            </a:pPr>
            <a:r>
              <a:rPr lang="th-TH" b="1" dirty="0">
                <a:cs typeface="Angsana New" pitchFamily="18" charset="-34"/>
              </a:rPr>
              <a:t>เหตุเหนือความคาดหมาย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(Irregular</a:t>
            </a:r>
            <a:r>
              <a:rPr lang="en-US" sz="2000" dirty="0">
                <a:cs typeface="Angsana New" pitchFamily="18" charset="-34"/>
              </a:rPr>
              <a:t>) :::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การเปลี่ยนแปลงขึ้นลงในระยะเวลาสั้นๆ อย่างไม่แน่นอน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D2DC-4FB2-48A5-BC03-6AC4FD4F5921}" type="slidenum">
              <a:rPr lang="en-US"/>
              <a:pPr/>
              <a:t>14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กราฟของค่าพยากรณ์ที่มีผลมาจากองค์ประกอบย่อย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932363" y="1565275"/>
            <a:ext cx="25431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ก</a:t>
            </a:r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)  </a:t>
            </a:r>
            <a:r>
              <a:rPr lang="th-TH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แบบแนวระดับ</a:t>
            </a:r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th-TH" sz="4800">
              <a:solidFill>
                <a:srgbClr val="FFFF00"/>
              </a:solidFill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059113" y="5680075"/>
            <a:ext cx="16573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(ง)  </a:t>
            </a:r>
            <a:r>
              <a:rPr lang="th-TH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แบบวัฏจักร</a:t>
            </a:r>
            <a:endParaRPr lang="th-TH" sz="4800">
              <a:solidFill>
                <a:srgbClr val="FFFF00"/>
              </a:solidFill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36888" y="4437063"/>
            <a:ext cx="18954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(ค)  </a:t>
            </a:r>
            <a:r>
              <a:rPr lang="th-TH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แบบฤดูกาล</a:t>
            </a:r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th-TH" sz="4800">
              <a:solidFill>
                <a:srgbClr val="FFFF00"/>
              </a:solidFill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4932363" y="2924175"/>
            <a:ext cx="2327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(ข)  </a:t>
            </a:r>
            <a:r>
              <a:rPr lang="th-TH" b="1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แบบแนวโน้ม</a:t>
            </a:r>
            <a:endParaRPr lang="th-TH" sz="4800">
              <a:solidFill>
                <a:srgbClr val="FFFF00"/>
              </a:solidFill>
            </a:endParaRPr>
          </a:p>
        </p:txBody>
      </p:sp>
      <p:pic>
        <p:nvPicPr>
          <p:cNvPr id="45069" name="Picture 13" descr="gr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0863" y="1341438"/>
            <a:ext cx="4237037" cy="2941637"/>
          </a:xfrm>
          <a:noFill/>
          <a:ln/>
        </p:spPr>
      </p:pic>
      <p:pic>
        <p:nvPicPr>
          <p:cNvPr id="45070" name="Picture 14" descr="g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3702050"/>
            <a:ext cx="4391025" cy="3155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B1C7-D8BA-4589-9007-EE34C9DF8C8A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การเลือกวิธีการหรือเทคนิคในการพยากรณ์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826375" cy="4560888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dirty="0">
                <a:cs typeface="Angsana New" pitchFamily="18" charset="-34"/>
              </a:rPr>
              <a:t>ช่วงเวลาที่จะพยากรณ์ </a:t>
            </a:r>
            <a:r>
              <a:rPr lang="en-US" sz="2800" dirty="0" smtClean="0">
                <a:cs typeface="Angsana New" pitchFamily="18" charset="-34"/>
              </a:rPr>
              <a:t>(Forecast  </a:t>
            </a:r>
            <a:r>
              <a:rPr lang="en-US" sz="2800" dirty="0">
                <a:cs typeface="Angsana New" pitchFamily="18" charset="-34"/>
              </a:rPr>
              <a:t>Time  Horizon)</a:t>
            </a: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dirty="0">
                <a:cs typeface="Angsana New" pitchFamily="18" charset="-34"/>
              </a:rPr>
              <a:t>ข้อมูลที่สามารถหาได้ </a:t>
            </a:r>
            <a:r>
              <a:rPr lang="en-US" sz="2800" dirty="0" smtClean="0">
                <a:cs typeface="Angsana New" pitchFamily="18" charset="-34"/>
              </a:rPr>
              <a:t>(Data  </a:t>
            </a:r>
            <a:r>
              <a:rPr lang="en-US" sz="2800" dirty="0">
                <a:cs typeface="Angsana New" pitchFamily="18" charset="-34"/>
              </a:rPr>
              <a:t>Availability)</a:t>
            </a: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dirty="0">
                <a:cs typeface="Angsana New" pitchFamily="18" charset="-34"/>
              </a:rPr>
              <a:t>งบประมาณสำหรับการพยากรณ์ </a:t>
            </a:r>
            <a:r>
              <a:rPr lang="en-US" sz="2800" dirty="0" smtClean="0">
                <a:cs typeface="Angsana New" pitchFamily="18" charset="-34"/>
              </a:rPr>
              <a:t>(Forecasting </a:t>
            </a:r>
            <a:r>
              <a:rPr lang="en-US" sz="2800" dirty="0">
                <a:cs typeface="Angsana New" pitchFamily="18" charset="-34"/>
              </a:rPr>
              <a:t>Budget)</a:t>
            </a: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dirty="0">
                <a:cs typeface="Angsana New" pitchFamily="18" charset="-34"/>
              </a:rPr>
              <a:t>บุคลากรที่มีอยู่ </a:t>
            </a:r>
            <a:r>
              <a:rPr lang="en-US" sz="2800" dirty="0" smtClean="0">
                <a:cs typeface="Angsana New" pitchFamily="18" charset="-34"/>
              </a:rPr>
              <a:t>(Availability </a:t>
            </a:r>
            <a:r>
              <a:rPr lang="en-US" sz="2800" dirty="0">
                <a:cs typeface="Angsana New" pitchFamily="18" charset="-34"/>
              </a:rPr>
              <a:t>of Qualified Personnel)</a:t>
            </a:r>
            <a:endParaRPr lang="th-TH" sz="2800" dirty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Tx/>
              <a:buNone/>
            </a:pPr>
            <a:endParaRPr lang="th-TH" sz="3600" dirty="0">
              <a:cs typeface="Angsana New" pitchFamily="18" charset="-34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th-TH" sz="4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เทคนิค </a:t>
            </a:r>
            <a:r>
              <a:rPr lang="en-US" sz="4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:::: </a:t>
            </a:r>
            <a:r>
              <a:rPr lang="th-TH" sz="40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การหาค่าเฉลี่ย </a:t>
            </a:r>
            <a:r>
              <a:rPr lang="en-US" sz="40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</a:t>
            </a:r>
            <a:r>
              <a:rPr lang="en-US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Averaging</a:t>
            </a:r>
            <a:r>
              <a:rPr lang="en-US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)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th-TH" dirty="0">
                <a:cs typeface="Angsana New" pitchFamily="18" charset="-34"/>
              </a:rPr>
              <a:t>เพื่อลดความคลาดเคลื่อนที่จะเกิดขึ้นกับการพยากรณ์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85782-215B-468E-B43E-8E3AD8F98D92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30238"/>
            <a:ext cx="7897813" cy="1143000"/>
          </a:xfrm>
        </p:spPr>
        <p:txBody>
          <a:bodyPr/>
          <a:lstStyle/>
          <a:p>
            <a:pPr marL="838200" indent="-838200">
              <a:buFontTx/>
              <a:buAutoNum type="arabicPeriod"/>
            </a:pPr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การพยากรณ์แบบนาอีฟ</a:t>
            </a:r>
            <a:r>
              <a:rPr lang="th-TH" sz="4800" dirty="0">
                <a:cs typeface="Angsana New" pitchFamily="18" charset="-34"/>
              </a:rPr>
              <a:t> </a:t>
            </a:r>
            <a:br>
              <a:rPr lang="th-TH" sz="4800" dirty="0">
                <a:cs typeface="Angsana New" pitchFamily="18" charset="-34"/>
              </a:rPr>
            </a:br>
            <a:r>
              <a:rPr lang="en-US" sz="4000" dirty="0" smtClean="0">
                <a:cs typeface="Angsana New" pitchFamily="18" charset="-34"/>
              </a:rPr>
              <a:t>( </a:t>
            </a:r>
            <a:r>
              <a:rPr lang="en-US" sz="4000" dirty="0">
                <a:cs typeface="Angsana New" pitchFamily="18" charset="-34"/>
              </a:rPr>
              <a:t>Naive Forecast )</a:t>
            </a:r>
            <a:endParaRPr lang="th-TH" sz="4000" dirty="0">
              <a:cs typeface="Angsana New" pitchFamily="18" charset="-34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17738"/>
            <a:ext cx="7772400" cy="3875087"/>
          </a:xfrm>
        </p:spPr>
        <p:txBody>
          <a:bodyPr/>
          <a:lstStyle/>
          <a:p>
            <a:pPr algn="thaiDist"/>
            <a:r>
              <a:rPr lang="th-TH" sz="3600">
                <a:cs typeface="Angsana New" pitchFamily="18" charset="-34"/>
              </a:rPr>
              <a:t>ค่าพยากรณ์มีค่าเท่ากับค่ายอดขายจริงคาบที่แล้ว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ข้อดี </a:t>
            </a:r>
            <a:r>
              <a:rPr lang="en-US" sz="3600">
                <a:cs typeface="Angsana New" pitchFamily="18" charset="-34"/>
              </a:rPr>
              <a:t>::: </a:t>
            </a:r>
            <a:r>
              <a:rPr lang="th-TH" sz="3600">
                <a:cs typeface="Angsana New" pitchFamily="18" charset="-34"/>
              </a:rPr>
              <a:t>เร็ว ค่าใช้จ่ายต่ำ ใช้งานง่าย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ข้อเสีย </a:t>
            </a:r>
            <a:r>
              <a:rPr lang="en-US" sz="3600">
                <a:cs typeface="Angsana New" pitchFamily="18" charset="-34"/>
              </a:rPr>
              <a:t>::: </a:t>
            </a:r>
            <a:r>
              <a:rPr lang="th-TH" sz="3600">
                <a:cs typeface="Angsana New" pitchFamily="18" charset="-34"/>
              </a:rPr>
              <a:t>ความเที่ยงตรงต่ำ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ใช้กับองค์ประกอบย่อยของฤดูกาลและแนวโน้มได้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8AEFC-FDB1-4F6B-B463-3D25282149C7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57213"/>
            <a:ext cx="7772400" cy="1143000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2. </a:t>
            </a:r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การพยากรณ์วิธีค่าเฉลี่ยเคลื่อนที่แบบธรรมดา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(Simple 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Moving</a:t>
            </a:r>
            <a:r>
              <a:rPr lang="th-TH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Average)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1050"/>
            <a:ext cx="7772400" cy="4546600"/>
          </a:xfrm>
        </p:spPr>
        <p:txBody>
          <a:bodyPr/>
          <a:lstStyle/>
          <a:p>
            <a:r>
              <a:rPr lang="th-TH" dirty="0">
                <a:cs typeface="Angsana New" pitchFamily="18" charset="-34"/>
              </a:rPr>
              <a:t>ยอดขายไม่มีการเปลี่ยนแปลงขึ้นหรือลงอย่างรวดเร็ว</a:t>
            </a:r>
          </a:p>
          <a:p>
            <a:r>
              <a:rPr lang="th-TH" dirty="0">
                <a:cs typeface="Angsana New" pitchFamily="18" charset="-34"/>
              </a:rPr>
              <a:t>ไม่มีผลของฤดูกาลมาเกี่ยวข้อง</a:t>
            </a:r>
          </a:p>
          <a:p>
            <a:r>
              <a:rPr lang="th-TH" dirty="0">
                <a:cs typeface="Angsana New" pitchFamily="18" charset="-34"/>
              </a:rPr>
              <a:t>นำข้อมูลในอดีต </a:t>
            </a:r>
            <a:r>
              <a:rPr lang="en-US" dirty="0">
                <a:cs typeface="Angsana New" pitchFamily="18" charset="-34"/>
              </a:rPr>
              <a:t>n </a:t>
            </a:r>
            <a:r>
              <a:rPr lang="th-TH" dirty="0">
                <a:cs typeface="Angsana New" pitchFamily="18" charset="-34"/>
              </a:rPr>
              <a:t>ค่ามาเฉลี่ยเพื่อเป็นค่าพยากรณ์ในคาบต่อไป</a:t>
            </a:r>
          </a:p>
          <a:p>
            <a:pPr>
              <a:buFontTx/>
              <a:buNone/>
            </a:pPr>
            <a:endParaRPr lang="th-TH" sz="1000" dirty="0">
              <a:cs typeface="Angsana New" pitchFamily="18" charset="-34"/>
            </a:endParaRPr>
          </a:p>
          <a:p>
            <a:pPr algn="ctr">
              <a:buFontTx/>
              <a:buNone/>
            </a:pP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F</a:t>
            </a:r>
            <a:r>
              <a:rPr lang="en-US" sz="3600" b="1" baseline="-25000" dirty="0">
                <a:solidFill>
                  <a:srgbClr val="FF3300"/>
                </a:solidFill>
                <a:cs typeface="Angsana New" pitchFamily="18" charset="-34"/>
              </a:rPr>
              <a:t>t</a:t>
            </a: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  =  (A</a:t>
            </a:r>
            <a:r>
              <a:rPr lang="en-US" sz="3600" b="1" baseline="-25000" dirty="0">
                <a:solidFill>
                  <a:srgbClr val="FF3300"/>
                </a:solidFill>
                <a:cs typeface="Angsana New" pitchFamily="18" charset="-34"/>
              </a:rPr>
              <a:t>t-1</a:t>
            </a: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 + A</a:t>
            </a:r>
            <a:r>
              <a:rPr lang="en-US" sz="3600" b="1" baseline="-25000" dirty="0">
                <a:solidFill>
                  <a:srgbClr val="FF3300"/>
                </a:solidFill>
                <a:cs typeface="Angsana New" pitchFamily="18" charset="-34"/>
              </a:rPr>
              <a:t>2-1</a:t>
            </a: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 + A</a:t>
            </a:r>
            <a:r>
              <a:rPr lang="en-US" sz="3600" b="1" baseline="-25000" dirty="0">
                <a:solidFill>
                  <a:srgbClr val="FF3300"/>
                </a:solidFill>
                <a:cs typeface="Angsana New" pitchFamily="18" charset="-34"/>
              </a:rPr>
              <a:t>3-1</a:t>
            </a: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 + … + A</a:t>
            </a:r>
            <a:r>
              <a:rPr lang="en-US" sz="3600" b="1" baseline="-25000" dirty="0">
                <a:solidFill>
                  <a:srgbClr val="FF3300"/>
                </a:solidFill>
                <a:cs typeface="Angsana New" pitchFamily="18" charset="-34"/>
              </a:rPr>
              <a:t>n-1</a:t>
            </a:r>
            <a:r>
              <a:rPr lang="en-US" sz="3600" b="1" dirty="0">
                <a:solidFill>
                  <a:srgbClr val="FF3300"/>
                </a:solidFill>
                <a:cs typeface="Angsana New" pitchFamily="18" charset="-34"/>
              </a:rPr>
              <a:t> ) / n</a:t>
            </a:r>
            <a:endParaRPr lang="th-TH" sz="3600" baseline="-25000" dirty="0">
              <a:solidFill>
                <a:srgbClr val="FF3300"/>
              </a:solidFill>
              <a:cs typeface="Angsana New" pitchFamily="18" charset="-34"/>
            </a:endParaRPr>
          </a:p>
          <a:p>
            <a:pPr lvl="1"/>
            <a:endParaRPr lang="th-TH" sz="900" dirty="0">
              <a:cs typeface="Angsana New" pitchFamily="18" charset="-34"/>
            </a:endParaRPr>
          </a:p>
          <a:p>
            <a:pPr lvl="1"/>
            <a:r>
              <a:rPr lang="th-TH" dirty="0">
                <a:cs typeface="Angsana New" pitchFamily="18" charset="-34"/>
              </a:rPr>
              <a:t>เมื่อ  </a:t>
            </a:r>
            <a:r>
              <a:rPr lang="en-US" dirty="0">
                <a:cs typeface="Angsana New" pitchFamily="18" charset="-34"/>
              </a:rPr>
              <a:t>	F</a:t>
            </a:r>
            <a:r>
              <a:rPr lang="en-US" baseline="-25000" dirty="0">
                <a:cs typeface="Angsana New" pitchFamily="18" charset="-34"/>
              </a:rPr>
              <a:t>t </a:t>
            </a:r>
            <a:r>
              <a:rPr lang="en-US" dirty="0">
                <a:cs typeface="Angsana New" pitchFamily="18" charset="-34"/>
              </a:rPr>
              <a:t>  =  </a:t>
            </a:r>
            <a:r>
              <a:rPr lang="th-TH" dirty="0">
                <a:cs typeface="Angsana New" pitchFamily="18" charset="-34"/>
              </a:rPr>
              <a:t>ค่าพยากรณ์ยอดขายที่คาบ</a:t>
            </a:r>
            <a:r>
              <a:rPr lang="en-US" dirty="0">
                <a:cs typeface="Angsana New" pitchFamily="18" charset="-34"/>
              </a:rPr>
              <a:t> t</a:t>
            </a:r>
          </a:p>
          <a:p>
            <a:pPr lvl="1">
              <a:buFontTx/>
              <a:buNone/>
            </a:pPr>
            <a:r>
              <a:rPr lang="en-US" dirty="0">
                <a:cs typeface="Angsana New" pitchFamily="18" charset="-34"/>
              </a:rPr>
              <a:t>			n    =  </a:t>
            </a:r>
            <a:r>
              <a:rPr lang="th-TH" dirty="0">
                <a:cs typeface="Angsana New" pitchFamily="18" charset="-34"/>
              </a:rPr>
              <a:t>จำนวนคาบที่จะทำการเฉลี่ย</a:t>
            </a:r>
          </a:p>
          <a:p>
            <a:pPr lvl="1">
              <a:buFontTx/>
              <a:buNone/>
            </a:pPr>
            <a:r>
              <a:rPr lang="th-TH" dirty="0">
                <a:cs typeface="Angsana New" pitchFamily="18" charset="-34"/>
              </a:rPr>
              <a:t>			</a:t>
            </a:r>
            <a:r>
              <a:rPr lang="en-US" dirty="0">
                <a:cs typeface="Angsana New" pitchFamily="18" charset="-34"/>
              </a:rPr>
              <a:t>A</a:t>
            </a:r>
            <a:r>
              <a:rPr lang="en-US" baseline="-25000" dirty="0">
                <a:cs typeface="Angsana New" pitchFamily="18" charset="-34"/>
              </a:rPr>
              <a:t>t-1</a:t>
            </a:r>
            <a:r>
              <a:rPr lang="en-US" dirty="0">
                <a:cs typeface="Angsana New" pitchFamily="18" charset="-34"/>
              </a:rPr>
              <a:t> =  </a:t>
            </a:r>
            <a:r>
              <a:rPr lang="th-TH" dirty="0">
                <a:cs typeface="Angsana New" pitchFamily="18" charset="-34"/>
              </a:rPr>
              <a:t>ยอดขายจริงในคาบที่ </a:t>
            </a:r>
            <a:r>
              <a:rPr lang="en-US" dirty="0">
                <a:cs typeface="Angsana New" pitchFamily="18" charset="-34"/>
              </a:rPr>
              <a:t>t-1</a:t>
            </a:r>
            <a:endParaRPr lang="th-TH" dirty="0">
              <a:cs typeface="Angsana New" pitchFamily="18" charset="-34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A47-7CD9-4F23-98D4-78B002D87007}" type="slidenum">
              <a:rPr lang="en-US"/>
              <a:pPr/>
              <a:t>18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-26988"/>
            <a:ext cx="7772400" cy="927101"/>
          </a:xfrm>
        </p:spPr>
        <p:txBody>
          <a:bodyPr/>
          <a:lstStyle/>
          <a:p>
            <a:r>
              <a:rPr lang="th-TH" b="1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ตย.3.1</a:t>
            </a:r>
          </a:p>
        </p:txBody>
      </p:sp>
      <p:graphicFrame>
        <p:nvGraphicFramePr>
          <p:cNvPr id="58167" name="Group 1847"/>
          <p:cNvGraphicFramePr>
            <a:graphicFrameLocks noGrp="1"/>
          </p:cNvGraphicFramePr>
          <p:nvPr>
            <p:ph type="tbl" idx="1"/>
          </p:nvPr>
        </p:nvGraphicFramePr>
        <p:xfrm>
          <a:off x="571472" y="857229"/>
          <a:ext cx="8215372" cy="5324742"/>
        </p:xfrm>
        <a:graphic>
          <a:graphicData uri="http://schemas.openxmlformats.org/drawingml/2006/table">
            <a:tbl>
              <a:tblPr/>
              <a:tblGrid>
                <a:gridCol w="894360"/>
                <a:gridCol w="1089007"/>
                <a:gridCol w="1038667"/>
                <a:gridCol w="1038668"/>
                <a:gridCol w="1038667"/>
                <a:gridCol w="1038668"/>
                <a:gridCol w="1038667"/>
                <a:gridCol w="1038668"/>
              </a:tblGrid>
              <a:tr h="704080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Demand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wks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wks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Wk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Demand 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wks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wks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  <a:tr h="519175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1,700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1,467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36493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1,400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30723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2,300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1,556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15329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2,300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1,644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3798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2,000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2,033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1,733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1875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1,700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2,200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1,811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3798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1,433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2,000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3798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1,700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2,200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1,811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1875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1,911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53798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1,700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1,600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   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2,400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1,967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1,933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122C6-41E7-4ABA-BC58-1C32CE0E55AB}" type="slidenum">
              <a:rPr lang="en-US"/>
              <a:pPr/>
              <a:t>19</a:t>
            </a:fld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>
                <a:cs typeface="Angsana New" pitchFamily="18" charset="-34"/>
              </a:rPr>
              <a:t>ตย.3.1  การหาค่าพยากรณ์โดยวิธีค่าเฉลี่ยเคลื่อนที่</a:t>
            </a: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>
            <p:ph idx="1"/>
          </p:nvPr>
        </p:nvGraphicFramePr>
        <p:xfrm>
          <a:off x="715963" y="1460500"/>
          <a:ext cx="8459787" cy="4848225"/>
        </p:xfrm>
        <a:graphic>
          <a:graphicData uri="http://schemas.openxmlformats.org/presentationml/2006/ole">
            <p:oleObj spid="_x0000_s49157" name="Chart" r:id="rId3" imgW="5400751" imgH="3095549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49E20-8362-4ABF-8790-95A1F60AD736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cs typeface="Angsana New" pitchFamily="18" charset="-34"/>
              </a:rPr>
              <a:t>การพัฒนาผลิตภัณฑ์  มี 7 ขั้นตอน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53350" cy="4848225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b="1" dirty="0">
                <a:cs typeface="Angsana New" pitchFamily="18" charset="-34"/>
              </a:rPr>
              <a:t>การก่อกำเนิดความคิดใหม่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Obtaining </a:t>
            </a:r>
            <a:r>
              <a:rPr lang="en-US" b="1" dirty="0">
                <a:cs typeface="Angsana New" pitchFamily="18" charset="-34"/>
              </a:rPr>
              <a:t>Ideas)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ความคิดจากบุคคลใดบุคคลหนึ่ง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ความคิดจากคนหลายๆ กลุ่ม ทำให้ได้ข้อมูลที่กว้างมากขึ้น</a:t>
            </a:r>
          </a:p>
          <a:p>
            <a:pPr marL="609600" indent="-609600" algn="thaiDist">
              <a:lnSpc>
                <a:spcPct val="90000"/>
              </a:lnSpc>
              <a:buFontTx/>
              <a:buAutoNum type="arabicPeriod"/>
            </a:pPr>
            <a:r>
              <a:rPr lang="th-TH" sz="3600" b="1" dirty="0">
                <a:cs typeface="Angsana New" pitchFamily="18" charset="-34"/>
              </a:rPr>
              <a:t>การกลั่นกรองความคิด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Screening </a:t>
            </a:r>
            <a:r>
              <a:rPr lang="en-US" b="1" dirty="0">
                <a:cs typeface="Angsana New" pitchFamily="18" charset="-34"/>
              </a:rPr>
              <a:t>Ideas)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เลือกโดยหน่วยงานวิจัยและพัฒนา </a:t>
            </a:r>
            <a:r>
              <a:rPr lang="en-US" sz="3200" dirty="0" smtClean="0">
                <a:cs typeface="Angsana New" pitchFamily="18" charset="-34"/>
              </a:rPr>
              <a:t>(</a:t>
            </a:r>
            <a:r>
              <a:rPr lang="en-US" dirty="0" smtClean="0">
                <a:cs typeface="Angsana New" pitchFamily="18" charset="-34"/>
              </a:rPr>
              <a:t>Research </a:t>
            </a:r>
            <a:r>
              <a:rPr lang="en-US" dirty="0">
                <a:cs typeface="Angsana New" pitchFamily="18" charset="-34"/>
              </a:rPr>
              <a:t>and Development ; R&amp;D)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ความคลาดเคลื่อนในการตัดสินใจ</a:t>
            </a:r>
          </a:p>
          <a:p>
            <a:pPr marL="1371600" lvl="2" indent="-4572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เลือกความคิดที่ไม่เหมาะสม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800" dirty="0" smtClean="0">
                <a:cs typeface="Angsana New" pitchFamily="18" charset="-34"/>
              </a:rPr>
              <a:t>(Go </a:t>
            </a:r>
            <a:r>
              <a:rPr lang="en-US" sz="2800" dirty="0">
                <a:cs typeface="Angsana New" pitchFamily="18" charset="-34"/>
              </a:rPr>
              <a:t>Error)</a:t>
            </a:r>
            <a:endParaRPr lang="th-TH" sz="2800" dirty="0"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  <a:buFont typeface="Wingdings" pitchFamily="2" charset="2"/>
              <a:buChar char="q"/>
            </a:pPr>
            <a:r>
              <a:rPr lang="th-TH" sz="3200" dirty="0">
                <a:cs typeface="Angsana New" pitchFamily="18" charset="-34"/>
              </a:rPr>
              <a:t>ไม่เลือกความคิดที่เหมาะสม</a:t>
            </a:r>
            <a:r>
              <a:rPr lang="th-TH" sz="2800" dirty="0">
                <a:cs typeface="Angsana New" pitchFamily="18" charset="-34"/>
              </a:rPr>
              <a:t> </a:t>
            </a:r>
            <a:r>
              <a:rPr lang="en-US" sz="2800" dirty="0" smtClean="0">
                <a:cs typeface="Angsana New" pitchFamily="18" charset="-34"/>
              </a:rPr>
              <a:t>(Drop </a:t>
            </a:r>
            <a:r>
              <a:rPr lang="en-US" sz="2800" dirty="0">
                <a:cs typeface="Angsana New" pitchFamily="18" charset="-34"/>
              </a:rPr>
              <a:t>Error)</a:t>
            </a:r>
            <a:endParaRPr lang="th-TH" sz="28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28F86-287A-43EE-A2C9-2263CE389CAE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การเลือกจำนวนคาบ</a:t>
            </a:r>
            <a:r>
              <a:rPr lang="th-TH" dirty="0">
                <a:cs typeface="Angsana New" pitchFamily="18" charset="-34"/>
              </a:rPr>
              <a:t> 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 n )</a:t>
            </a:r>
            <a:endParaRPr lang="th-TH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/>
            <a:r>
              <a:rPr lang="th-TH" sz="3600">
                <a:cs typeface="Angsana New" pitchFamily="18" charset="-34"/>
              </a:rPr>
              <a:t>จำนวนคาบมาก </a:t>
            </a:r>
            <a:r>
              <a:rPr lang="en-US" sz="3600">
                <a:cs typeface="Angsana New" pitchFamily="18" charset="-34"/>
              </a:rPr>
              <a:t>:::  </a:t>
            </a:r>
            <a:r>
              <a:rPr lang="th-TH" sz="3600">
                <a:cs typeface="Angsana New" pitchFamily="18" charset="-34"/>
              </a:rPr>
              <a:t>สนใจผลของข้อมูลในอดีตมาก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กรณีข้อมูลมีแนวโน้ม </a:t>
            </a:r>
            <a:r>
              <a:rPr lang="en-US" sz="3600">
                <a:cs typeface="Angsana New" pitchFamily="18" charset="-34"/>
              </a:rPr>
              <a:t>::: </a:t>
            </a:r>
            <a:r>
              <a:rPr lang="th-TH" sz="3600">
                <a:cs typeface="Angsana New" pitchFamily="18" charset="-34"/>
              </a:rPr>
              <a:t>ถ้าจำนวนคาบน้อยจะได้ค่าพยากรณ์ที่มีการแกว่งมากกว่าการใช้จำนวนคาบมาก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ถ้าใช้จำนวนคาบมาก ส่งผลให้ค่าพยากรณ์ไม่แสดงแนวโน้ม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BAA0-C27C-452A-AA76-CF8F1ACE8106}" type="slidenum">
              <a:rPr lang="en-US"/>
              <a:pPr/>
              <a:t>21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8243887" cy="1143000"/>
          </a:xfrm>
        </p:spPr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การพยากรณ์วิธีค่าเฉลี่ยเคลื่อนที่แบบถ่วงน้ำหนัก</a:t>
            </a:r>
            <a:r>
              <a:rPr lang="th-TH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/>
            </a:r>
            <a:br>
              <a:rPr lang="th-TH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 Weighted Moving Average )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557338"/>
            <a:ext cx="8316912" cy="4751387"/>
          </a:xfrm>
        </p:spPr>
        <p:txBody>
          <a:bodyPr/>
          <a:lstStyle/>
          <a:p>
            <a:pPr algn="thaiDist"/>
            <a:r>
              <a:rPr lang="th-TH">
                <a:cs typeface="Angsana New" pitchFamily="18" charset="-34"/>
              </a:rPr>
              <a:t>ข้อมูลที่เพิ่งจะเกิดขึ้นจะให้น้ำหนักมาก ส่วนข้อมูลที่เกิดนานแล้วจะให้น้ำหนักน้อย ตามลำดับเวลา</a:t>
            </a:r>
          </a:p>
          <a:p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F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t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  =  ( W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1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A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t-1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 + W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2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A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2-1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 + W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3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A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3-1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 + … + W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n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A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n-1</a:t>
            </a:r>
            <a:r>
              <a:rPr lang="en-US" sz="2800" b="1">
                <a:solidFill>
                  <a:srgbClr val="FFFF00"/>
                </a:solidFill>
                <a:cs typeface="Angsana New" pitchFamily="18" charset="-34"/>
              </a:rPr>
              <a:t> ) / ∑W</a:t>
            </a:r>
            <a:r>
              <a:rPr lang="en-US" sz="2800" b="1" baseline="-25000">
                <a:solidFill>
                  <a:srgbClr val="FFFF00"/>
                </a:solidFill>
                <a:cs typeface="Angsana New" pitchFamily="18" charset="-34"/>
              </a:rPr>
              <a:t>i</a:t>
            </a:r>
            <a:endParaRPr lang="th-TH" sz="2800" baseline="-25000">
              <a:solidFill>
                <a:srgbClr val="FFFF00"/>
              </a:solidFill>
              <a:cs typeface="Angsana New" pitchFamily="18" charset="-34"/>
            </a:endParaRPr>
          </a:p>
          <a:p>
            <a:pPr algn="thaiDist"/>
            <a:r>
              <a:rPr lang="th-TH">
                <a:cs typeface="Angsana New" pitchFamily="18" charset="-34"/>
              </a:rPr>
              <a:t>โดยที่    </a:t>
            </a:r>
            <a:r>
              <a:rPr lang="en-US">
                <a:cs typeface="Angsana New" pitchFamily="18" charset="-34"/>
              </a:rPr>
              <a:t>:::  	</a:t>
            </a:r>
            <a:r>
              <a:rPr lang="en-US" sz="2400">
                <a:cs typeface="Angsana New" pitchFamily="18" charset="-34"/>
              </a:rPr>
              <a:t>W</a:t>
            </a:r>
            <a:r>
              <a:rPr lang="en-US" sz="2400" baseline="-25000">
                <a:cs typeface="Angsana New" pitchFamily="18" charset="-34"/>
              </a:rPr>
              <a:t>1</a:t>
            </a:r>
            <a:r>
              <a:rPr lang="en-US">
                <a:cs typeface="Angsana New" pitchFamily="18" charset="-34"/>
              </a:rPr>
              <a:t>  =  </a:t>
            </a:r>
            <a:r>
              <a:rPr lang="th-TH">
                <a:cs typeface="Angsana New" pitchFamily="18" charset="-34"/>
              </a:rPr>
              <a:t>น้ำหนักของยอดขายจริงในคาบที่  </a:t>
            </a:r>
            <a:r>
              <a:rPr lang="en-US" sz="2400">
                <a:cs typeface="Angsana New" pitchFamily="18" charset="-34"/>
              </a:rPr>
              <a:t>t-1</a:t>
            </a:r>
            <a:endParaRPr lang="th-TH" sz="2400">
              <a:cs typeface="Angsana New" pitchFamily="18" charset="-34"/>
            </a:endParaRPr>
          </a:p>
          <a:p>
            <a:pPr algn="thaiDist">
              <a:buFontTx/>
              <a:buNone/>
            </a:pPr>
            <a:r>
              <a:rPr lang="th-TH" sz="2400">
                <a:cs typeface="Angsana New" pitchFamily="18" charset="-34"/>
              </a:rPr>
              <a:t>			</a:t>
            </a:r>
            <a:r>
              <a:rPr lang="en-US" sz="2400">
                <a:cs typeface="Angsana New" pitchFamily="18" charset="-34"/>
              </a:rPr>
              <a:t>W</a:t>
            </a:r>
            <a:r>
              <a:rPr lang="en-US" sz="2400" baseline="-25000">
                <a:cs typeface="Angsana New" pitchFamily="18" charset="-34"/>
              </a:rPr>
              <a:t>2</a:t>
            </a:r>
            <a:r>
              <a:rPr lang="en-US">
                <a:cs typeface="Angsana New" pitchFamily="18" charset="-34"/>
              </a:rPr>
              <a:t>  =  </a:t>
            </a:r>
            <a:r>
              <a:rPr lang="th-TH">
                <a:cs typeface="Angsana New" pitchFamily="18" charset="-34"/>
              </a:rPr>
              <a:t>น้ำหนักของยอดขายจริงในคาบที่  </a:t>
            </a:r>
            <a:r>
              <a:rPr lang="en-US" sz="2400">
                <a:cs typeface="Angsana New" pitchFamily="18" charset="-34"/>
              </a:rPr>
              <a:t>t-2</a:t>
            </a:r>
            <a:endParaRPr lang="th-TH" sz="2400">
              <a:cs typeface="Angsana New" pitchFamily="18" charset="-34"/>
            </a:endParaRPr>
          </a:p>
          <a:p>
            <a:pPr algn="thaiDist">
              <a:buFontTx/>
              <a:buNone/>
            </a:pPr>
            <a:r>
              <a:rPr lang="th-TH" sz="2400">
                <a:cs typeface="Angsana New" pitchFamily="18" charset="-34"/>
              </a:rPr>
              <a:t>			</a:t>
            </a:r>
            <a:r>
              <a:rPr lang="en-US" sz="2400">
                <a:cs typeface="Angsana New" pitchFamily="18" charset="-34"/>
              </a:rPr>
              <a:t>W</a:t>
            </a:r>
            <a:r>
              <a:rPr lang="en-US" sz="2400" baseline="-25000">
                <a:cs typeface="Angsana New" pitchFamily="18" charset="-34"/>
              </a:rPr>
              <a:t>3</a:t>
            </a:r>
            <a:r>
              <a:rPr lang="en-US">
                <a:cs typeface="Angsana New" pitchFamily="18" charset="-34"/>
              </a:rPr>
              <a:t>  =  </a:t>
            </a:r>
            <a:r>
              <a:rPr lang="th-TH">
                <a:cs typeface="Angsana New" pitchFamily="18" charset="-34"/>
              </a:rPr>
              <a:t>น้ำหนักของยอดขายจริงในคาบที่  </a:t>
            </a:r>
            <a:r>
              <a:rPr lang="en-US" sz="2400">
                <a:cs typeface="Angsana New" pitchFamily="18" charset="-34"/>
              </a:rPr>
              <a:t>t-3</a:t>
            </a:r>
            <a:endParaRPr lang="th-TH" sz="2400">
              <a:cs typeface="Angsana New" pitchFamily="18" charset="-34"/>
            </a:endParaRPr>
          </a:p>
          <a:p>
            <a:pPr algn="thaiDist">
              <a:buFontTx/>
              <a:buNone/>
            </a:pPr>
            <a:r>
              <a:rPr lang="th-TH" sz="2400">
                <a:cs typeface="Angsana New" pitchFamily="18" charset="-34"/>
              </a:rPr>
              <a:t>			</a:t>
            </a:r>
            <a:r>
              <a:rPr lang="en-US" sz="2400">
                <a:cs typeface="Angsana New" pitchFamily="18" charset="-34"/>
              </a:rPr>
              <a:t>W</a:t>
            </a:r>
            <a:r>
              <a:rPr lang="en-US" sz="2400" baseline="-25000">
                <a:cs typeface="Angsana New" pitchFamily="18" charset="-34"/>
              </a:rPr>
              <a:t>n</a:t>
            </a:r>
            <a:r>
              <a:rPr lang="en-US">
                <a:cs typeface="Angsana New" pitchFamily="18" charset="-34"/>
              </a:rPr>
              <a:t>  =  </a:t>
            </a:r>
            <a:r>
              <a:rPr lang="th-TH">
                <a:cs typeface="Angsana New" pitchFamily="18" charset="-34"/>
              </a:rPr>
              <a:t>น้ำหนักของยอดขายจริงในคาบที่  </a:t>
            </a:r>
            <a:r>
              <a:rPr lang="en-US" sz="2400">
                <a:cs typeface="Angsana New" pitchFamily="18" charset="-34"/>
              </a:rPr>
              <a:t>t-n</a:t>
            </a:r>
            <a:endParaRPr lang="th-TH" sz="2400">
              <a:cs typeface="Angsana New" pitchFamily="18" charset="-34"/>
            </a:endParaRPr>
          </a:p>
          <a:p>
            <a:pPr algn="thaiDist">
              <a:buFontTx/>
              <a:buNone/>
            </a:pPr>
            <a:r>
              <a:rPr lang="th-TH" sz="2400">
                <a:cs typeface="Angsana New" pitchFamily="18" charset="-34"/>
              </a:rPr>
              <a:t>			</a:t>
            </a:r>
            <a:r>
              <a:rPr lang="en-US" sz="2400">
                <a:cs typeface="Angsana New" pitchFamily="18" charset="-34"/>
              </a:rPr>
              <a:t>n  </a:t>
            </a:r>
            <a:r>
              <a:rPr lang="en-US">
                <a:cs typeface="Angsana New" pitchFamily="18" charset="-34"/>
              </a:rPr>
              <a:t>  =  </a:t>
            </a:r>
            <a:r>
              <a:rPr lang="th-TH">
                <a:cs typeface="Angsana New" pitchFamily="18" charset="-34"/>
              </a:rPr>
              <a:t>จำนวนคาบในการพยากรณ์</a:t>
            </a:r>
          </a:p>
          <a:p>
            <a:pPr algn="thaiDist"/>
            <a:r>
              <a:rPr lang="th-TH">
                <a:cs typeface="Angsana New" pitchFamily="18" charset="-34"/>
              </a:rPr>
              <a:t>การเลือกน้ำหนัก </a:t>
            </a:r>
            <a:r>
              <a:rPr lang="en-US">
                <a:cs typeface="Angsana New" pitchFamily="18" charset="-34"/>
              </a:rPr>
              <a:t>::: </a:t>
            </a:r>
            <a:r>
              <a:rPr lang="th-TH">
                <a:cs typeface="Angsana New" pitchFamily="18" charset="-34"/>
              </a:rPr>
              <a:t>วิธีการลองผิดลองถูก </a:t>
            </a:r>
            <a:r>
              <a:rPr lang="en-US" sz="2400">
                <a:cs typeface="Angsana New" pitchFamily="18" charset="-34"/>
              </a:rPr>
              <a:t>(Trial and Error)</a:t>
            </a:r>
            <a:endParaRPr lang="th-TH" sz="240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E39D-0744-4B01-8BF4-A1087DCE2D42}" type="slidenum">
              <a:rPr lang="en-US"/>
              <a:pPr/>
              <a:t>22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>
                <a:cs typeface="Angsana New" pitchFamily="18" charset="-34"/>
              </a:rPr>
              <a:t>ตย. 3.2</a:t>
            </a:r>
            <a:r>
              <a:rPr lang="th-TH" sz="4000">
                <a:cs typeface="Angsana New" pitchFamily="18" charset="-34"/>
              </a:rPr>
              <a:t>  จงทำการพยากรณ์โดยวิธีค่าเฉลี่ยเคลื่อนที่แบบถ่วงน้ำหนักของเดือนที่ 5 เมื่อข้อมูลในอดีตมีดังนี้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3644900"/>
            <a:ext cx="7993063" cy="2592388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>
                <a:cs typeface="Angsana New" pitchFamily="18" charset="-34"/>
              </a:rPr>
              <a:t>กำหนดน้ำหนักเป็น  </a:t>
            </a:r>
            <a:r>
              <a:rPr lang="en-US">
                <a:cs typeface="Angsana New" pitchFamily="18" charset="-34"/>
              </a:rPr>
              <a:t>	:::  </a:t>
            </a:r>
            <a:r>
              <a:rPr lang="th-TH">
                <a:cs typeface="Angsana New" pitchFamily="18" charset="-34"/>
              </a:rPr>
              <a:t>40%</a:t>
            </a:r>
            <a:r>
              <a:rPr lang="en-US">
                <a:cs typeface="Angsana New" pitchFamily="18" charset="-34"/>
              </a:rPr>
              <a:t> </a:t>
            </a:r>
            <a:r>
              <a:rPr lang="th-TH">
                <a:cs typeface="Angsana New" pitchFamily="18" charset="-34"/>
              </a:rPr>
              <a:t>ของยอดขายจริง คาบที่เกิดใกล้สุด</a:t>
            </a:r>
          </a:p>
          <a:p>
            <a:pPr algn="thaiDist">
              <a:buFontTx/>
              <a:buNone/>
            </a:pPr>
            <a:r>
              <a:rPr lang="th-TH">
                <a:cs typeface="Angsana New" pitchFamily="18" charset="-34"/>
              </a:rPr>
              <a:t>				</a:t>
            </a:r>
            <a:r>
              <a:rPr lang="en-US"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>
                <a:cs typeface="Angsana New" pitchFamily="18" charset="-34"/>
              </a:rPr>
              <a:t>  </a:t>
            </a:r>
            <a:r>
              <a:rPr lang="th-TH">
                <a:cs typeface="Angsana New" pitchFamily="18" charset="-34"/>
              </a:rPr>
              <a:t>30%</a:t>
            </a:r>
            <a:r>
              <a:rPr lang="en-US">
                <a:cs typeface="Angsana New" pitchFamily="18" charset="-34"/>
              </a:rPr>
              <a:t> </a:t>
            </a:r>
            <a:r>
              <a:rPr lang="th-TH">
                <a:cs typeface="Angsana New" pitchFamily="18" charset="-34"/>
              </a:rPr>
              <a:t>ของยอดขายจริง สำหรับ 2 คาบที่แล้ว</a:t>
            </a:r>
          </a:p>
          <a:p>
            <a:pPr algn="thaiDist">
              <a:buFontTx/>
              <a:buNone/>
            </a:pPr>
            <a:r>
              <a:rPr lang="th-TH">
                <a:cs typeface="Angsana New" pitchFamily="18" charset="-34"/>
              </a:rPr>
              <a:t>				</a:t>
            </a:r>
            <a:r>
              <a:rPr lang="en-US"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>
                <a:cs typeface="Angsana New" pitchFamily="18" charset="-34"/>
              </a:rPr>
              <a:t>  </a:t>
            </a:r>
            <a:r>
              <a:rPr lang="th-TH">
                <a:cs typeface="Angsana New" pitchFamily="18" charset="-34"/>
              </a:rPr>
              <a:t>20%</a:t>
            </a:r>
            <a:r>
              <a:rPr lang="en-US">
                <a:cs typeface="Angsana New" pitchFamily="18" charset="-34"/>
              </a:rPr>
              <a:t> </a:t>
            </a:r>
            <a:r>
              <a:rPr lang="th-TH">
                <a:cs typeface="Angsana New" pitchFamily="18" charset="-34"/>
              </a:rPr>
              <a:t>ของยอดขายจริง สำหรับ 3 คาบที่แล้ว</a:t>
            </a:r>
          </a:p>
          <a:p>
            <a:pPr algn="thaiDist">
              <a:buFontTx/>
              <a:buNone/>
            </a:pPr>
            <a:r>
              <a:rPr lang="th-TH">
                <a:cs typeface="Angsana New" pitchFamily="18" charset="-34"/>
              </a:rPr>
              <a:t>				</a:t>
            </a:r>
            <a:r>
              <a:rPr lang="en-US"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>
                <a:cs typeface="Angsana New" pitchFamily="18" charset="-34"/>
              </a:rPr>
              <a:t>  </a:t>
            </a:r>
            <a:r>
              <a:rPr lang="th-TH">
                <a:cs typeface="Angsana New" pitchFamily="18" charset="-34"/>
              </a:rPr>
              <a:t>10%</a:t>
            </a:r>
            <a:r>
              <a:rPr lang="en-US">
                <a:cs typeface="Angsana New" pitchFamily="18" charset="-34"/>
              </a:rPr>
              <a:t> </a:t>
            </a:r>
            <a:r>
              <a:rPr lang="th-TH">
                <a:cs typeface="Angsana New" pitchFamily="18" charset="-34"/>
              </a:rPr>
              <a:t>ของยอดขายจริง สำหรับ 4 คาบที่แล้ว</a:t>
            </a:r>
            <a:endParaRPr lang="th-TH"/>
          </a:p>
        </p:txBody>
      </p:sp>
      <p:graphicFrame>
        <p:nvGraphicFramePr>
          <p:cNvPr id="62486" name="Group 22"/>
          <p:cNvGraphicFramePr>
            <a:graphicFrameLocks noGrp="1"/>
          </p:cNvGraphicFramePr>
          <p:nvPr>
            <p:ph sz="half" idx="2"/>
          </p:nvPr>
        </p:nvGraphicFramePr>
        <p:xfrm>
          <a:off x="1096963" y="1985963"/>
          <a:ext cx="7291387" cy="1158240"/>
        </p:xfrm>
        <a:graphic>
          <a:graphicData uri="http://schemas.openxmlformats.org/drawingml/2006/table">
            <a:tbl>
              <a:tblPr/>
              <a:tblGrid>
                <a:gridCol w="1824037"/>
                <a:gridCol w="1822450"/>
                <a:gridCol w="1820863"/>
                <a:gridCol w="1824037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เดือนที่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เดือนที่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เดือนที่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เดือนที่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80F0-CC23-4C25-9321-832918674B06}" type="slidenum">
              <a:rPr lang="en-US"/>
              <a:pPr/>
              <a:t>23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วิธีทำ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76400"/>
            <a:ext cx="8077200" cy="4114800"/>
          </a:xfrm>
        </p:spPr>
        <p:txBody>
          <a:bodyPr/>
          <a:lstStyle/>
          <a:p>
            <a:r>
              <a:rPr lang="th-TH" sz="3600">
                <a:cs typeface="Angsana New" pitchFamily="18" charset="-34"/>
              </a:rPr>
              <a:t>ค่าพยากรณ์ของเดือนที่ 5 จะมีค่าเท่ากับ</a:t>
            </a:r>
          </a:p>
          <a:p>
            <a:pPr>
              <a:buFontTx/>
              <a:buNone/>
            </a:pPr>
            <a:r>
              <a:rPr lang="th-TH" sz="3600">
                <a:cs typeface="Angsana New" pitchFamily="18" charset="-34"/>
              </a:rPr>
              <a:t>		</a:t>
            </a:r>
            <a:r>
              <a:rPr lang="en-US" sz="2800">
                <a:cs typeface="Angsana New" pitchFamily="18" charset="-34"/>
              </a:rPr>
              <a:t>F</a:t>
            </a:r>
            <a:r>
              <a:rPr lang="en-US" sz="2800" baseline="-25000">
                <a:cs typeface="Angsana New" pitchFamily="18" charset="-34"/>
              </a:rPr>
              <a:t>5</a:t>
            </a:r>
            <a:r>
              <a:rPr lang="en-US" sz="2800">
                <a:cs typeface="Angsana New" pitchFamily="18" charset="-34"/>
              </a:rPr>
              <a:t>	=	0.4(95) + 0.3(105) + 0.2(90) + 0.1(100)</a:t>
            </a:r>
          </a:p>
          <a:p>
            <a:pPr>
              <a:buFontTx/>
              <a:buNone/>
            </a:pPr>
            <a:r>
              <a:rPr lang="en-US" sz="2800">
                <a:cs typeface="Angsana New" pitchFamily="18" charset="-34"/>
              </a:rPr>
              <a:t>			=	38 + 31.5 + 18 + 10</a:t>
            </a:r>
          </a:p>
          <a:p>
            <a:pPr>
              <a:buFontTx/>
              <a:buNone/>
            </a:pPr>
            <a:r>
              <a:rPr lang="en-US" sz="2800">
                <a:cs typeface="Angsana New" pitchFamily="18" charset="-34"/>
              </a:rPr>
              <a:t>			=	97.5</a:t>
            </a:r>
            <a:endParaRPr lang="th-TH" sz="280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36AA-1933-4E1D-BC26-7D6800BEEC59}" type="slidenum">
              <a:rPr lang="en-US"/>
              <a:pPr/>
              <a:t>24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การพยากรณ์แบบซิงเกิลเอกซ์โพเนนเชียล</a:t>
            </a:r>
            <a:b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(Single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Exponential Smoothing)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8988"/>
            <a:ext cx="7772400" cy="4465637"/>
          </a:xfrm>
        </p:spPr>
        <p:txBody>
          <a:bodyPr/>
          <a:lstStyle/>
          <a:p>
            <a:pPr marL="609600" indent="-609600" algn="thaiDist">
              <a:buFontTx/>
              <a:buAutoNum type="arabicPeriod"/>
            </a:pPr>
            <a:r>
              <a:rPr lang="th-TH" sz="3600">
                <a:cs typeface="Angsana New" pitchFamily="18" charset="-34"/>
              </a:rPr>
              <a:t>ตัวแบบเอกซ์โพเนนเชียลจะค่อนข้างมีความเที่ยงตรงสูง</a:t>
            </a:r>
          </a:p>
          <a:p>
            <a:pPr marL="609600" indent="-609600" algn="thaiDist">
              <a:buFontTx/>
              <a:buAutoNum type="arabicPeriod"/>
            </a:pPr>
            <a:r>
              <a:rPr lang="th-TH" sz="3600">
                <a:cs typeface="Angsana New" pitchFamily="18" charset="-34"/>
              </a:rPr>
              <a:t>การสร้างตัวแบบเอกซ์โพเนนเชียลค่อนข้างง่าย</a:t>
            </a:r>
          </a:p>
          <a:p>
            <a:pPr marL="609600" indent="-609600" algn="thaiDist">
              <a:buFontTx/>
              <a:buAutoNum type="arabicPeriod"/>
            </a:pPr>
            <a:r>
              <a:rPr lang="th-TH" sz="3600">
                <a:cs typeface="Angsana New" pitchFamily="18" charset="-34"/>
              </a:rPr>
              <a:t>ผู้ใช้สามารถเข้าใจในการทำงานของตัวแบบได้ง่าย</a:t>
            </a:r>
          </a:p>
          <a:p>
            <a:pPr marL="609600" indent="-609600" algn="thaiDist">
              <a:buFontTx/>
              <a:buAutoNum type="arabicPeriod"/>
            </a:pPr>
            <a:r>
              <a:rPr lang="th-TH" sz="3600">
                <a:cs typeface="Angsana New" pitchFamily="18" charset="-34"/>
              </a:rPr>
              <a:t>ใช้ข้อมูลจำนวนจำกัด  จึงทำให้สิ้นเปลืองหน่วยความจำของเครื่องคอมพิวเตอร์น้อย</a:t>
            </a:r>
          </a:p>
          <a:p>
            <a:pPr marL="609600" indent="-609600" algn="thaiDist">
              <a:buFontTx/>
              <a:buAutoNum type="arabicPeriod"/>
            </a:pPr>
            <a:r>
              <a:rPr lang="th-TH" sz="3600">
                <a:cs typeface="Angsana New" pitchFamily="18" charset="-34"/>
              </a:rPr>
              <a:t>ใช้เวลาในการคำนวณน้อย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9E6FB-C5C0-44D2-82DE-1D7CEB2EB709}" type="slidenum">
              <a:rPr lang="en-US"/>
              <a:pPr/>
              <a:t>25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(Single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Exponential Smoothing)</a:t>
            </a:r>
            <a:endParaRPr lang="th-TH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12875"/>
            <a:ext cx="7753350" cy="4895850"/>
          </a:xfrm>
        </p:spPr>
        <p:txBody>
          <a:bodyPr/>
          <a:lstStyle/>
          <a:p>
            <a:pPr algn="thaiDist"/>
            <a:r>
              <a:rPr lang="en-US" sz="4000" b="1" dirty="0">
                <a:solidFill>
                  <a:srgbClr val="FFFF00"/>
                </a:solidFill>
              </a:rPr>
              <a:t>F</a:t>
            </a:r>
            <a:r>
              <a:rPr lang="en-US" sz="4000" b="1" baseline="-25000" dirty="0">
                <a:solidFill>
                  <a:srgbClr val="FFFF00"/>
                </a:solidFill>
              </a:rPr>
              <a:t>t</a:t>
            </a:r>
            <a:r>
              <a:rPr lang="en-US" sz="4000" b="1" dirty="0">
                <a:solidFill>
                  <a:srgbClr val="FFFF00"/>
                </a:solidFill>
              </a:rPr>
              <a:t>	=	(1-</a:t>
            </a:r>
            <a:r>
              <a:rPr lang="el-GR" sz="4000" b="1" dirty="0">
                <a:solidFill>
                  <a:srgbClr val="FFFF00"/>
                </a:solidFill>
              </a:rPr>
              <a:t>α</a:t>
            </a:r>
            <a:r>
              <a:rPr lang="en-US" sz="4000" b="1" dirty="0">
                <a:solidFill>
                  <a:srgbClr val="FFFF00"/>
                </a:solidFill>
              </a:rPr>
              <a:t>)F</a:t>
            </a:r>
            <a:r>
              <a:rPr lang="en-US" sz="4000" b="1" baseline="-25000" dirty="0">
                <a:solidFill>
                  <a:srgbClr val="FFFF00"/>
                </a:solidFill>
              </a:rPr>
              <a:t>t-1</a:t>
            </a:r>
            <a:r>
              <a:rPr lang="en-US" sz="4000" b="1" dirty="0">
                <a:solidFill>
                  <a:srgbClr val="FFFF00"/>
                </a:solidFill>
              </a:rPr>
              <a:t>  +  </a:t>
            </a:r>
            <a:r>
              <a:rPr lang="el-GR" sz="4000" b="1" dirty="0">
                <a:solidFill>
                  <a:srgbClr val="FFFF00"/>
                </a:solidFill>
              </a:rPr>
              <a:t>α</a:t>
            </a:r>
            <a:r>
              <a:rPr lang="en-US" sz="4000" b="1" dirty="0">
                <a:solidFill>
                  <a:srgbClr val="FFFF00"/>
                </a:solidFill>
              </a:rPr>
              <a:t>A</a:t>
            </a:r>
            <a:r>
              <a:rPr lang="en-US" sz="4000" b="1" baseline="-25000" dirty="0">
                <a:solidFill>
                  <a:srgbClr val="FFFF00"/>
                </a:solidFill>
              </a:rPr>
              <a:t>t-1</a:t>
            </a:r>
          </a:p>
          <a:p>
            <a:pPr algn="thaiDist"/>
            <a:endParaRPr lang="th-TH" sz="1400" dirty="0">
              <a:solidFill>
                <a:srgbClr val="FFFF00"/>
              </a:solidFill>
              <a:cs typeface="Angsana New" pitchFamily="18" charset="-34"/>
            </a:endParaRPr>
          </a:p>
          <a:p>
            <a:pPr algn="thaiDist"/>
            <a:r>
              <a:rPr lang="th-TH" dirty="0">
                <a:cs typeface="Angsana New" pitchFamily="18" charset="-34"/>
              </a:rPr>
              <a:t>โดยที่	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:::   F</a:t>
            </a:r>
            <a:r>
              <a:rPr lang="en-US" baseline="-25000" dirty="0">
                <a:solidFill>
                  <a:srgbClr val="FFFF00"/>
                </a:solidFill>
                <a:cs typeface="Angsana New" pitchFamily="18" charset="-34"/>
              </a:rPr>
              <a:t>t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   =  </a:t>
            </a:r>
            <a:r>
              <a:rPr lang="th-TH" dirty="0">
                <a:solidFill>
                  <a:srgbClr val="FFFF00"/>
                </a:solidFill>
                <a:cs typeface="Angsana New" pitchFamily="18" charset="-34"/>
              </a:rPr>
              <a:t>ค่าพยากรณ์ของคาบที่ </a:t>
            </a:r>
            <a:r>
              <a:rPr lang="en-US" sz="2400" dirty="0">
                <a:solidFill>
                  <a:srgbClr val="FFFF00"/>
                </a:solidFill>
                <a:cs typeface="Angsana New" pitchFamily="18" charset="-34"/>
              </a:rPr>
              <a:t>t</a:t>
            </a:r>
          </a:p>
          <a:p>
            <a:pPr algn="thaiDist">
              <a:buFontTx/>
              <a:buNone/>
            </a:pP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			</a:t>
            </a:r>
            <a:r>
              <a:rPr lang="en-US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F</a:t>
            </a:r>
            <a:r>
              <a:rPr lang="en-US" baseline="-25000" dirty="0">
                <a:solidFill>
                  <a:srgbClr val="FFFF00"/>
                </a:solidFill>
                <a:cs typeface="Angsana New" pitchFamily="18" charset="-34"/>
              </a:rPr>
              <a:t>t-1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 =  </a:t>
            </a:r>
            <a:r>
              <a:rPr lang="th-TH" dirty="0">
                <a:solidFill>
                  <a:srgbClr val="FFFF00"/>
                </a:solidFill>
                <a:cs typeface="Angsana New" pitchFamily="18" charset="-34"/>
              </a:rPr>
              <a:t>ค่าพยากรณ์ของคาบที่ </a:t>
            </a:r>
            <a:r>
              <a:rPr lang="en-US" sz="2400" dirty="0">
                <a:solidFill>
                  <a:srgbClr val="FFFF00"/>
                </a:solidFill>
                <a:cs typeface="Angsana New" pitchFamily="18" charset="-34"/>
              </a:rPr>
              <a:t>t-1</a:t>
            </a:r>
          </a:p>
          <a:p>
            <a:pPr algn="thaiDist">
              <a:buFontTx/>
              <a:buNone/>
            </a:pP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			</a:t>
            </a:r>
            <a:r>
              <a:rPr lang="en-US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A</a:t>
            </a:r>
            <a:r>
              <a:rPr lang="en-US" baseline="-25000" dirty="0">
                <a:solidFill>
                  <a:srgbClr val="FFFF00"/>
                </a:solidFill>
                <a:cs typeface="Angsana New" pitchFamily="18" charset="-34"/>
              </a:rPr>
              <a:t>t-1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 =  </a:t>
            </a:r>
            <a:r>
              <a:rPr lang="th-TH" dirty="0">
                <a:solidFill>
                  <a:srgbClr val="FFFF00"/>
                </a:solidFill>
                <a:cs typeface="Angsana New" pitchFamily="18" charset="-34"/>
              </a:rPr>
              <a:t>ยอดขายจริงของคาบที่ </a:t>
            </a:r>
            <a:r>
              <a:rPr lang="en-US" sz="2400" dirty="0">
                <a:solidFill>
                  <a:srgbClr val="FFFF00"/>
                </a:solidFill>
                <a:cs typeface="Angsana New" pitchFamily="18" charset="-34"/>
              </a:rPr>
              <a:t>t-1</a:t>
            </a:r>
          </a:p>
          <a:p>
            <a:pPr algn="thaiDist">
              <a:buFontTx/>
              <a:buNone/>
            </a:pP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			</a:t>
            </a:r>
            <a:r>
              <a:rPr lang="en-US" dirty="0">
                <a:solidFill>
                  <a:srgbClr val="FFFF00"/>
                </a:solidFill>
                <a:latin typeface="Angsana New" pitchFamily="18" charset="-34"/>
                <a:cs typeface="Angsana New" pitchFamily="18" charset="-34"/>
              </a:rPr>
              <a:t>:::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 </a:t>
            </a:r>
            <a:r>
              <a:rPr lang="el-GR" dirty="0">
                <a:solidFill>
                  <a:srgbClr val="FFFF00"/>
                </a:solidFill>
                <a:cs typeface="Angsana New" pitchFamily="18" charset="-34"/>
              </a:rPr>
              <a:t>α</a:t>
            </a:r>
            <a:r>
              <a:rPr lang="en-US" dirty="0">
                <a:solidFill>
                  <a:srgbClr val="FFFF00"/>
                </a:solidFill>
                <a:cs typeface="Angsana New" pitchFamily="18" charset="-34"/>
              </a:rPr>
              <a:t>      =  </a:t>
            </a:r>
            <a:r>
              <a:rPr lang="th-TH" dirty="0">
                <a:solidFill>
                  <a:srgbClr val="FFFF00"/>
                </a:solidFill>
                <a:cs typeface="Angsana New" pitchFamily="18" charset="-34"/>
              </a:rPr>
              <a:t>สัมประสิทธิ์การปรับเรียบ ( 0 - 1 )</a:t>
            </a:r>
          </a:p>
          <a:p>
            <a:pPr algn="thaiDist"/>
            <a:r>
              <a:rPr lang="en-US" sz="2400" dirty="0">
                <a:cs typeface="Angsana New" pitchFamily="18" charset="-34"/>
              </a:rPr>
              <a:t>Alpha : </a:t>
            </a:r>
            <a:r>
              <a:rPr lang="el-GR" dirty="0">
                <a:cs typeface="Angsana New" pitchFamily="18" charset="-34"/>
              </a:rPr>
              <a:t>α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 ค่าสัมประสิทธิ์การปรับเรียบ </a:t>
            </a:r>
            <a:r>
              <a:rPr lang="en-US" sz="2400" dirty="0" smtClean="0">
                <a:cs typeface="Angsana New" pitchFamily="18" charset="-34"/>
              </a:rPr>
              <a:t>(Smoothing </a:t>
            </a:r>
            <a:r>
              <a:rPr lang="en-US" sz="2400" dirty="0">
                <a:cs typeface="Angsana New" pitchFamily="18" charset="-34"/>
              </a:rPr>
              <a:t>Constant)</a:t>
            </a:r>
          </a:p>
          <a:p>
            <a:pPr algn="thaiDist"/>
            <a:r>
              <a:rPr lang="el-GR" dirty="0">
                <a:cs typeface="Angsana New" pitchFamily="18" charset="-34"/>
              </a:rPr>
              <a:t>α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  กำหนดโดยวิธีลองผิดลองถูก ถ้าเข้าใกล้ 0 จะราบเรียบกว่า</a:t>
            </a:r>
          </a:p>
          <a:p>
            <a:pPr algn="thaiDist"/>
            <a:r>
              <a:rPr lang="el-GR" dirty="0">
                <a:cs typeface="Angsana New" pitchFamily="18" charset="-34"/>
              </a:rPr>
              <a:t>α</a:t>
            </a:r>
            <a:r>
              <a:rPr lang="th-TH" dirty="0">
                <a:cs typeface="Angsana New" pitchFamily="18" charset="-34"/>
              </a:rPr>
              <a:t>   ควรดูจากความคลาดเคลื่อนการพยากรณ์ </a:t>
            </a:r>
            <a:r>
              <a:rPr lang="en-US" sz="2400" dirty="0" smtClean="0">
                <a:cs typeface="Angsana New" pitchFamily="18" charset="-34"/>
              </a:rPr>
              <a:t>(Forecast </a:t>
            </a:r>
            <a:r>
              <a:rPr lang="en-US" sz="2400" dirty="0">
                <a:cs typeface="Angsana New" pitchFamily="18" charset="-34"/>
              </a:rPr>
              <a:t>Errors)</a:t>
            </a:r>
            <a:endParaRPr lang="el-GR" sz="24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DDF62-89EA-4369-BF20-7BA3CA032F28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>
                <a:cs typeface="Angsana New" pitchFamily="18" charset="-34"/>
              </a:rPr>
              <a:t>ตย. 3.3  จงทำการพยากรณ์ของคาบที่ 12 </a:t>
            </a:r>
          </a:p>
        </p:txBody>
      </p:sp>
      <p:graphicFrame>
        <p:nvGraphicFramePr>
          <p:cNvPr id="68581" name="Group 997"/>
          <p:cNvGraphicFramePr>
            <a:graphicFrameLocks noGrp="1"/>
          </p:cNvGraphicFramePr>
          <p:nvPr>
            <p:ph idx="1"/>
          </p:nvPr>
        </p:nvGraphicFramePr>
        <p:xfrm>
          <a:off x="1787525" y="1341438"/>
          <a:ext cx="6313488" cy="5120640"/>
        </p:xfrm>
        <a:graphic>
          <a:graphicData uri="http://schemas.openxmlformats.org/drawingml/2006/table">
            <a:tbl>
              <a:tblPr/>
              <a:tblGrid>
                <a:gridCol w="912813"/>
                <a:gridCol w="1008062"/>
                <a:gridCol w="1079500"/>
                <a:gridCol w="1081088"/>
                <a:gridCol w="1079500"/>
                <a:gridCol w="1152525"/>
              </a:tblGrid>
              <a:tr h="293688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t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A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 </a:t>
                      </a: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α </a:t>
                      </a: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368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Error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-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-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-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-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42.00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42.00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41.80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41.20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41.73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41.15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-0.15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41.66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-2.66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41.09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-2.09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41.39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4.61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40.25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5.75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41.85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42.55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42.07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43.13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1.87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42.36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-4.36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43.88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-5.88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-1.92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41.53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-1.53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41.73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40.92</a:t>
                      </a: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F02D-F6D3-483B-B66D-B6DD9F807DB7}" type="slidenum">
              <a:rPr lang="en-US"/>
              <a:pPr/>
              <a:t>27</a:t>
            </a:fld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ผลของค่าพยากรณ์ เมื่อ </a:t>
            </a:r>
            <a:r>
              <a:rPr lang="el-GR" sz="54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α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</a:t>
            </a:r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ต่างกัน</a:t>
            </a:r>
            <a:endParaRPr lang="el-GR" sz="5400" b="1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>
            <p:ph idx="1"/>
          </p:nvPr>
        </p:nvGraphicFramePr>
        <p:xfrm>
          <a:off x="-73025" y="1457325"/>
          <a:ext cx="9324975" cy="5500688"/>
        </p:xfrm>
        <a:graphic>
          <a:graphicData uri="http://schemas.openxmlformats.org/presentationml/2006/ole">
            <p:oleObj spid="_x0000_s69639" name="Chart" r:id="rId3" imgW="5533949" imgH="28194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8F0C-7EF0-419D-95A3-984C777FC305}" type="slidenum">
              <a:rPr lang="en-US"/>
              <a:pPr/>
              <a:t>28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ตัวแบบเหตุและผล </a:t>
            </a:r>
            <a:r>
              <a:rPr lang="th-TH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Casual 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Model)</a:t>
            </a:r>
            <a:endParaRPr lang="th-TH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/>
            <a:r>
              <a:rPr lang="th-TH" sz="3600" dirty="0">
                <a:cs typeface="Angsana New" pitchFamily="18" charset="-34"/>
              </a:rPr>
              <a:t>ตัวแบบอนุกรมเวลา </a:t>
            </a:r>
            <a:r>
              <a:rPr lang="en-US" sz="3600" dirty="0">
                <a:cs typeface="Angsana New" pitchFamily="18" charset="-34"/>
              </a:rPr>
              <a:t>::: </a:t>
            </a:r>
            <a:r>
              <a:rPr lang="th-TH" sz="3600" dirty="0">
                <a:cs typeface="Angsana New" pitchFamily="18" charset="-34"/>
              </a:rPr>
              <a:t>กำหนดให้เวลาเป็นตัวแปรอิสระ </a:t>
            </a:r>
            <a:r>
              <a:rPr lang="en-US" sz="3600" dirty="0">
                <a:cs typeface="Angsana New" pitchFamily="18" charset="-34"/>
              </a:rPr>
              <a:t>(</a:t>
            </a:r>
            <a:r>
              <a:rPr lang="th-TH" sz="3600" dirty="0" smtClean="0">
                <a:cs typeface="Angsana New" pitchFamily="18" charset="-34"/>
              </a:rPr>
              <a:t>แกน </a:t>
            </a:r>
            <a:r>
              <a:rPr lang="en-US" sz="3600" dirty="0">
                <a:cs typeface="Angsana New" pitchFamily="18" charset="-34"/>
              </a:rPr>
              <a:t>X) </a:t>
            </a:r>
            <a:r>
              <a:rPr lang="th-TH" sz="3600" dirty="0">
                <a:cs typeface="Angsana New" pitchFamily="18" charset="-34"/>
              </a:rPr>
              <a:t>และยอดขายเป็นตัวแปรตาม </a:t>
            </a:r>
            <a:r>
              <a:rPr lang="en-US" sz="3600" dirty="0" smtClean="0">
                <a:cs typeface="Angsana New" pitchFamily="18" charset="-34"/>
              </a:rPr>
              <a:t>(</a:t>
            </a:r>
            <a:r>
              <a:rPr lang="th-TH" sz="3600" dirty="0" smtClean="0">
                <a:cs typeface="Angsana New" pitchFamily="18" charset="-34"/>
              </a:rPr>
              <a:t>แกน </a:t>
            </a:r>
            <a:r>
              <a:rPr lang="en-US" sz="3600" dirty="0">
                <a:cs typeface="Angsana New" pitchFamily="18" charset="-34"/>
              </a:rPr>
              <a:t>Y) </a:t>
            </a:r>
            <a:endParaRPr lang="th-TH" sz="3600" dirty="0">
              <a:cs typeface="Angsana New" pitchFamily="18" charset="-34"/>
            </a:endParaRPr>
          </a:p>
          <a:p>
            <a:pPr algn="thaiDist"/>
            <a:r>
              <a:rPr lang="th-TH" sz="3600" dirty="0">
                <a:cs typeface="Angsana New" pitchFamily="18" charset="-34"/>
              </a:rPr>
              <a:t>หาความสัมพันธ์ระหว่างปัจจัยซึ่งเป็นตัวแปรอิสระ ที่มีผลต่อยอดขายซึ่งเป็นตัวแปรตาม มาทำนายยอดขายในอนาคต</a:t>
            </a:r>
          </a:p>
          <a:p>
            <a:pPr algn="thaiDist"/>
            <a:r>
              <a:rPr lang="th-TH" sz="3600" dirty="0">
                <a:cs typeface="Angsana New" pitchFamily="18" charset="-34"/>
              </a:rPr>
              <a:t>การวิเคราะห์การถดถอยเชิงเส้นอย่างง่าย </a:t>
            </a:r>
            <a:r>
              <a:rPr lang="en-US" sz="2800" dirty="0">
                <a:cs typeface="Angsana New" pitchFamily="18" charset="-34"/>
              </a:rPr>
              <a:t>(</a:t>
            </a:r>
            <a:r>
              <a:rPr lang="en-US" sz="2800" dirty="0" smtClean="0">
                <a:cs typeface="Angsana New" pitchFamily="18" charset="-34"/>
              </a:rPr>
              <a:t>Simple </a:t>
            </a:r>
            <a:r>
              <a:rPr lang="en-US" sz="2800" dirty="0">
                <a:cs typeface="Angsana New" pitchFamily="18" charset="-34"/>
              </a:rPr>
              <a:t>Linear Regression Analysis)</a:t>
            </a:r>
            <a:endParaRPr lang="th-TH" sz="28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75EC-7D9E-4177-BDD6-15E8DE9CAA32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การวิเคราะห์การถดถอยอย่างง่าย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484313"/>
            <a:ext cx="7466013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3300"/>
                </a:solidFill>
              </a:rPr>
              <a:t>Y  =  a  +  </a:t>
            </a:r>
            <a:r>
              <a:rPr lang="en-US" sz="3600" b="1" dirty="0" err="1">
                <a:solidFill>
                  <a:srgbClr val="FF3300"/>
                </a:solidFill>
              </a:rPr>
              <a:t>bx</a:t>
            </a:r>
            <a:endParaRPr lang="en-US" sz="3600" b="1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th-TH" sz="2800" dirty="0">
                <a:cs typeface="Angsana New" pitchFamily="18" charset="-34"/>
              </a:rPr>
              <a:t>เมื่อ	</a:t>
            </a:r>
            <a:r>
              <a:rPr lang="en-US" sz="2800" dirty="0">
                <a:cs typeface="Angsana New" pitchFamily="18" charset="-34"/>
              </a:rPr>
              <a:t>   </a:t>
            </a:r>
            <a:endParaRPr lang="th-TH" sz="2800" dirty="0"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th-TH" sz="2800" dirty="0">
                <a:cs typeface="Angsana New" pitchFamily="18" charset="-34"/>
              </a:rPr>
              <a:t>			</a:t>
            </a:r>
            <a:endParaRPr lang="en-US" sz="2800" dirty="0">
              <a:cs typeface="Angsana New" pitchFamily="18" charset="-34"/>
            </a:endParaRPr>
          </a:p>
          <a:p>
            <a:pPr>
              <a:lnSpc>
                <a:spcPct val="90000"/>
              </a:lnSpc>
            </a:pPr>
            <a:endParaRPr lang="th-TH" sz="2800" dirty="0">
              <a:cs typeface="Angsana New" pitchFamily="18" charset="-34"/>
            </a:endParaRPr>
          </a:p>
          <a:p>
            <a:pPr>
              <a:lnSpc>
                <a:spcPct val="90000"/>
              </a:lnSpc>
            </a:pPr>
            <a:endParaRPr lang="th-TH" sz="2800" dirty="0">
              <a:cs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sz="2800" dirty="0">
                <a:cs typeface="Angsana New" pitchFamily="18" charset="-34"/>
              </a:rPr>
              <a:t>โดยที่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cs typeface="Angsana New" pitchFamily="18" charset="-34"/>
              </a:rPr>
              <a:t>y  =  </a:t>
            </a:r>
            <a:r>
              <a:rPr lang="th-TH" sz="2800" dirty="0">
                <a:cs typeface="Angsana New" pitchFamily="18" charset="-34"/>
              </a:rPr>
              <a:t>ตัวแปรตาม </a:t>
            </a:r>
            <a:r>
              <a:rPr lang="en-US" sz="2000" dirty="0" smtClean="0">
                <a:cs typeface="Angsana New" pitchFamily="18" charset="-34"/>
              </a:rPr>
              <a:t>(Dependent  </a:t>
            </a:r>
            <a:r>
              <a:rPr lang="en-US" sz="2000" dirty="0">
                <a:cs typeface="Angsana New" pitchFamily="18" charset="-34"/>
              </a:rPr>
              <a:t>Variables)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cs typeface="Angsana New" pitchFamily="18" charset="-34"/>
              </a:rPr>
              <a:t>x  =  </a:t>
            </a:r>
            <a:r>
              <a:rPr lang="th-TH" sz="2800" dirty="0">
                <a:cs typeface="Angsana New" pitchFamily="18" charset="-34"/>
              </a:rPr>
              <a:t>ค่าตัวแปรอิสระ</a:t>
            </a:r>
            <a:r>
              <a:rPr lang="th-TH" sz="3200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(Independent </a:t>
            </a:r>
            <a:r>
              <a:rPr lang="en-US" sz="2000" dirty="0">
                <a:cs typeface="Angsana New" pitchFamily="18" charset="-34"/>
              </a:rPr>
              <a:t>Variables)</a:t>
            </a:r>
            <a:endParaRPr lang="th-TH" sz="2000" dirty="0">
              <a:cs typeface="Angsana New" pitchFamily="18" charset="-34"/>
            </a:endParaRPr>
          </a:p>
          <a:p>
            <a:pPr lvl="2">
              <a:lnSpc>
                <a:spcPct val="90000"/>
              </a:lnSpc>
            </a:pPr>
            <a:r>
              <a:rPr lang="en-US" dirty="0">
                <a:cs typeface="Angsana New" pitchFamily="18" charset="-34"/>
              </a:rPr>
              <a:t>a  </a:t>
            </a:r>
            <a:r>
              <a:rPr lang="en-US" sz="2800" dirty="0">
                <a:cs typeface="Angsana New" pitchFamily="18" charset="-34"/>
              </a:rPr>
              <a:t>=  </a:t>
            </a:r>
            <a:r>
              <a:rPr lang="th-TH" sz="2800" dirty="0">
                <a:cs typeface="Angsana New" pitchFamily="18" charset="-34"/>
              </a:rPr>
              <a:t>จุดตัดแกน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dirty="0">
                <a:cs typeface="Angsana New" pitchFamily="18" charset="-34"/>
              </a:rPr>
              <a:t>Y  </a:t>
            </a:r>
            <a:r>
              <a:rPr lang="en-US" sz="2000" dirty="0">
                <a:cs typeface="Angsana New" pitchFamily="18" charset="-34"/>
              </a:rPr>
              <a:t>( Y intercept 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cs typeface="Angsana New" pitchFamily="18" charset="-34"/>
              </a:rPr>
              <a:t>b  </a:t>
            </a:r>
            <a:r>
              <a:rPr lang="en-US" sz="2800" dirty="0">
                <a:cs typeface="Angsana New" pitchFamily="18" charset="-34"/>
              </a:rPr>
              <a:t>=  </a:t>
            </a:r>
            <a:r>
              <a:rPr lang="th-TH" sz="2800" dirty="0">
                <a:cs typeface="Angsana New" pitchFamily="18" charset="-34"/>
              </a:rPr>
              <a:t>ความชันของเส้นตรง</a:t>
            </a:r>
            <a:r>
              <a:rPr lang="th-TH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(Slope </a:t>
            </a:r>
            <a:r>
              <a:rPr lang="en-US" sz="2000" dirty="0">
                <a:cs typeface="Angsana New" pitchFamily="18" charset="-34"/>
              </a:rPr>
              <a:t>of Line )</a:t>
            </a:r>
            <a:endParaRPr lang="th-TH" sz="2000" dirty="0">
              <a:cs typeface="Angsana New" pitchFamily="18" charset="-34"/>
            </a:endParaRPr>
          </a:p>
        </p:txBody>
      </p:sp>
      <p:grpSp>
        <p:nvGrpSpPr>
          <p:cNvPr id="73735" name="Group 7"/>
          <p:cNvGrpSpPr>
            <a:grpSpLocks/>
          </p:cNvGrpSpPr>
          <p:nvPr/>
        </p:nvGrpSpPr>
        <p:grpSpPr bwMode="auto">
          <a:xfrm>
            <a:off x="2411413" y="2133600"/>
            <a:ext cx="3744912" cy="1800225"/>
            <a:chOff x="1519" y="1344"/>
            <a:chExt cx="2359" cy="1134"/>
          </a:xfrm>
        </p:grpSpPr>
        <p:sp>
          <p:nvSpPr>
            <p:cNvPr id="73734" name="Rectangle 6"/>
            <p:cNvSpPr>
              <a:spLocks noChangeArrowheads="1"/>
            </p:cNvSpPr>
            <p:nvPr/>
          </p:nvSpPr>
          <p:spPr bwMode="auto">
            <a:xfrm>
              <a:off x="1519" y="1344"/>
              <a:ext cx="2359" cy="113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aphicFrame>
          <p:nvGraphicFramePr>
            <p:cNvPr id="73732" name="Object 4"/>
            <p:cNvGraphicFramePr>
              <a:graphicFrameLocks noChangeAspect="1"/>
            </p:cNvGraphicFramePr>
            <p:nvPr/>
          </p:nvGraphicFramePr>
          <p:xfrm>
            <a:off x="1565" y="1389"/>
            <a:ext cx="1996" cy="1043"/>
          </p:xfrm>
          <a:graphic>
            <a:graphicData uri="http://schemas.openxmlformats.org/presentationml/2006/ole">
              <p:oleObj spid="_x0000_s73732" name="Equation" r:id="rId3" imgW="1562040" imgH="76176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9340-21DA-49D5-B37A-FA6A681C0290}" type="slidenum">
              <a:rPr lang="en-US"/>
              <a:pPr/>
              <a:t>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cs typeface="Angsana New" pitchFamily="18" charset="-34"/>
              </a:rPr>
              <a:t>การพัฒนาผลิตภัณฑ์ (ต่อ)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การประเมินทางเทคนิค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Technical </a:t>
            </a:r>
            <a:r>
              <a:rPr lang="en-US" b="1" dirty="0">
                <a:cs typeface="Angsana New" pitchFamily="18" charset="-34"/>
              </a:rPr>
              <a:t>Evaluating)</a:t>
            </a:r>
          </a:p>
          <a:p>
            <a:pPr marL="609600" indent="-609600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การประเมินทางการตลาด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Market </a:t>
            </a:r>
            <a:r>
              <a:rPr lang="en-US" b="1" dirty="0">
                <a:cs typeface="Angsana New" pitchFamily="18" charset="-34"/>
              </a:rPr>
              <a:t>Evaluation)</a:t>
            </a:r>
          </a:p>
          <a:p>
            <a:pPr marL="609600" indent="-609600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การตัดสินใจ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Final </a:t>
            </a:r>
            <a:r>
              <a:rPr lang="en-US" b="1" dirty="0">
                <a:cs typeface="Angsana New" pitchFamily="18" charset="-34"/>
              </a:rPr>
              <a:t>Decision)</a:t>
            </a:r>
          </a:p>
          <a:p>
            <a:pPr marL="609600" indent="-609600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ทำการผลิต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Getting </a:t>
            </a:r>
            <a:r>
              <a:rPr lang="en-US" b="1" dirty="0">
                <a:cs typeface="Angsana New" pitchFamily="18" charset="-34"/>
              </a:rPr>
              <a:t>into Production)</a:t>
            </a:r>
          </a:p>
          <a:p>
            <a:pPr marL="609600" indent="-609600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นำผลิตภัณฑ์ออกสู่ตลาด </a:t>
            </a:r>
            <a:r>
              <a:rPr lang="en-US" b="1" dirty="0" smtClean="0">
                <a:cs typeface="Angsana New" pitchFamily="18" charset="-34"/>
              </a:rPr>
              <a:t>(Introduction </a:t>
            </a:r>
            <a:r>
              <a:rPr lang="en-US" b="1" dirty="0">
                <a:cs typeface="Angsana New" pitchFamily="18" charset="-34"/>
              </a:rPr>
              <a:t>to the Market)</a:t>
            </a:r>
            <a:endParaRPr lang="th-TH" b="1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3FA3-1F89-4A1C-8E5F-09556E40E8FE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75197" name="Group 445"/>
          <p:cNvGraphicFramePr>
            <a:graphicFrameLocks noGrp="1"/>
          </p:cNvGraphicFramePr>
          <p:nvPr>
            <p:ph idx="4294967295"/>
          </p:nvPr>
        </p:nvGraphicFramePr>
        <p:xfrm>
          <a:off x="900113" y="479425"/>
          <a:ext cx="7916862" cy="5840730"/>
        </p:xfrm>
        <a:graphic>
          <a:graphicData uri="http://schemas.openxmlformats.org/drawingml/2006/table">
            <a:tbl>
              <a:tblPr/>
              <a:tblGrid>
                <a:gridCol w="1219200"/>
                <a:gridCol w="4002087"/>
                <a:gridCol w="2695575"/>
              </a:tblGrid>
              <a:tr h="6286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จำนวนบ้านที่ได้รับอนุญาตก่อสร้าง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ยอดขาย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ตารางหลา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 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1989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13,000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1990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1991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1992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1993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1994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1995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35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1996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17,000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1997</a:t>
                      </a: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13,000 </a:t>
                      </a: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E1A0-459E-4CD8-838F-CCAD3ADA3630}" type="slidenum">
              <a:rPr lang="en-US"/>
              <a:pPr/>
              <a:t>31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สมการยอดขายเป็น</a:t>
            </a:r>
            <a:r>
              <a:rPr lang="th-TH" sz="4000" dirty="0">
                <a:cs typeface="Angsana New" pitchFamily="18" charset="-34"/>
              </a:rPr>
              <a:t>  </a:t>
            </a:r>
            <a:r>
              <a:rPr lang="en-US" sz="4000" dirty="0">
                <a:cs typeface="Angsana New" pitchFamily="18" charset="-34"/>
              </a:rPr>
              <a:t> y = 6860.5 + 338.3x</a:t>
            </a:r>
            <a:endParaRPr lang="th-TH" sz="4000" dirty="0">
              <a:cs typeface="Angsana New" pitchFamily="18" charset="-34"/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1268413"/>
          <a:ext cx="8388350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7A62-837B-4C8A-A053-AF663F9C270D}" type="slidenum">
              <a:rPr lang="en-US"/>
              <a:pPr/>
              <a:t>32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>
                <a:cs typeface="Angsana New" pitchFamily="18" charset="-34"/>
              </a:rPr>
              <a:t>ตย. 3.5 จงหาสมการยอดขายสินค้า โดยวิธีถดถอยเชิงเส้นอย่างง่าย</a:t>
            </a:r>
          </a:p>
        </p:txBody>
      </p:sp>
      <p:graphicFrame>
        <p:nvGraphicFramePr>
          <p:cNvPr id="78064" name="Group 240"/>
          <p:cNvGraphicFramePr>
            <a:graphicFrameLocks noGrp="1"/>
          </p:cNvGraphicFramePr>
          <p:nvPr>
            <p:ph idx="1"/>
          </p:nvPr>
        </p:nvGraphicFramePr>
        <p:xfrm>
          <a:off x="1066800" y="1758950"/>
          <a:ext cx="7772400" cy="4480560"/>
        </p:xfrm>
        <a:graphic>
          <a:graphicData uri="http://schemas.openxmlformats.org/drawingml/2006/table">
            <a:tbl>
              <a:tblPr/>
              <a:tblGrid>
                <a:gridCol w="1774825"/>
                <a:gridCol w="2162175"/>
                <a:gridCol w="1774825"/>
                <a:gridCol w="2060575"/>
              </a:tblGrid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คาบที่</a:t>
                      </a:r>
                      <a:endParaRPr kumimoji="0" lang="en-US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ยอดขาย</a:t>
                      </a:r>
                      <a:endParaRPr kumimoji="0" lang="en-US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คาบที่</a:t>
                      </a:r>
                      <a:endParaRPr kumimoji="0" lang="en-US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ยอดขาย</a:t>
                      </a:r>
                      <a:endParaRPr kumimoji="0" lang="en-US" sz="6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2,600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1,550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2,900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1,500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3,800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1,500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4,500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2,400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4,000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3,100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4,900 </a:t>
                      </a: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สมการยอดขาย</a:t>
            </a:r>
            <a:r>
              <a:rPr lang="th-TH" dirty="0">
                <a:cs typeface="Angsana New" pitchFamily="18" charset="-34"/>
              </a:rPr>
              <a:t>   </a:t>
            </a:r>
            <a:r>
              <a:rPr lang="en-US" dirty="0">
                <a:cs typeface="Angsana New" pitchFamily="18" charset="-34"/>
              </a:rPr>
              <a:t>y = 441.6 + 359.6x</a:t>
            </a:r>
            <a:endParaRPr lang="th-TH" dirty="0">
              <a:cs typeface="Angsana New" pitchFamily="18" charset="-34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A06C-E9F5-487A-84EE-6E90A579D9DB}" type="slidenum">
              <a:rPr lang="en-US"/>
              <a:pPr/>
              <a:t>33</a:t>
            </a:fld>
            <a:endParaRPr lang="en-US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 flipV="1">
            <a:off x="2339975" y="1844675"/>
            <a:ext cx="6264275" cy="3168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857224" y="1285860"/>
          <a:ext cx="8072494" cy="5000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D64A-7E17-4A1E-ABD9-0BA6D1BDA995}" type="slidenum">
              <a:rPr lang="en-US"/>
              <a:pPr/>
              <a:t>34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</p:spPr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ตัวแบบจำลองปัญหา</a:t>
            </a:r>
            <a:r>
              <a:rPr lang="th-TH" sz="4000" dirty="0">
                <a:cs typeface="Angsana New" pitchFamily="18" charset="-34"/>
              </a:rPr>
              <a:t> </a:t>
            </a:r>
            <a:r>
              <a:rPr lang="en-US" sz="4000" dirty="0" smtClean="0">
                <a:cs typeface="Angsana New" pitchFamily="18" charset="-34"/>
              </a:rPr>
              <a:t>(Simulation </a:t>
            </a:r>
            <a:r>
              <a:rPr lang="en-US" sz="4000" dirty="0">
                <a:cs typeface="Angsana New" pitchFamily="18" charset="-34"/>
              </a:rPr>
              <a:t>Models)</a:t>
            </a:r>
            <a:endParaRPr lang="th-TH" sz="4000" dirty="0">
              <a:cs typeface="Angsana New" pitchFamily="18" charset="-34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00213"/>
            <a:ext cx="7772400" cy="4114800"/>
          </a:xfrm>
        </p:spPr>
        <p:txBody>
          <a:bodyPr/>
          <a:lstStyle/>
          <a:p>
            <a:pPr algn="thaiDist"/>
            <a:r>
              <a:rPr lang="th-TH" sz="3600">
                <a:cs typeface="Angsana New" pitchFamily="18" charset="-34"/>
              </a:rPr>
              <a:t>ใช้หลักการจำลองแบบปัญหามาช่วยในการพยากรณ์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โดยกำหนดสมมติฐาน ปัจจัยภายนอก ปัจจัยภายใน</a:t>
            </a:r>
          </a:p>
          <a:p>
            <a:pPr algn="thaiDist"/>
            <a:r>
              <a:rPr lang="th-TH" sz="3600">
                <a:cs typeface="Angsana New" pitchFamily="18" charset="-34"/>
              </a:rPr>
              <a:t>มักใช้คอมพิวเตอร์มาช่วยในการคำนวณ</a:t>
            </a:r>
          </a:p>
          <a:p>
            <a:pPr algn="thaiDist"/>
            <a:r>
              <a:rPr lang="th-TH" sz="3600" b="1">
                <a:cs typeface="Angsana New" pitchFamily="18" charset="-34"/>
              </a:rPr>
              <a:t>ข้อดี</a:t>
            </a:r>
            <a:r>
              <a:rPr lang="th-TH" sz="3600">
                <a:cs typeface="Angsana New" pitchFamily="18" charset="-34"/>
              </a:rPr>
              <a:t> </a:t>
            </a:r>
            <a:r>
              <a:rPr lang="en-US" sz="3600">
                <a:cs typeface="Angsana New" pitchFamily="18" charset="-34"/>
              </a:rPr>
              <a:t>::: </a:t>
            </a:r>
            <a:r>
              <a:rPr lang="th-TH" sz="3600">
                <a:cs typeface="Angsana New" pitchFamily="18" charset="-34"/>
              </a:rPr>
              <a:t>สามารถทราบค่าพยากรณ์เมื่อปัจจัยต่างๆ เปลี่ยนแปลงไปได้ง่ายและรวดเร็ว</a:t>
            </a:r>
          </a:p>
          <a:p>
            <a:pPr algn="thaiDist"/>
            <a:r>
              <a:rPr lang="th-TH" sz="3600" b="1">
                <a:cs typeface="Angsana New" pitchFamily="18" charset="-34"/>
              </a:rPr>
              <a:t>ข้อจำกัด</a:t>
            </a:r>
            <a:r>
              <a:rPr lang="th-TH" sz="3600">
                <a:cs typeface="Angsana New" pitchFamily="18" charset="-34"/>
              </a:rPr>
              <a:t> </a:t>
            </a:r>
            <a:r>
              <a:rPr lang="en-US" sz="3600">
                <a:cs typeface="Angsana New" pitchFamily="18" charset="-34"/>
              </a:rPr>
              <a:t>::: </a:t>
            </a:r>
            <a:r>
              <a:rPr lang="th-TH" sz="3600">
                <a:cs typeface="Angsana New" pitchFamily="18" charset="-34"/>
              </a:rPr>
              <a:t>ต้องใช้ผู้มีความรู้และความเชี่ยวชาญทางด้านการจำลองแบบปัญหามาทำการคิดตัวแบบ ซึ่งใช้เวลาวิเคราะห์นาน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8FD7-3096-4AB4-B64A-B850B6949D3C}" type="slidenum">
              <a:rPr lang="en-US"/>
              <a:pPr/>
              <a:t>35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ความคลาดเคลื่อนของค่าพยากรณ์</a:t>
            </a:r>
            <a:b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 Forecast  Errors )</a:t>
            </a:r>
            <a:endParaRPr lang="th-TH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608888" cy="4848225"/>
          </a:xfrm>
        </p:spPr>
        <p:txBody>
          <a:bodyPr/>
          <a:lstStyle/>
          <a:p>
            <a:pPr marL="609600" indent="-609600" algn="thaiDist"/>
            <a:r>
              <a:rPr lang="th-TH" dirty="0">
                <a:cs typeface="Angsana New" pitchFamily="18" charset="-34"/>
              </a:rPr>
              <a:t>ความแตกต่างระหว่างค่าที่เกิดขึ้นจริงกับค่าที่ได้จากการพยากรณ์</a:t>
            </a:r>
          </a:p>
          <a:p>
            <a:pPr marL="609600" indent="-609600" algn="thaiDist"/>
            <a:r>
              <a:rPr lang="th-TH" dirty="0">
                <a:cs typeface="Angsana New" pitchFamily="18" charset="-34"/>
              </a:rPr>
              <a:t>มีผลต่อการเลือกเทคนิคที่จะใช้สำหรับการพยากรณ์</a:t>
            </a:r>
          </a:p>
          <a:p>
            <a:pPr marL="609600" indent="-609600" algn="ctr">
              <a:buFontTx/>
              <a:buNone/>
            </a:pPr>
            <a:r>
              <a:rPr lang="th-TH" b="1" dirty="0">
                <a:solidFill>
                  <a:srgbClr val="FFFF00"/>
                </a:solidFill>
                <a:cs typeface="Angsana New" pitchFamily="18" charset="-34"/>
              </a:rPr>
              <a:t>ค่าความคลาดเคลื่อน </a:t>
            </a:r>
            <a:r>
              <a:rPr lang="en-US" sz="2400" b="1" dirty="0">
                <a:solidFill>
                  <a:srgbClr val="FFFF00"/>
                </a:solidFill>
                <a:cs typeface="Angsana New" pitchFamily="18" charset="-34"/>
              </a:rPr>
              <a:t>(e</a:t>
            </a:r>
            <a:r>
              <a:rPr lang="en-US" sz="2400" b="1" baseline="-25000" dirty="0">
                <a:solidFill>
                  <a:srgbClr val="FFFF00"/>
                </a:solidFill>
                <a:cs typeface="Angsana New" pitchFamily="18" charset="-34"/>
              </a:rPr>
              <a:t>t</a:t>
            </a:r>
            <a:r>
              <a:rPr lang="en-US" sz="2400" b="1" dirty="0">
                <a:solidFill>
                  <a:srgbClr val="FFFF00"/>
                </a:solidFill>
                <a:cs typeface="Angsana New" pitchFamily="18" charset="-34"/>
              </a:rPr>
              <a:t>)</a:t>
            </a:r>
            <a:r>
              <a:rPr lang="en-US" b="1" dirty="0">
                <a:solidFill>
                  <a:srgbClr val="FFFF00"/>
                </a:solidFill>
                <a:cs typeface="Angsana New" pitchFamily="18" charset="-34"/>
              </a:rPr>
              <a:t>  </a:t>
            </a:r>
            <a:r>
              <a:rPr lang="en-US" sz="2400" b="1" dirty="0">
                <a:solidFill>
                  <a:srgbClr val="FFFF00"/>
                </a:solidFill>
                <a:cs typeface="Angsana New" pitchFamily="18" charset="-34"/>
              </a:rPr>
              <a:t>=</a:t>
            </a:r>
            <a:r>
              <a:rPr lang="en-US" b="1" dirty="0">
                <a:solidFill>
                  <a:srgbClr val="FFFF00"/>
                </a:solidFill>
                <a:cs typeface="Angsana New" pitchFamily="18" charset="-34"/>
              </a:rPr>
              <a:t>  </a:t>
            </a:r>
            <a:r>
              <a:rPr lang="th-TH" b="1" dirty="0">
                <a:solidFill>
                  <a:srgbClr val="FFFF00"/>
                </a:solidFill>
                <a:cs typeface="Angsana New" pitchFamily="18" charset="-34"/>
              </a:rPr>
              <a:t>ค่าที่เกิดขึ้นจริง </a:t>
            </a:r>
            <a:r>
              <a:rPr lang="en-US" sz="2400" b="1" dirty="0" smtClean="0">
                <a:solidFill>
                  <a:srgbClr val="FFFF00"/>
                </a:solidFill>
                <a:cs typeface="Angsana New" pitchFamily="18" charset="-34"/>
              </a:rPr>
              <a:t>(A</a:t>
            </a:r>
            <a:r>
              <a:rPr lang="en-US" sz="2400" b="1" baseline="-25000" dirty="0" smtClean="0">
                <a:solidFill>
                  <a:srgbClr val="FFFF00"/>
                </a:solidFill>
                <a:cs typeface="Angsana New" pitchFamily="18" charset="-34"/>
              </a:rPr>
              <a:t>t</a:t>
            </a:r>
            <a:r>
              <a:rPr lang="en-US" sz="2400" b="1" dirty="0">
                <a:solidFill>
                  <a:srgbClr val="FFFF00"/>
                </a:solidFill>
                <a:cs typeface="Angsana New" pitchFamily="18" charset="-34"/>
              </a:rPr>
              <a:t>)</a:t>
            </a:r>
            <a:r>
              <a:rPr lang="en-US" b="1" dirty="0">
                <a:solidFill>
                  <a:srgbClr val="FFFF00"/>
                </a:solidFill>
                <a:cs typeface="Angsana New" pitchFamily="18" charset="-34"/>
              </a:rPr>
              <a:t> – </a:t>
            </a:r>
            <a:r>
              <a:rPr lang="th-TH" b="1" dirty="0">
                <a:solidFill>
                  <a:srgbClr val="FFFF00"/>
                </a:solidFill>
                <a:cs typeface="Angsana New" pitchFamily="18" charset="-34"/>
              </a:rPr>
              <a:t>ค่าพยากรณ์ </a:t>
            </a:r>
            <a:r>
              <a:rPr lang="en-US" sz="2400" b="1" dirty="0" smtClean="0">
                <a:solidFill>
                  <a:srgbClr val="FFFF00"/>
                </a:solidFill>
                <a:cs typeface="Angsana New" pitchFamily="18" charset="-34"/>
              </a:rPr>
              <a:t>(F</a:t>
            </a:r>
            <a:r>
              <a:rPr lang="en-US" sz="2400" b="1" baseline="-25000" dirty="0" smtClean="0">
                <a:solidFill>
                  <a:srgbClr val="FFFF00"/>
                </a:solidFill>
                <a:cs typeface="Angsana New" pitchFamily="18" charset="-34"/>
              </a:rPr>
              <a:t>t</a:t>
            </a:r>
            <a:r>
              <a:rPr lang="en-US" sz="2400" b="1" dirty="0">
                <a:solidFill>
                  <a:srgbClr val="FFFF00"/>
                </a:solidFill>
                <a:cs typeface="Angsana New" pitchFamily="18" charset="-34"/>
              </a:rPr>
              <a:t>)</a:t>
            </a:r>
          </a:p>
          <a:p>
            <a:pPr marL="609600" indent="-609600" algn="ctr">
              <a:buFontTx/>
              <a:buNone/>
            </a:pPr>
            <a:endParaRPr lang="th-TH" sz="800" b="1" dirty="0">
              <a:solidFill>
                <a:srgbClr val="FFFF00"/>
              </a:solidFill>
              <a:cs typeface="Angsana New" pitchFamily="18" charset="-34"/>
            </a:endParaRP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ค่ากลางของความคลาดเคลื่อนสมบูรณ์ </a:t>
            </a:r>
            <a:r>
              <a:rPr lang="en-US" sz="2400" dirty="0" smtClean="0">
                <a:cs typeface="Angsana New" pitchFamily="18" charset="-34"/>
              </a:rPr>
              <a:t>(Mean </a:t>
            </a:r>
            <a:r>
              <a:rPr lang="en-US" sz="2400" dirty="0">
                <a:cs typeface="Angsana New" pitchFamily="18" charset="-34"/>
              </a:rPr>
              <a:t>absolute Deviation ; MAD </a:t>
            </a:r>
            <a:r>
              <a:rPr lang="th-TH" sz="2400" dirty="0">
                <a:cs typeface="Angsana New" pitchFamily="18" charset="-34"/>
              </a:rPr>
              <a:t>หรือ </a:t>
            </a:r>
            <a:r>
              <a:rPr lang="en-US" sz="2400" dirty="0">
                <a:cs typeface="Angsana New" pitchFamily="18" charset="-34"/>
              </a:rPr>
              <a:t>Mean Absolute Error ; MAE)</a:t>
            </a:r>
          </a:p>
          <a:p>
            <a:pPr marL="990600" lvl="1" indent="-533400" algn="thaiDist">
              <a:buFontTx/>
              <a:buNone/>
            </a:pPr>
            <a:endParaRPr lang="en-US" sz="3200" dirty="0">
              <a:solidFill>
                <a:srgbClr val="FFFF00"/>
              </a:solidFill>
              <a:cs typeface="Angsana New" pitchFamily="18" charset="-34"/>
            </a:endParaRPr>
          </a:p>
          <a:p>
            <a:pPr marL="990600" lvl="1" indent="-533400" algn="thaiDist">
              <a:buFontTx/>
              <a:buNone/>
            </a:pPr>
            <a:endParaRPr lang="th-TH" sz="3200" dirty="0">
              <a:solidFill>
                <a:srgbClr val="FFFF00"/>
              </a:solidFill>
              <a:cs typeface="Angsana New" pitchFamily="18" charset="-34"/>
            </a:endParaRPr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68538" y="5229225"/>
          <a:ext cx="2303462" cy="1076325"/>
        </p:xfrm>
        <a:graphic>
          <a:graphicData uri="http://schemas.openxmlformats.org/presentationml/2006/ole">
            <p:oleObj spid="_x0000_s86020" name="Equation" r:id="rId3" imgW="952200" imgH="444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3FDA-7872-4D16-9161-536C8299982B}" type="slidenum">
              <a:rPr lang="en-US"/>
              <a:pPr/>
              <a:t>36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ความคลาดเคลื่อนของค่าพยากรณ์  (ต่อ)</a:t>
            </a:r>
            <a:r>
              <a:rPr lang="en-US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</a:t>
            </a:r>
            <a:br>
              <a:rPr lang="en-US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 Forecast  Errors )</a:t>
            </a:r>
            <a:endParaRPr lang="th-TH" b="1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608888" cy="4057650"/>
          </a:xfrm>
        </p:spPr>
        <p:txBody>
          <a:bodyPr/>
          <a:lstStyle/>
          <a:p>
            <a:pPr marL="609600" indent="-609600" algn="thaiDist">
              <a:buFontTx/>
              <a:buAutoNum type="arabicPeriod" startAt="2"/>
            </a:pPr>
            <a:r>
              <a:rPr lang="th-TH" b="1" dirty="0">
                <a:cs typeface="Angsana New" pitchFamily="18" charset="-34"/>
              </a:rPr>
              <a:t>ค่ากลางของความคลาดเคลื่อนกำลังสอง </a:t>
            </a:r>
            <a:r>
              <a:rPr lang="en-US" sz="2400" b="1" dirty="0" smtClean="0">
                <a:cs typeface="Angsana New" pitchFamily="18" charset="-34"/>
              </a:rPr>
              <a:t>(Mean </a:t>
            </a:r>
            <a:r>
              <a:rPr lang="en-US" sz="2400" b="1" dirty="0">
                <a:cs typeface="Angsana New" pitchFamily="18" charset="-34"/>
              </a:rPr>
              <a:t>Square Error ; MSE)</a:t>
            </a:r>
          </a:p>
          <a:p>
            <a:pPr marL="990600" lvl="1" indent="-533400" algn="thaiDist">
              <a:buFontTx/>
              <a:buNone/>
            </a:pPr>
            <a:endParaRPr lang="en-US" sz="3200" dirty="0">
              <a:cs typeface="Angsana New" pitchFamily="18" charset="-34"/>
            </a:endParaRPr>
          </a:p>
          <a:p>
            <a:pPr marL="990600" lvl="1" indent="-533400" algn="thaiDist">
              <a:buFontTx/>
              <a:buNone/>
            </a:pPr>
            <a:endParaRPr lang="th-TH" sz="3200" dirty="0">
              <a:cs typeface="Angsana New" pitchFamily="18" charset="-34"/>
            </a:endParaRPr>
          </a:p>
          <a:p>
            <a:pPr marL="990600" lvl="1" indent="-533400" algn="thaiDist"/>
            <a:r>
              <a:rPr lang="th-TH" sz="3200" dirty="0">
                <a:cs typeface="Angsana New" pitchFamily="18" charset="-34"/>
              </a:rPr>
              <a:t>ใช้การยกกำลังสองมาลดผลจากเครื่องหมายบวกลบ</a:t>
            </a:r>
          </a:p>
          <a:p>
            <a:pPr marL="609600" indent="-609600" algn="thaiDist"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ค่ากลางของเปอร์เซ็นต์ความคลาดเคลื่อนสัมบูรณ์ </a:t>
            </a:r>
            <a:r>
              <a:rPr lang="en-US" sz="2800" b="1" dirty="0" smtClean="0">
                <a:cs typeface="Angsana New" pitchFamily="18" charset="-34"/>
              </a:rPr>
              <a:t>(Mean </a:t>
            </a:r>
            <a:r>
              <a:rPr lang="en-US" sz="2800" b="1" dirty="0">
                <a:cs typeface="Angsana New" pitchFamily="18" charset="-34"/>
              </a:rPr>
              <a:t>Absolute Percentage Error ; MAPE)</a:t>
            </a:r>
          </a:p>
          <a:p>
            <a:pPr marL="990600" lvl="1" indent="-533400" algn="thaiDist">
              <a:buFontTx/>
              <a:buNone/>
            </a:pPr>
            <a:endParaRPr lang="th-TH" sz="2400" b="1" dirty="0">
              <a:cs typeface="Angsana New" pitchFamily="18" charset="-34"/>
            </a:endParaRPr>
          </a:p>
        </p:txBody>
      </p:sp>
      <p:graphicFrame>
        <p:nvGraphicFramePr>
          <p:cNvPr id="88074" name="Object 10"/>
          <p:cNvGraphicFramePr>
            <a:graphicFrameLocks noChangeAspect="1"/>
          </p:cNvGraphicFramePr>
          <p:nvPr>
            <p:ph sz="quarter" idx="2"/>
          </p:nvPr>
        </p:nvGraphicFramePr>
        <p:xfrm>
          <a:off x="2843213" y="2349500"/>
          <a:ext cx="2376487" cy="1274763"/>
        </p:xfrm>
        <a:graphic>
          <a:graphicData uri="http://schemas.openxmlformats.org/presentationml/2006/ole">
            <p:oleObj spid="_x0000_s88074" name="Equation" r:id="rId3" imgW="876240" imgH="469800" progId="Equation.DSMT4">
              <p:embed/>
            </p:oleObj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2819400" y="5445125"/>
          <a:ext cx="3433763" cy="1206500"/>
        </p:xfrm>
        <a:graphic>
          <a:graphicData uri="http://schemas.openxmlformats.org/presentationml/2006/ole">
            <p:oleObj spid="_x0000_s88075" name="Equation" r:id="rId4" imgW="1409400" imgH="4950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6F03-08B3-46EA-9107-A88C43057531}" type="slidenum">
              <a:rPr lang="en-US"/>
              <a:pPr/>
              <a:t>37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7772400" cy="863600"/>
          </a:xfrm>
        </p:spPr>
        <p:txBody>
          <a:bodyPr/>
          <a:lstStyle/>
          <a:p>
            <a:r>
              <a:rPr lang="th-TH" sz="40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ตย. 3.6 จากข้อมูลยอดขาย จงหาค่าความคลาดเคลื่อน</a:t>
            </a:r>
          </a:p>
        </p:txBody>
      </p:sp>
      <p:graphicFrame>
        <p:nvGraphicFramePr>
          <p:cNvPr id="89429" name="Group 341"/>
          <p:cNvGraphicFramePr>
            <a:graphicFrameLocks noGrp="1"/>
          </p:cNvGraphicFramePr>
          <p:nvPr>
            <p:ph idx="1"/>
          </p:nvPr>
        </p:nvGraphicFramePr>
        <p:xfrm>
          <a:off x="1120775" y="1349375"/>
          <a:ext cx="7772400" cy="5181600"/>
        </p:xfrm>
        <a:graphic>
          <a:graphicData uri="http://schemas.openxmlformats.org/drawingml/2006/table">
            <a:tbl>
              <a:tblPr/>
              <a:tblGrid>
                <a:gridCol w="1004888"/>
                <a:gridCol w="1582737"/>
                <a:gridCol w="1943100"/>
                <a:gridCol w="1081088"/>
                <a:gridCol w="1079500"/>
                <a:gridCol w="1081087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ช่วงเวลา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ค่าจริง (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A)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ค่าพยากรณ์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(F)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E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| E |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kumimoji="0" lang="th-TH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25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16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76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9B700-6B7A-4C2B-97D7-21EFCC3EF989}" type="slidenum">
              <a:rPr lang="en-US"/>
              <a:pPr/>
              <a:t>38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การคำนวณหาค่าความคลาดเคลื่อน</a:t>
            </a:r>
            <a:r>
              <a:rPr lang="th-TH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 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 E )</a:t>
            </a:r>
            <a:endParaRPr lang="th-TH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>
                <a:cs typeface="Angsana New" pitchFamily="18" charset="-34"/>
              </a:rPr>
              <a:t>จากตารางในตัวอย่างที่ 3.6  คำนวณหาค่าคลาดเคลื่อน </a:t>
            </a:r>
            <a:r>
              <a:rPr lang="en-US">
                <a:cs typeface="Angsana New" pitchFamily="18" charset="-34"/>
              </a:rPr>
              <a:t>MAD </a:t>
            </a:r>
            <a:r>
              <a:rPr lang="th-TH">
                <a:cs typeface="Angsana New" pitchFamily="18" charset="-34"/>
              </a:rPr>
              <a:t>และ </a:t>
            </a:r>
            <a:r>
              <a:rPr lang="en-US">
                <a:cs typeface="Angsana New" pitchFamily="18" charset="-34"/>
              </a:rPr>
              <a:t>MSE </a:t>
            </a:r>
            <a:r>
              <a:rPr lang="th-TH">
                <a:cs typeface="Angsana New" pitchFamily="18" charset="-34"/>
              </a:rPr>
              <a:t>ได้ดังนี้</a:t>
            </a:r>
            <a:endParaRPr lang="en-US">
              <a:cs typeface="Angsana New" pitchFamily="18" charset="-34"/>
            </a:endParaRPr>
          </a:p>
          <a:p>
            <a:pPr lvl="2"/>
            <a:r>
              <a:rPr lang="en-US" sz="3200">
                <a:cs typeface="Angsana New" pitchFamily="18" charset="-34"/>
              </a:rPr>
              <a:t>MAD =   2.75</a:t>
            </a:r>
          </a:p>
          <a:p>
            <a:pPr lvl="2"/>
            <a:r>
              <a:rPr lang="en-US" sz="3200">
                <a:cs typeface="Angsana New" pitchFamily="18" charset="-34"/>
              </a:rPr>
              <a:t>MSE  =  9.5</a:t>
            </a:r>
          </a:p>
          <a:p>
            <a:pPr>
              <a:buFontTx/>
              <a:buNone/>
            </a:pPr>
            <a:endParaRPr lang="en-US" sz="4000">
              <a:cs typeface="Angsana New" pitchFamily="18" charset="-34"/>
            </a:endParaRPr>
          </a:p>
          <a:p>
            <a:r>
              <a:rPr lang="th-TH">
                <a:solidFill>
                  <a:srgbClr val="FFFF00"/>
                </a:solidFill>
                <a:cs typeface="Angsana New" pitchFamily="18" charset="-34"/>
              </a:rPr>
              <a:t>วิธีที่นิยมใช้คือ  </a:t>
            </a:r>
            <a:r>
              <a:rPr lang="en-US">
                <a:solidFill>
                  <a:srgbClr val="FFFF00"/>
                </a:solidFill>
                <a:cs typeface="Angsana New" pitchFamily="18" charset="-34"/>
              </a:rPr>
              <a:t>MSE</a:t>
            </a:r>
            <a:endParaRPr lang="th-TH">
              <a:solidFill>
                <a:srgbClr val="FFFF00"/>
              </a:solidFill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B472-88B5-4116-86E3-1A5FA68C930E}" type="slidenum">
              <a:rPr lang="en-US"/>
              <a:pPr/>
              <a:t>39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</p:spPr>
        <p:txBody>
          <a:bodyPr/>
          <a:lstStyle/>
          <a:p>
            <a:r>
              <a:rPr lang="th-TH" sz="48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แนวทางในการเลือกเทคนิคสำหรับการพยากรณ์</a:t>
            </a:r>
          </a:p>
        </p:txBody>
      </p:sp>
      <p:graphicFrame>
        <p:nvGraphicFramePr>
          <p:cNvPr id="94254" name="Group 46"/>
          <p:cNvGraphicFramePr>
            <a:graphicFrameLocks noGrp="1"/>
          </p:cNvGraphicFramePr>
          <p:nvPr>
            <p:ph idx="1"/>
          </p:nvPr>
        </p:nvGraphicFramePr>
        <p:xfrm>
          <a:off x="1023938" y="1676400"/>
          <a:ext cx="8012112" cy="4632960"/>
        </p:xfrm>
        <a:graphic>
          <a:graphicData uri="http://schemas.openxmlformats.org/drawingml/2006/table">
            <a:tbl>
              <a:tblPr/>
              <a:tblGrid>
                <a:gridCol w="1535112"/>
                <a:gridCol w="1295400"/>
                <a:gridCol w="1295400"/>
                <a:gridCol w="1295400"/>
                <a:gridCol w="1295400"/>
                <a:gridCol w="1295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วิธีการพยากรณ์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จำนวนข้อมูล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รูปแบบข้อมูล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ช่วงการพยากรณ์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เวลาที่ใช้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ทักษะผู้พยากรณ์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ค่าเฉลี่ยเคลื่อนที่แบบธรรมดา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 –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คงที่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ต่ำ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ค่าเฉลี่ยเคลื่อนที่แบบถ่วงน้ำหนัก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 –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วัฎจักร หรือ ฤดูกาล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 – กลาง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ปานกลาง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ซิงเกิลเอกซ์โพเนนเชียล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 –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ค่อนข้างคงที่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ต่ำ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C2781-AB40-49F3-B02D-8F2F97853FF0}" type="slidenum">
              <a:rPr lang="en-US"/>
              <a:pPr/>
              <a:t>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3.1 วัฏจักรชีวิตของผลิตภัณฑ์ </a:t>
            </a:r>
            <a:b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(Product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Life Cycle)</a:t>
            </a:r>
            <a:endParaRPr lang="th-TH" sz="4000" dirty="0">
              <a:effectLst>
                <a:outerShdw blurRad="38100" dist="38100" dir="2700000" algn="tl">
                  <a:srgbClr val="000000"/>
                </a:outerShdw>
              </a:effectLst>
              <a:cs typeface="Angsana New" pitchFamily="18" charset="-34"/>
            </a:endParaRPr>
          </a:p>
        </p:txBody>
      </p:sp>
      <p:grpSp>
        <p:nvGrpSpPr>
          <p:cNvPr id="30744" name="Group 24"/>
          <p:cNvGrpSpPr>
            <a:grpSpLocks/>
          </p:cNvGrpSpPr>
          <p:nvPr/>
        </p:nvGrpSpPr>
        <p:grpSpPr bwMode="auto">
          <a:xfrm>
            <a:off x="1619250" y="2420937"/>
            <a:ext cx="6337300" cy="3943350"/>
            <a:chOff x="1020" y="1525"/>
            <a:chExt cx="3992" cy="2484"/>
          </a:xfrm>
        </p:grpSpPr>
        <p:sp>
          <p:nvSpPr>
            <p:cNvPr id="30725" name="Line 5"/>
            <p:cNvSpPr>
              <a:spLocks noChangeShapeType="1"/>
            </p:cNvSpPr>
            <p:nvPr/>
          </p:nvSpPr>
          <p:spPr bwMode="auto">
            <a:xfrm>
              <a:off x="1474" y="3657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26" name="Line 6"/>
            <p:cNvSpPr>
              <a:spLocks noChangeShapeType="1"/>
            </p:cNvSpPr>
            <p:nvPr/>
          </p:nvSpPr>
          <p:spPr bwMode="auto">
            <a:xfrm>
              <a:off x="1474" y="3697"/>
              <a:ext cx="353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1469" y="1525"/>
              <a:ext cx="0" cy="2177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>
              <a:off x="2018" y="3148"/>
              <a:ext cx="0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2653" y="2069"/>
              <a:ext cx="0" cy="16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auto">
            <a:xfrm>
              <a:off x="1474" y="1714"/>
              <a:ext cx="3084" cy="1988"/>
            </a:xfrm>
            <a:custGeom>
              <a:avLst/>
              <a:gdLst/>
              <a:ahLst/>
              <a:cxnLst>
                <a:cxn ang="0">
                  <a:pos x="0" y="1988"/>
                </a:cxn>
                <a:cxn ang="0">
                  <a:pos x="635" y="1308"/>
                </a:cxn>
                <a:cxn ang="0">
                  <a:pos x="1225" y="310"/>
                </a:cxn>
                <a:cxn ang="0">
                  <a:pos x="1905" y="83"/>
                </a:cxn>
                <a:cxn ang="0">
                  <a:pos x="2631" y="809"/>
                </a:cxn>
                <a:cxn ang="0">
                  <a:pos x="3084" y="900"/>
                </a:cxn>
              </a:cxnLst>
              <a:rect l="0" t="0" r="r" b="b"/>
              <a:pathLst>
                <a:path w="3084" h="1988">
                  <a:moveTo>
                    <a:pt x="0" y="1988"/>
                  </a:moveTo>
                  <a:cubicBezTo>
                    <a:pt x="215" y="1788"/>
                    <a:pt x="431" y="1588"/>
                    <a:pt x="635" y="1308"/>
                  </a:cubicBezTo>
                  <a:cubicBezTo>
                    <a:pt x="839" y="1028"/>
                    <a:pt x="1013" y="514"/>
                    <a:pt x="1225" y="310"/>
                  </a:cubicBezTo>
                  <a:cubicBezTo>
                    <a:pt x="1437" y="106"/>
                    <a:pt x="1671" y="0"/>
                    <a:pt x="1905" y="83"/>
                  </a:cubicBezTo>
                  <a:cubicBezTo>
                    <a:pt x="2139" y="166"/>
                    <a:pt x="2435" y="673"/>
                    <a:pt x="2631" y="809"/>
                  </a:cubicBezTo>
                  <a:cubicBezTo>
                    <a:pt x="2827" y="945"/>
                    <a:pt x="2955" y="922"/>
                    <a:pt x="3084" y="900"/>
                  </a:cubicBezTo>
                </a:path>
              </a:pathLst>
            </a:custGeom>
            <a:noFill/>
            <a:ln w="38100" cmpd="sng">
              <a:solidFill>
                <a:srgbClr val="99FF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>
              <a:off x="3797" y="2205"/>
              <a:ext cx="0" cy="14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1485" y="3285"/>
              <a:ext cx="8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cs typeface="Angsana New" pitchFamily="18" charset="-34"/>
                </a:rPr>
                <a:t>Introduction</a:t>
              </a:r>
              <a:endParaRPr lang="th-TH" sz="1800" dirty="0">
                <a:cs typeface="Angsana New" pitchFamily="18" charset="-34"/>
              </a:endParaRP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1755" y="2514"/>
              <a:ext cx="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cs typeface="Angsana New" pitchFamily="18" charset="-34"/>
                </a:rPr>
                <a:t>Growth</a:t>
              </a:r>
              <a:endParaRPr lang="th-TH" sz="1800">
                <a:cs typeface="Angsana New" pitchFamily="18" charset="-34"/>
              </a:endParaRP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882" y="1929"/>
              <a:ext cx="6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cs typeface="Angsana New" pitchFamily="18" charset="-34"/>
                </a:rPr>
                <a:t>Maturity</a:t>
              </a:r>
              <a:endParaRPr lang="th-TH" sz="1800" dirty="0">
                <a:cs typeface="Angsana New" pitchFamily="18" charset="-34"/>
              </a:endParaRP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4039" y="2199"/>
              <a:ext cx="5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cs typeface="Angsana New" pitchFamily="18" charset="-34"/>
                </a:rPr>
                <a:t>Decline</a:t>
              </a:r>
              <a:endParaRPr lang="th-TH" sz="1800" dirty="0">
                <a:cs typeface="Angsana New" pitchFamily="18" charset="-34"/>
              </a:endParaRP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2925" y="3682"/>
              <a:ext cx="6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Time</a:t>
              </a:r>
              <a:endParaRPr lang="th-TH">
                <a:solidFill>
                  <a:schemeClr val="accent1"/>
                </a:solidFill>
              </a:endParaRP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 rot="-5400000">
              <a:off x="701" y="2603"/>
              <a:ext cx="9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Demand</a:t>
              </a:r>
              <a:endParaRPr lang="th-TH">
                <a:solidFill>
                  <a:schemeClr val="accent1"/>
                </a:solidFill>
              </a:endParaRPr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3606" y="3884"/>
              <a:ext cx="771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 flipV="1">
              <a:off x="1202" y="1706"/>
              <a:ext cx="0" cy="45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34A2-4220-40EA-9CA0-E2DADB2C389A}" type="slidenum">
              <a:rPr lang="en-US"/>
              <a:pPr/>
              <a:t>40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143000"/>
          </a:xfrm>
        </p:spPr>
        <p:txBody>
          <a:bodyPr/>
          <a:lstStyle/>
          <a:p>
            <a:r>
              <a:rPr lang="th-TH" sz="48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แนวทางในการเลือกเทคนิคสำหรับการพยากรณ์</a:t>
            </a:r>
          </a:p>
        </p:txBody>
      </p:sp>
      <p:graphicFrame>
        <p:nvGraphicFramePr>
          <p:cNvPr id="92323" name="Group 163"/>
          <p:cNvGraphicFramePr>
            <a:graphicFrameLocks noGrp="1"/>
          </p:cNvGraphicFramePr>
          <p:nvPr>
            <p:ph idx="1"/>
          </p:nvPr>
        </p:nvGraphicFramePr>
        <p:xfrm>
          <a:off x="971550" y="1268413"/>
          <a:ext cx="8012113" cy="5054600"/>
        </p:xfrm>
        <a:graphic>
          <a:graphicData uri="http://schemas.openxmlformats.org/drawingml/2006/table">
            <a:tbl>
              <a:tblPr/>
              <a:tblGrid>
                <a:gridCol w="1535113"/>
                <a:gridCol w="1295400"/>
                <a:gridCol w="1295400"/>
                <a:gridCol w="1295400"/>
                <a:gridCol w="1295400"/>
                <a:gridCol w="1295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วิธีการพยากรณ์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จำนวนข้อมูล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รูปแบบข้อมูล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ช่วงการพยากรณ์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เวลาที่ใช้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ทักษะผู้พยากรณ์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311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การวิเคราะห์การถดถอยเชิงเส้น (อนุกรมเวลา)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10 – 20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มีผลของฤดูกาล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&lt;= </a:t>
                      </a: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5 ข้อมูล/ฤดูกาล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แนวโน้ม , ฤดูกาล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 - กลาง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ปานกลาง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การวิเคราะห์การถดถอยเชิงเส้น   (เหตุและผล)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10 ค่าสังเกต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ซับซ้อน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สั้น,กลาง,ยาว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ยาว ถ้าต้องการสร้างตัวแบบสั้น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pitchFamily="34" charset="0"/>
                          <a:cs typeface="Angsana New" pitchFamily="18" charset="-34"/>
                        </a:rPr>
                        <a:t>สูง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8FB6-DED6-4B45-BB5B-E2A6268F02EE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Product  Life  Cycle </a:t>
            </a:r>
            <a:endParaRPr lang="th-TH" sz="5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th-TH" sz="3600" b="1" dirty="0">
                <a:cs typeface="Angsana New" pitchFamily="18" charset="-34"/>
              </a:rPr>
              <a:t>ช่วงแนะนำผลิตภัณฑ์</a:t>
            </a:r>
            <a:r>
              <a:rPr lang="th-TH" b="1" dirty="0">
                <a:cs typeface="Angsana New" pitchFamily="18" charset="-34"/>
              </a:rPr>
              <a:t> </a:t>
            </a:r>
            <a:r>
              <a:rPr lang="en-US" b="1" dirty="0" smtClean="0">
                <a:cs typeface="Angsana New" pitchFamily="18" charset="-34"/>
              </a:rPr>
              <a:t>(Product </a:t>
            </a:r>
            <a:r>
              <a:rPr lang="en-US" b="1" dirty="0">
                <a:cs typeface="Angsana New" pitchFamily="18" charset="-34"/>
              </a:rPr>
              <a:t>Introduction)</a:t>
            </a:r>
          </a:p>
          <a:p>
            <a:pPr marL="990600" lvl="1" indent="-533400"/>
            <a:r>
              <a:rPr lang="th-TH" sz="3200" dirty="0">
                <a:cs typeface="Angsana New" pitchFamily="18" charset="-34"/>
              </a:rPr>
              <a:t>ยอดขายอยู่ในเกณฑ์ต่ำ อัตราการเพิ่มไม่มากนัก</a:t>
            </a:r>
          </a:p>
          <a:p>
            <a:pPr marL="990600" lvl="1" indent="-533400"/>
            <a:r>
              <a:rPr lang="th-TH" sz="3200" dirty="0">
                <a:cs typeface="Angsana New" pitchFamily="18" charset="-34"/>
              </a:rPr>
              <a:t>ควรมีนโยบายในการแนะนำสินค้าในรูปแบบต่างๆ</a:t>
            </a:r>
          </a:p>
          <a:p>
            <a:pPr marL="609600" indent="-609600">
              <a:buFontTx/>
              <a:buAutoNum type="arabicPeriod"/>
            </a:pPr>
            <a:r>
              <a:rPr lang="th-TH" sz="3600" b="1" dirty="0">
                <a:cs typeface="Angsana New" pitchFamily="18" charset="-34"/>
              </a:rPr>
              <a:t>ช่วงตลาดเจริญเติบโต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Market </a:t>
            </a:r>
            <a:r>
              <a:rPr lang="en-US" b="1" dirty="0">
                <a:cs typeface="Angsana New" pitchFamily="18" charset="-34"/>
              </a:rPr>
              <a:t>Growth)</a:t>
            </a:r>
          </a:p>
          <a:p>
            <a:pPr marL="990600" lvl="1" indent="-533400"/>
            <a:r>
              <a:rPr lang="th-TH" sz="3200" dirty="0">
                <a:cs typeface="Angsana New" pitchFamily="18" charset="-34"/>
              </a:rPr>
              <a:t>ยอดขายเพิ่มขึ้นอย่างรวดเร็ว แนวโน้มความต้องการเพิ่มขึ้น</a:t>
            </a:r>
          </a:p>
          <a:p>
            <a:pPr marL="990600" lvl="1" indent="-533400"/>
            <a:r>
              <a:rPr lang="th-TH" sz="3200" dirty="0">
                <a:cs typeface="Angsana New" pitchFamily="18" charset="-34"/>
              </a:rPr>
              <a:t>มีการปรับปรุงสินค้าและลดค่าใช้จ่ายในการผลิต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E1C6-3BE6-454C-9BB6-DE188D1EA8F3}" type="slidenum">
              <a:rPr lang="en-US"/>
              <a:pPr/>
              <a:t>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Product  Life  Cycle </a:t>
            </a:r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(ต่อ)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ช่วงตลาดอิ่มตัว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Market  </a:t>
            </a:r>
            <a:r>
              <a:rPr lang="en-US" b="1" dirty="0">
                <a:cs typeface="Angsana New" pitchFamily="18" charset="-34"/>
              </a:rPr>
              <a:t>Maturity)</a:t>
            </a:r>
          </a:p>
          <a:p>
            <a:pPr marL="990600" lvl="1" indent="-533400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ยอดขายเพิ่มในอัตราน้อยลงจนกระทั่งคงที่ </a:t>
            </a:r>
          </a:p>
          <a:p>
            <a:pPr marL="990600" lvl="1" indent="-533400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ต้องเปลี่ยนแปลงผลิตภัณฑ์  ทำให้ต้นทุนการผลิตเพิ่มขึ้น</a:t>
            </a:r>
          </a:p>
          <a:p>
            <a:pPr marL="990600" lvl="1" indent="-533400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เมื่อถึงจุดอิ่มตัวจริงๆ ความต้องการจะลดลงเรื่อยๆ</a:t>
            </a:r>
            <a:endParaRPr lang="en-US" sz="3200" dirty="0">
              <a:cs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r>
              <a:rPr lang="th-TH" sz="3600" b="1" dirty="0">
                <a:cs typeface="Angsana New" pitchFamily="18" charset="-34"/>
              </a:rPr>
              <a:t>ช่วงยอดขายลดลง </a:t>
            </a:r>
            <a:r>
              <a:rPr lang="en-US" sz="3600" b="1" dirty="0" smtClean="0">
                <a:cs typeface="Angsana New" pitchFamily="18" charset="-34"/>
              </a:rPr>
              <a:t>(</a:t>
            </a:r>
            <a:r>
              <a:rPr lang="en-US" b="1" dirty="0" smtClean="0">
                <a:cs typeface="Angsana New" pitchFamily="18" charset="-34"/>
              </a:rPr>
              <a:t>Sales  </a:t>
            </a:r>
            <a:r>
              <a:rPr lang="en-US" b="1" dirty="0">
                <a:cs typeface="Angsana New" pitchFamily="18" charset="-34"/>
              </a:rPr>
              <a:t>Decline)</a:t>
            </a:r>
            <a:endParaRPr lang="th-TH" b="1" dirty="0">
              <a:cs typeface="Angsana New" pitchFamily="18" charset="-34"/>
            </a:endParaRPr>
          </a:p>
          <a:p>
            <a:pPr marL="990600" lvl="1" indent="-533400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ยอดขายลดลงอย่างรวดเร็ว ลูกค้าหมดความนิยม</a:t>
            </a:r>
          </a:p>
          <a:p>
            <a:pPr marL="990600" lvl="1" indent="-533400">
              <a:lnSpc>
                <a:spcPct val="90000"/>
              </a:lnSpc>
            </a:pPr>
            <a:r>
              <a:rPr lang="th-TH" sz="3200" dirty="0">
                <a:cs typeface="Angsana New" pitchFamily="18" charset="-34"/>
              </a:rPr>
              <a:t>องค์กรต้องพัฒนาผลิตภัณฑ์ใหม่มาแทน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4180-B6D3-42FC-A04A-5F84BECB92D6}" type="slidenum">
              <a:rPr lang="en-US"/>
              <a:pPr/>
              <a:t>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การพยากรณ์ยอดขาย</a:t>
            </a:r>
            <a:r>
              <a:rPr lang="th-TH" sz="4800" dirty="0">
                <a:cs typeface="Angsana New" pitchFamily="18" charset="-34"/>
              </a:rPr>
              <a:t> </a:t>
            </a:r>
            <a:br>
              <a:rPr lang="th-TH" sz="4800" dirty="0">
                <a:cs typeface="Angsana New" pitchFamily="18" charset="-34"/>
              </a:rPr>
            </a:br>
            <a:r>
              <a:rPr lang="en-US" sz="4800" dirty="0" smtClean="0">
                <a:cs typeface="Angsana New" pitchFamily="18" charset="-34"/>
              </a:rPr>
              <a:t>(</a:t>
            </a:r>
            <a:r>
              <a:rPr lang="en-US" dirty="0" smtClean="0">
                <a:cs typeface="Angsana New" pitchFamily="18" charset="-34"/>
              </a:rPr>
              <a:t>Sale  </a:t>
            </a:r>
            <a:r>
              <a:rPr lang="en-US" dirty="0">
                <a:cs typeface="Angsana New" pitchFamily="18" charset="-34"/>
              </a:rPr>
              <a:t>Forecasting)</a:t>
            </a:r>
            <a:endParaRPr lang="th-TH" dirty="0">
              <a:cs typeface="Angsana New" pitchFamily="18" charset="-34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133600"/>
            <a:ext cx="7705725" cy="4114800"/>
          </a:xfrm>
        </p:spPr>
        <p:txBody>
          <a:bodyPr/>
          <a:lstStyle/>
          <a:p>
            <a:r>
              <a:rPr lang="th-TH" sz="3600">
                <a:cs typeface="Angsana New" pitchFamily="18" charset="-34"/>
              </a:rPr>
              <a:t>ทำนายยอดขายผลิตภัณฑ์ที่คาดว่าจะเป็นความต้องการของลูกค้า</a:t>
            </a:r>
          </a:p>
          <a:p>
            <a:r>
              <a:rPr lang="th-TH" sz="3600">
                <a:cs typeface="Angsana New" pitchFamily="18" charset="-34"/>
              </a:rPr>
              <a:t>ช่วยในการวางแผนจัดเตรียมทรัพยากรต่างๆที่ใช้ในการผลิต</a:t>
            </a:r>
          </a:p>
          <a:p>
            <a:r>
              <a:rPr lang="th-TH" sz="3600">
                <a:cs typeface="Angsana New" pitchFamily="18" charset="-34"/>
              </a:rPr>
              <a:t>เพื่อเตรียมกำลังการผลิตให้เหมาะสม</a:t>
            </a:r>
          </a:p>
          <a:p>
            <a:r>
              <a:rPr lang="th-TH" sz="3600">
                <a:cs typeface="Angsana New" pitchFamily="18" charset="-34"/>
              </a:rPr>
              <a:t>เป็นการวางแผนร่วมกันของกิจกรรมจากหน่วยงานต่างๆ ได้แก่ ฝ่ายบุคคล ฝ่ายจัดซื้อ ฝ่ายการเงิน เป็นต้น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2A450-E180-4126-9D06-531C0D60DECF}" type="slidenum">
              <a:rPr lang="en-US"/>
              <a:pPr/>
              <a:t>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องค์ประกอบของการพยากรณ์ที่ดี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>
              <a:lnSpc>
                <a:spcPct val="90000"/>
              </a:lnSpc>
            </a:pPr>
            <a:r>
              <a:rPr lang="th-TH" sz="3600" dirty="0">
                <a:cs typeface="Angsana New" pitchFamily="18" charset="-34"/>
              </a:rPr>
              <a:t>ควรมีกำหนดช่วงเวลาที่เหมาะสม </a:t>
            </a:r>
            <a:r>
              <a:rPr lang="en-US" sz="2800" dirty="0" smtClean="0">
                <a:cs typeface="Angsana New" pitchFamily="18" charset="-34"/>
              </a:rPr>
              <a:t>(Time  </a:t>
            </a:r>
            <a:r>
              <a:rPr lang="en-US" sz="2800" dirty="0">
                <a:cs typeface="Angsana New" pitchFamily="18" charset="-34"/>
              </a:rPr>
              <a:t>Horizon)</a:t>
            </a:r>
            <a:endParaRPr lang="th-TH" sz="2800" dirty="0">
              <a:cs typeface="Angsana New" pitchFamily="18" charset="-34"/>
            </a:endParaRPr>
          </a:p>
          <a:p>
            <a:pPr algn="thaiDist">
              <a:lnSpc>
                <a:spcPct val="90000"/>
              </a:lnSpc>
            </a:pPr>
            <a:r>
              <a:rPr lang="th-TH" sz="3600" dirty="0">
                <a:cs typeface="Angsana New" pitchFamily="18" charset="-34"/>
              </a:rPr>
              <a:t>ควรเลือกเทคนิค หรือวิธีการที่ให้ความเที่ยงตรงมากที่สุด เพื่อให้เกิดความคลาดเคลื่อนน้อยที่สุด</a:t>
            </a:r>
          </a:p>
          <a:p>
            <a:pPr algn="thaiDist">
              <a:lnSpc>
                <a:spcPct val="90000"/>
              </a:lnSpc>
            </a:pPr>
            <a:r>
              <a:rPr lang="th-TH" sz="3600" dirty="0">
                <a:cs typeface="Angsana New" pitchFamily="18" charset="-34"/>
              </a:rPr>
              <a:t>ควรมีการกำหนดหน่วยที่จะทำการพยากรณ์ เช่น เชิงปริมาณเป็นหน่วยเงิน จำนวนชิ้น พื้นที่ เป็นต้น</a:t>
            </a:r>
          </a:p>
          <a:p>
            <a:pPr algn="thaiDist">
              <a:lnSpc>
                <a:spcPct val="90000"/>
              </a:lnSpc>
            </a:pPr>
            <a:r>
              <a:rPr lang="th-TH" sz="3600" dirty="0">
                <a:cs typeface="Angsana New" pitchFamily="18" charset="-34"/>
              </a:rPr>
              <a:t>ควรเลือกเทคนิคที่ใช้งานง่าย </a:t>
            </a:r>
            <a:r>
              <a:rPr lang="en-US" sz="2800" dirty="0" smtClean="0">
                <a:cs typeface="Angsana New" pitchFamily="18" charset="-34"/>
              </a:rPr>
              <a:t>(Simple</a:t>
            </a:r>
            <a:r>
              <a:rPr lang="en-US" sz="2800" dirty="0">
                <a:cs typeface="Angsana New" pitchFamily="18" charset="-34"/>
              </a:rPr>
              <a:t>)</a:t>
            </a:r>
            <a:r>
              <a:rPr lang="en-US" sz="3600" dirty="0">
                <a:cs typeface="Angsana New" pitchFamily="18" charset="-34"/>
              </a:rPr>
              <a:t> </a:t>
            </a:r>
            <a:r>
              <a:rPr lang="th-TH" sz="3600" dirty="0">
                <a:cs typeface="Angsana New" pitchFamily="18" charset="-34"/>
              </a:rPr>
              <a:t>และเหมาะสม </a:t>
            </a:r>
            <a:r>
              <a:rPr lang="en-US" sz="2800" dirty="0" smtClean="0">
                <a:cs typeface="Angsana New" pitchFamily="18" charset="-34"/>
              </a:rPr>
              <a:t>(appropriate</a:t>
            </a:r>
            <a:r>
              <a:rPr lang="en-US" sz="2800" dirty="0">
                <a:cs typeface="Angsana New" pitchFamily="18" charset="-34"/>
              </a:rPr>
              <a:t>)</a:t>
            </a:r>
            <a:endParaRPr lang="th-TH" sz="3600" dirty="0"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57CB-5B9C-459A-A2B4-479FC1DA8212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ขั้นตอนในการพยากรณ์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560888"/>
          </a:xfrm>
        </p:spPr>
        <p:txBody>
          <a:bodyPr/>
          <a:lstStyle/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กำหนดจุดประสงค์ในการพยากรณ์ เพื่อเลือกเทคนิคที่เหมาะสม</a:t>
            </a: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สร้างช่วงเวลาที่จะทำการพยากรณ์ให้เหมาะสม</a:t>
            </a: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เลือกเทคนิคที่ใช้ในการพยากรณ์</a:t>
            </a: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รวบรวมและวิเคราะห์ข้อมูลในอดีต รวมทั้งข้อสันนิษฐานที่เกี่ยวข้อง</a:t>
            </a: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ทำการพยากรณ์</a:t>
            </a:r>
          </a:p>
          <a:p>
            <a:pPr marL="609600" indent="-609600" algn="thaiDist">
              <a:buFontTx/>
              <a:buAutoNum type="arabicPeriod"/>
            </a:pPr>
            <a:r>
              <a:rPr lang="th-TH" dirty="0">
                <a:cs typeface="Angsana New" pitchFamily="18" charset="-34"/>
              </a:rPr>
              <a:t>แสดงผลการพยากรณ์    พิจารณาความคลาดเคลื่อน </a:t>
            </a:r>
            <a:r>
              <a:rPr lang="en-US" sz="2400" dirty="0" smtClean="0">
                <a:cs typeface="Angsana New" pitchFamily="18" charset="-34"/>
              </a:rPr>
              <a:t>(Error</a:t>
            </a:r>
            <a:r>
              <a:rPr lang="en-US" sz="2400" dirty="0">
                <a:cs typeface="Angsana New" pitchFamily="18" charset="-34"/>
              </a:rPr>
              <a:t>)</a:t>
            </a:r>
            <a:r>
              <a:rPr lang="en-US" dirty="0">
                <a:cs typeface="Angsana New" pitchFamily="18" charset="-34"/>
              </a:rPr>
              <a:t> </a:t>
            </a:r>
            <a:r>
              <a:rPr lang="th-TH" dirty="0">
                <a:cs typeface="Angsana New" pitchFamily="18" charset="-34"/>
              </a:rPr>
              <a:t>ที่เกิดขึ้น อาจต้องเก็บข้อมูลเพิ่มหรือเลือกเทคนิคใหม่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แม่แบบการออกแบบโรงงาน">
  <a:themeElements>
    <a:clrScheme name="แม่แบบการออกแบบโรงงาน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7176BB"/>
      </a:accent2>
      <a:accent3>
        <a:srgbClr val="AAAABE"/>
      </a:accent3>
      <a:accent4>
        <a:srgbClr val="C8C8C8"/>
      </a:accent4>
      <a:accent5>
        <a:srgbClr val="FDD2AF"/>
      </a:accent5>
      <a:accent6>
        <a:srgbClr val="666AA9"/>
      </a:accent6>
      <a:hlink>
        <a:srgbClr val="B97C01"/>
      </a:hlink>
      <a:folHlink>
        <a:srgbClr val="555BAD"/>
      </a:folHlink>
    </a:clrScheme>
    <a:fontScheme name="แม่แบบการออกแบบโรงงาน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แม่แบบการออกแบบโรงงาน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7176BB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666AA9"/>
        </a:accent6>
        <a:hlink>
          <a:srgbClr val="B97C01"/>
        </a:hlink>
        <a:folHlink>
          <a:srgbClr val="555B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CEA79C"/>
        </a:hlink>
        <a:folHlink>
          <a:srgbClr val="FDF1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B97C01"/>
        </a:hlink>
        <a:folHlink>
          <a:srgbClr val="9E4C0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808000"/>
        </a:hlink>
        <a:folHlink>
          <a:srgbClr val="6856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B97C01"/>
        </a:hlink>
        <a:folHlink>
          <a:srgbClr val="3C504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โรงงาน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B97C01"/>
        </a:hlink>
        <a:folHlink>
          <a:srgbClr val="2D30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2133</Words>
  <Application>Microsoft Office PowerPoint</Application>
  <PresentationFormat>On-screen Show (4:3)</PresentationFormat>
  <Paragraphs>583</Paragraphs>
  <Slides>40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แม่แบบการออกแบบโรงงาน</vt:lpstr>
      <vt:lpstr>Chart</vt:lpstr>
      <vt:lpstr>Equation</vt:lpstr>
      <vt:lpstr>Slide 1</vt:lpstr>
      <vt:lpstr>การพัฒนาผลิตภัณฑ์  มี 7 ขั้นตอน</vt:lpstr>
      <vt:lpstr>การพัฒนาผลิตภัณฑ์ (ต่อ)</vt:lpstr>
      <vt:lpstr>3.1 วัฏจักรชีวิตของผลิตภัณฑ์  (Product Life Cycle)</vt:lpstr>
      <vt:lpstr>Product  Life  Cycle </vt:lpstr>
      <vt:lpstr>Product  Life  Cycle (ต่อ)</vt:lpstr>
      <vt:lpstr>การพยากรณ์ยอดขาย  (Sale  Forecasting)</vt:lpstr>
      <vt:lpstr>องค์ประกอบของการพยากรณ์ที่ดี</vt:lpstr>
      <vt:lpstr>ขั้นตอนในการพยากรณ์</vt:lpstr>
      <vt:lpstr>ประเภทของการพยากรณ์</vt:lpstr>
      <vt:lpstr>ประเภทของการพยากรณ์</vt:lpstr>
      <vt:lpstr>การพยากรณ์เชิงคุณภาพ</vt:lpstr>
      <vt:lpstr>ตัวแบบอนุกรมเวลา</vt:lpstr>
      <vt:lpstr>กราฟของค่าพยากรณ์ที่มีผลมาจากองค์ประกอบย่อย</vt:lpstr>
      <vt:lpstr>การเลือกวิธีการหรือเทคนิคในการพยากรณ์</vt:lpstr>
      <vt:lpstr>การพยากรณ์แบบนาอีฟ  ( Naive Forecast )</vt:lpstr>
      <vt:lpstr>2. การพยากรณ์วิธีค่าเฉลี่ยเคลื่อนที่แบบธรรมดา (Simple  Moving  Average)</vt:lpstr>
      <vt:lpstr>ตย.3.1</vt:lpstr>
      <vt:lpstr>ตย.3.1  การหาค่าพยากรณ์โดยวิธีค่าเฉลี่ยเคลื่อนที่</vt:lpstr>
      <vt:lpstr>การเลือกจำนวนคาบ  ( n )</vt:lpstr>
      <vt:lpstr>การพยากรณ์วิธีค่าเฉลี่ยเคลื่อนที่แบบถ่วงน้ำหนัก ( Weighted Moving Average )</vt:lpstr>
      <vt:lpstr>ตย. 3.2  จงทำการพยากรณ์โดยวิธีค่าเฉลี่ยเคลื่อนที่แบบถ่วงน้ำหนักของเดือนที่ 5 เมื่อข้อมูลในอดีตมีดังนี้</vt:lpstr>
      <vt:lpstr>วิธีทำ</vt:lpstr>
      <vt:lpstr>การพยากรณ์แบบซิงเกิลเอกซ์โพเนนเชียล (Single Exponential Smoothing)</vt:lpstr>
      <vt:lpstr>(Single Exponential Smoothing)</vt:lpstr>
      <vt:lpstr>ตย. 3.3  จงทำการพยากรณ์ของคาบที่ 12 </vt:lpstr>
      <vt:lpstr>ผลของค่าพยากรณ์ เมื่อ α ต่างกัน</vt:lpstr>
      <vt:lpstr>ตัวแบบเหตุและผล  (Casual  Model)</vt:lpstr>
      <vt:lpstr>การวิเคราะห์การถดถอยอย่างง่าย</vt:lpstr>
      <vt:lpstr>Slide 30</vt:lpstr>
      <vt:lpstr>สมการยอดขายเป็น   y = 6860.5 + 338.3x</vt:lpstr>
      <vt:lpstr>ตย. 3.5 จงหาสมการยอดขายสินค้า โดยวิธีถดถอยเชิงเส้นอย่างง่าย</vt:lpstr>
      <vt:lpstr>สมการยอดขาย   y = 441.6 + 359.6x</vt:lpstr>
      <vt:lpstr>ตัวแบบจำลองปัญหา (Simulation Models)</vt:lpstr>
      <vt:lpstr>ความคลาดเคลื่อนของค่าพยากรณ์ ( Forecast  Errors )</vt:lpstr>
      <vt:lpstr>ความคลาดเคลื่อนของค่าพยากรณ์  (ต่อ)  ( Forecast  Errors )</vt:lpstr>
      <vt:lpstr>ตย. 3.6 จากข้อมูลยอดขาย จงหาค่าความคลาดเคลื่อน</vt:lpstr>
      <vt:lpstr>การคำนวณหาค่าความคลาดเคลื่อน  ( E )</vt:lpstr>
      <vt:lpstr>แนวทางในการเลือกเทคนิคสำหรับการพยากรณ์</vt:lpstr>
      <vt:lpstr>แนวทางในการเลือกเทคนิคสำหรับการพยากรณ์</vt:lpstr>
    </vt:vector>
  </TitlesOfParts>
  <Company>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Used Only</dc:creator>
  <cp:lastModifiedBy>Kanokkarn</cp:lastModifiedBy>
  <cp:revision>100</cp:revision>
  <cp:lastPrinted>1601-01-01T00:00:00Z</cp:lastPrinted>
  <dcterms:created xsi:type="dcterms:W3CDTF">2007-04-05T19:24:08Z</dcterms:created>
  <dcterms:modified xsi:type="dcterms:W3CDTF">2009-07-24T12:32:59Z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TC010690181054</vt:lpwstr>
  </property>
</Properties>
</file>