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82"/>
  </p:notesMasterIdLst>
  <p:handoutMasterIdLst>
    <p:handoutMasterId r:id="rId83"/>
  </p:handoutMasterIdLst>
  <p:sldIdLst>
    <p:sldId id="256" r:id="rId2"/>
    <p:sldId id="257" r:id="rId3"/>
    <p:sldId id="258" r:id="rId4"/>
    <p:sldId id="32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23" r:id="rId17"/>
    <p:sldId id="271" r:id="rId18"/>
    <p:sldId id="272" r:id="rId19"/>
    <p:sldId id="273" r:id="rId20"/>
    <p:sldId id="324" r:id="rId21"/>
    <p:sldId id="325" r:id="rId22"/>
    <p:sldId id="326" r:id="rId23"/>
    <p:sldId id="327" r:id="rId24"/>
    <p:sldId id="275" r:id="rId25"/>
    <p:sldId id="328" r:id="rId26"/>
    <p:sldId id="329" r:id="rId27"/>
    <p:sldId id="276" r:id="rId28"/>
    <p:sldId id="277" r:id="rId29"/>
    <p:sldId id="278" r:id="rId30"/>
    <p:sldId id="279" r:id="rId31"/>
    <p:sldId id="280" r:id="rId32"/>
    <p:sldId id="281" r:id="rId33"/>
    <p:sldId id="283" r:id="rId34"/>
    <p:sldId id="284" r:id="rId35"/>
    <p:sldId id="285" r:id="rId36"/>
    <p:sldId id="286" r:id="rId37"/>
    <p:sldId id="330" r:id="rId38"/>
    <p:sldId id="287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4" r:id="rId54"/>
    <p:sldId id="331" r:id="rId55"/>
    <p:sldId id="303" r:id="rId56"/>
    <p:sldId id="332" r:id="rId57"/>
    <p:sldId id="333" r:id="rId58"/>
    <p:sldId id="334" r:id="rId59"/>
    <p:sldId id="335" r:id="rId60"/>
    <p:sldId id="305" r:id="rId61"/>
    <p:sldId id="336" r:id="rId62"/>
    <p:sldId id="338" r:id="rId63"/>
    <p:sldId id="339" r:id="rId64"/>
    <p:sldId id="306" r:id="rId65"/>
    <p:sldId id="340" r:id="rId66"/>
    <p:sldId id="307" r:id="rId67"/>
    <p:sldId id="308" r:id="rId68"/>
    <p:sldId id="316" r:id="rId69"/>
    <p:sldId id="310" r:id="rId70"/>
    <p:sldId id="315" r:id="rId71"/>
    <p:sldId id="341" r:id="rId72"/>
    <p:sldId id="343" r:id="rId73"/>
    <p:sldId id="344" r:id="rId74"/>
    <p:sldId id="345" r:id="rId75"/>
    <p:sldId id="312" r:id="rId76"/>
    <p:sldId id="342" r:id="rId77"/>
    <p:sldId id="346" r:id="rId78"/>
    <p:sldId id="320" r:id="rId79"/>
    <p:sldId id="347" r:id="rId80"/>
    <p:sldId id="321" r:id="rId81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FF00"/>
    <a:srgbClr val="CCCCFF"/>
    <a:srgbClr val="CCECFF"/>
    <a:srgbClr val="CCFF99"/>
    <a:srgbClr val="800000"/>
    <a:srgbClr val="990099"/>
    <a:srgbClr val="00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00" autoAdjust="0"/>
  </p:normalViewPr>
  <p:slideViewPr>
    <p:cSldViewPr>
      <p:cViewPr varScale="1">
        <p:scale>
          <a:sx n="67" d="100"/>
          <a:sy n="67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nokkarn\Desktop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h-TH"/>
  <c:chart>
    <c:plotArea>
      <c:layout>
        <c:manualLayout>
          <c:layoutTarget val="inner"/>
          <c:xMode val="edge"/>
          <c:yMode val="edge"/>
          <c:x val="0.10287993836665411"/>
          <c:y val="3.7513423084867208E-2"/>
          <c:w val="0.86284053097583746"/>
          <c:h val="0.7001038117156001"/>
        </c:manualLayout>
      </c:layout>
      <c:scatterChart>
        <c:scatterStyle val="lineMarker"/>
        <c:ser>
          <c:idx val="0"/>
          <c:order val="0"/>
          <c:tx>
            <c:v>ทำเล ก</c:v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pPr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xVal>
            <c:numRef>
              <c:f>Sheet1!$C$6:$C$7</c:f>
              <c:numCache>
                <c:formatCode>General</c:formatCode>
                <c:ptCount val="2"/>
                <c:pt idx="0">
                  <c:v>0</c:v>
                </c:pt>
                <c:pt idx="1">
                  <c:v>15</c:v>
                </c:pt>
              </c:numCache>
            </c:numRef>
          </c:xVal>
          <c:yVal>
            <c:numRef>
              <c:f>Sheet1!$D$6:$D$7</c:f>
              <c:numCache>
                <c:formatCode>#,##0</c:formatCode>
                <c:ptCount val="2"/>
                <c:pt idx="0">
                  <c:v>250</c:v>
                </c:pt>
                <c:pt idx="1">
                  <c:v>415</c:v>
                </c:pt>
              </c:numCache>
            </c:numRef>
          </c:yVal>
        </c:ser>
        <c:ser>
          <c:idx val="1"/>
          <c:order val="1"/>
          <c:tx>
            <c:v>ทำเล ข</c:v>
          </c:tx>
          <c:spPr>
            <a:ln>
              <a:prstDash val="dash"/>
            </a:ln>
          </c:spPr>
          <c:marker>
            <c:spPr>
              <a:ln>
                <a:prstDash val="dash"/>
              </a:ln>
            </c:spPr>
          </c:marker>
          <c:xVal>
            <c:numRef>
              <c:f>Sheet1!$C$6:$C$7</c:f>
              <c:numCache>
                <c:formatCode>General</c:formatCode>
                <c:ptCount val="2"/>
                <c:pt idx="0">
                  <c:v>0</c:v>
                </c:pt>
                <c:pt idx="1">
                  <c:v>15</c:v>
                </c:pt>
              </c:numCache>
            </c:numRef>
          </c:xVal>
          <c:yVal>
            <c:numRef>
              <c:f>Sheet1!$E$6:$E$7</c:f>
              <c:numCache>
                <c:formatCode>#,##0</c:formatCode>
                <c:ptCount val="2"/>
                <c:pt idx="0">
                  <c:v>100</c:v>
                </c:pt>
                <c:pt idx="1">
                  <c:v>550</c:v>
                </c:pt>
              </c:numCache>
            </c:numRef>
          </c:yVal>
        </c:ser>
        <c:ser>
          <c:idx val="2"/>
          <c:order val="2"/>
          <c:tx>
            <c:v>ทำเล ค</c:v>
          </c:tx>
          <c:spPr>
            <a:ln>
              <a:solidFill>
                <a:srgbClr val="00B0F0"/>
              </a:solidFill>
              <a:prstDash val="sysDash"/>
            </a:ln>
          </c:spPr>
          <c:marker>
            <c:spPr>
              <a:ln>
                <a:solidFill>
                  <a:srgbClr val="00B0F0"/>
                </a:solidFill>
                <a:prstDash val="sysDash"/>
              </a:ln>
            </c:spPr>
          </c:marker>
          <c:xVal>
            <c:numRef>
              <c:f>Sheet1!$C$6:$C$7</c:f>
              <c:numCache>
                <c:formatCode>General</c:formatCode>
                <c:ptCount val="2"/>
                <c:pt idx="0">
                  <c:v>0</c:v>
                </c:pt>
                <c:pt idx="1">
                  <c:v>15</c:v>
                </c:pt>
              </c:numCache>
            </c:numRef>
          </c:xVal>
          <c:yVal>
            <c:numRef>
              <c:f>Sheet1!$F$6:$F$7</c:f>
              <c:numCache>
                <c:formatCode>#,##0</c:formatCode>
                <c:ptCount val="2"/>
                <c:pt idx="0">
                  <c:v>150</c:v>
                </c:pt>
                <c:pt idx="1">
                  <c:v>450</c:v>
                </c:pt>
              </c:numCache>
            </c:numRef>
          </c:yVal>
        </c:ser>
        <c:ser>
          <c:idx val="3"/>
          <c:order val="3"/>
          <c:tx>
            <c:v>ทำเล ง</c:v>
          </c:tx>
          <c:spPr>
            <a:ln>
              <a:solidFill>
                <a:schemeClr val="tx1">
                  <a:lumMod val="75000"/>
                </a:schemeClr>
              </a:solidFill>
              <a:prstDash val="dashDot"/>
            </a:ln>
          </c:spPr>
          <c:marker>
            <c:spPr>
              <a:ln>
                <a:solidFill>
                  <a:schemeClr val="tx1">
                    <a:lumMod val="75000"/>
                  </a:schemeClr>
                </a:solidFill>
                <a:prstDash val="dashDot"/>
              </a:ln>
            </c:spPr>
          </c:marker>
          <c:xVal>
            <c:numRef>
              <c:f>Sheet1!$C$6:$C$7</c:f>
              <c:numCache>
                <c:formatCode>General</c:formatCode>
                <c:ptCount val="2"/>
                <c:pt idx="0">
                  <c:v>0</c:v>
                </c:pt>
                <c:pt idx="1">
                  <c:v>15</c:v>
                </c:pt>
              </c:numCache>
            </c:numRef>
          </c:xVal>
          <c:yVal>
            <c:numRef>
              <c:f>Sheet1!$G$6:$G$7</c:f>
              <c:numCache>
                <c:formatCode>#,##0</c:formatCode>
                <c:ptCount val="2"/>
                <c:pt idx="0">
                  <c:v>200</c:v>
                </c:pt>
                <c:pt idx="1">
                  <c:v>725</c:v>
                </c:pt>
              </c:numCache>
            </c:numRef>
          </c:yVal>
        </c:ser>
        <c:axId val="156831104"/>
        <c:axId val="163325824"/>
      </c:scatterChart>
      <c:valAx>
        <c:axId val="15683110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800"/>
            </a:pPr>
            <a:endParaRPr lang="th-TH"/>
          </a:p>
        </c:txPr>
        <c:crossAx val="163325824"/>
        <c:crosses val="autoZero"/>
        <c:crossBetween val="midCat"/>
        <c:majorUnit val="2"/>
      </c:valAx>
      <c:valAx>
        <c:axId val="163325824"/>
        <c:scaling>
          <c:orientation val="minMax"/>
        </c:scaling>
        <c:axPos val="l"/>
        <c:numFmt formatCode="#,##0" sourceLinked="1"/>
        <c:majorTickMark val="none"/>
        <c:tickLblPos val="nextTo"/>
        <c:txPr>
          <a:bodyPr/>
          <a:lstStyle/>
          <a:p>
            <a:pPr>
              <a:defRPr sz="2000"/>
            </a:pPr>
            <a:endParaRPr lang="th-TH"/>
          </a:p>
        </c:txPr>
        <c:crossAx val="156831104"/>
        <c:crosses val="autoZero"/>
        <c:crossBetween val="midCat"/>
      </c:valAx>
    </c:plotArea>
    <c:legend>
      <c:legendPos val="b"/>
      <c:legendEntry>
        <c:idx val="0"/>
        <c:txPr>
          <a:bodyPr/>
          <a:lstStyle/>
          <a:p>
            <a:pPr>
              <a:defRPr sz="3200">
                <a:solidFill>
                  <a:schemeClr val="accent1">
                    <a:lumMod val="75000"/>
                  </a:schemeClr>
                </a:solidFill>
              </a:defRPr>
            </a:pPr>
            <a:endParaRPr lang="th-TH"/>
          </a:p>
        </c:txPr>
      </c:legendEntry>
      <c:legendEntry>
        <c:idx val="1"/>
        <c:txPr>
          <a:bodyPr/>
          <a:lstStyle/>
          <a:p>
            <a:pPr>
              <a:defRPr sz="3200">
                <a:solidFill>
                  <a:schemeClr val="accent2">
                    <a:lumMod val="75000"/>
                  </a:schemeClr>
                </a:solidFill>
              </a:defRPr>
            </a:pPr>
            <a:endParaRPr lang="th-TH"/>
          </a:p>
        </c:txPr>
      </c:legendEntry>
      <c:legendEntry>
        <c:idx val="2"/>
        <c:txPr>
          <a:bodyPr/>
          <a:lstStyle/>
          <a:p>
            <a:pPr>
              <a:defRPr sz="3200">
                <a:solidFill>
                  <a:srgbClr val="00B0F0"/>
                </a:solidFill>
              </a:defRPr>
            </a:pPr>
            <a:endParaRPr lang="th-TH"/>
          </a:p>
        </c:txPr>
      </c:legendEntry>
      <c:legendEntry>
        <c:idx val="3"/>
        <c:txPr>
          <a:bodyPr/>
          <a:lstStyle/>
          <a:p>
            <a:pPr>
              <a:defRPr sz="3200">
                <a:solidFill>
                  <a:schemeClr val="tx1">
                    <a:lumMod val="75000"/>
                  </a:schemeClr>
                </a:solidFill>
              </a:defRPr>
            </a:pPr>
            <a:endParaRPr lang="th-TH"/>
          </a:p>
        </c:txPr>
      </c:legendEntry>
      <c:layout/>
      <c:txPr>
        <a:bodyPr/>
        <a:lstStyle/>
        <a:p>
          <a:pPr>
            <a:defRPr sz="3200"/>
          </a:pPr>
          <a:endParaRPr lang="th-TH"/>
        </a:p>
      </c:txPr>
    </c:legend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th-TH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endParaRPr lang="th-TH"/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r>
              <a:rPr lang="th-TH" smtClean="0"/>
              <a:t>111-406  การบริหารงานอุตสาหกรรม  :                                                บทที่ 4  การวางแผนจัดวางสิ่งอำนวยความสะดวก</a:t>
            </a:r>
            <a:endParaRPr lang="th-TH"/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FC9ACC85-4960-4C27-ABEB-BA14C09E1D42}" type="slidenum">
              <a:rPr lang="en-US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th-TH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endParaRPr lang="th-TH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r>
              <a:rPr lang="th-TH" smtClean="0"/>
              <a:t>111-406  การบริหารงานอุตสาหกรรม  :                                                บทที่ 4  การวางแผนจัดวางสิ่งอำนวยความสะดวก</a:t>
            </a:r>
            <a:endParaRPr lang="th-TH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B36A67C0-6EAF-4E24-B100-FDA9DBB0AF96}" type="slidenum">
              <a:rPr lang="en-US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1pPr>
    <a:lvl2pPr marL="4572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2pPr>
    <a:lvl3pPr marL="9144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3pPr>
    <a:lvl4pPr marL="13716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4pPr>
    <a:lvl5pPr marL="18288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th-TH" smtClean="0"/>
              <a:t>111-406  การบริหารงานอุตสาหกรรม  :                                                บทที่ 4  การวางแผนจัดวางสิ่งอำนวยความสะดวก</a:t>
            </a:r>
            <a:endParaRPr lang="th-TH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B098C3-ECC7-47BE-A272-D94812AD257F}" type="slidenum">
              <a:rPr lang="en-US"/>
              <a:pPr/>
              <a:t>1</a:t>
            </a:fld>
            <a:endParaRPr lang="th-TH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h-TH" smtClean="0"/>
              <a:t>111-406  การบริหารงานอุตสาหกรรม  :                                                บทที่ 4  การวางแผนจัดวางสิ่งอำนวยความสะดวก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67C0-6EAF-4E24-B100-FDA9DBB0AF96}" type="slidenum">
              <a:rPr lang="en-US" smtClean="0"/>
              <a:pPr/>
              <a:t>17</a:t>
            </a:fld>
            <a:endParaRPr 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h-TH" smtClean="0"/>
              <a:t>111-406  การบริหารงานอุตสาหกรรม  :                                                บทที่ 4  การวางแผนจัดวางสิ่งอำนวยความสะดวก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67C0-6EAF-4E24-B100-FDA9DBB0AF96}" type="slidenum">
              <a:rPr lang="en-US" smtClean="0"/>
              <a:pPr/>
              <a:t>37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7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10547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05476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105477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th-TH"/>
              </a:p>
            </p:txBody>
          </p:sp>
        </p:grpSp>
        <p:grpSp>
          <p:nvGrpSpPr>
            <p:cNvPr id="105478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5479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105480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th-TH"/>
              </a:p>
            </p:txBody>
          </p:sp>
        </p:grpSp>
        <p:sp>
          <p:nvSpPr>
            <p:cNvPr id="105481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05482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05483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</p:grpSp>
      <p:sp>
        <p:nvSpPr>
          <p:cNvPr id="10548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Click to edit Master title style</a:t>
            </a:r>
          </a:p>
        </p:txBody>
      </p:sp>
      <p:sp>
        <p:nvSpPr>
          <p:cNvPr id="10548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h-TH"/>
              <a:t>Click to edit Master subtitle style</a:t>
            </a:r>
          </a:p>
        </p:txBody>
      </p:sp>
      <p:sp>
        <p:nvSpPr>
          <p:cNvPr id="105486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th-TH"/>
          </a:p>
        </p:txBody>
      </p:sp>
      <p:sp>
        <p:nvSpPr>
          <p:cNvPr id="105487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th-TH"/>
          </a:p>
        </p:txBody>
      </p:sp>
      <p:sp>
        <p:nvSpPr>
          <p:cNvPr id="10548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E2B9B79-E216-445C-8D77-A45EEC0FCF96}" type="slidenum">
              <a:rPr lang="en-US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4" grpId="0"/>
      <p:bldP spid="105485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4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548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01EF14-E8D4-44D1-97A9-0B4AF5286C0A}" type="slidenum">
              <a:rPr lang="en-US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54471-B0D4-499C-A550-5478122A9794}" type="slidenum">
              <a:rPr lang="en-US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AFA2B4-96C4-416D-A33F-B6CB0EB6C41A}" type="slidenum">
              <a:rPr lang="en-US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71C52-BF30-47F4-85DA-E862BE9A1E5C}" type="slidenum">
              <a:rPr lang="en-US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E7243-4E06-42EE-9C3C-12184E98A496}" type="slidenum">
              <a:rPr lang="en-US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8D2D1-BC11-4088-A3EB-0C851E771380}" type="slidenum">
              <a:rPr lang="en-US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6DBEF-6647-4C84-B830-21649A89F110}" type="slidenum">
              <a:rPr lang="en-US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E45E3-358D-4BB5-A1ED-6CA1D484FB5B}" type="slidenum">
              <a:rPr lang="en-US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73091-FFEB-433F-8511-E7CC2C72040E}" type="slidenum">
              <a:rPr lang="en-US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26DC2-F25A-46F0-A1A5-A247DBFF23CD}" type="slidenum">
              <a:rPr lang="en-US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th-TH" sz="2400"/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th-TH" sz="2400"/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th-TH" sz="2400"/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th-TH" sz="2400"/>
          </a:p>
        </p:txBody>
      </p:sp>
      <p:sp>
        <p:nvSpPr>
          <p:cNvPr id="104454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th-TH" sz="2400"/>
          </a:p>
        </p:txBody>
      </p:sp>
      <p:sp>
        <p:nvSpPr>
          <p:cNvPr id="104455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th-TH" sz="2400"/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th-TH" sz="2400"/>
          </a:p>
        </p:txBody>
      </p:sp>
      <p:sp>
        <p:nvSpPr>
          <p:cNvPr id="10445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title style</a:t>
            </a:r>
          </a:p>
        </p:txBody>
      </p:sp>
      <p:sp>
        <p:nvSpPr>
          <p:cNvPr id="1044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th-TH"/>
          </a:p>
        </p:txBody>
      </p:sp>
      <p:sp>
        <p:nvSpPr>
          <p:cNvPr id="10446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th-TH"/>
          </a:p>
        </p:txBody>
      </p:sp>
      <p:sp>
        <p:nvSpPr>
          <p:cNvPr id="10446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29655AE-3DF2-45BA-A2BB-5D4E0D1B73D7}" type="slidenum">
              <a:rPr lang="en-US"/>
              <a:pPr/>
              <a:t>‹#›</a:t>
            </a:fld>
            <a:endParaRPr lang="th-TH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4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4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4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4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4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4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7" grpId="0"/>
      <p:bldP spid="104458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4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445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4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445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4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445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4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445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4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44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ngsana New" pitchFamily="18" charset="-34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ngsana New" pitchFamily="18" charset="-34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ngsana New" pitchFamily="18" charset="-34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ngsana New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ngsana New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ngsana New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ngsana New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ngsana New" pitchFamily="18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AB5CF734-A957-409C-9C6C-B6B0B0A67E60}" type="slidenum">
              <a:rPr lang="en-US"/>
              <a:pPr/>
              <a:t>1</a:t>
            </a:fld>
            <a:endParaRPr lang="th-TH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129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บทที่ 4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4071942"/>
            <a:ext cx="8642350" cy="1752600"/>
          </a:xfrm>
        </p:spPr>
        <p:txBody>
          <a:bodyPr/>
          <a:lstStyle/>
          <a:p>
            <a:r>
              <a:rPr lang="th-TH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การวางแผนจัดวางสิ่งอำนวยความสะดวก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B9F8-3F7D-412C-BB29-65DD4AD98DC6}" type="slidenum">
              <a:rPr lang="en-US"/>
              <a:pPr/>
              <a:t>10</a:t>
            </a:fld>
            <a:endParaRPr lang="th-TH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 b="1"/>
              <a:t>ระเบียบข้อบังคับกฎกระทรวงฉบับที่ 2(2535)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017713"/>
            <a:ext cx="8243887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sz="3600" b="1" dirty="0"/>
              <a:t>ข้อ ๑  ห้ามตั้งโรงงานจำพวกที่ ๑ และโรงงานจำพวก ๒    ในบริเวณ</a:t>
            </a:r>
          </a:p>
          <a:p>
            <a:pPr lvl="1">
              <a:lnSpc>
                <a:spcPct val="90000"/>
              </a:lnSpc>
            </a:pPr>
            <a:r>
              <a:rPr lang="th-TH" sz="3200" dirty="0"/>
              <a:t>บ้านจัดสรรเพื่อการพักอาศัย อาคารชุดพักอาศัย และบ้านแถว   เพื่อการพักอาศัย...</a:t>
            </a:r>
          </a:p>
          <a:p>
            <a:pPr lvl="1" algn="thaiDist">
              <a:lnSpc>
                <a:spcPct val="90000"/>
              </a:lnSpc>
            </a:pPr>
            <a:r>
              <a:rPr lang="th-TH" sz="3200" dirty="0"/>
              <a:t>ภายในระยะ 50 เมตร จากเขตติดต่อสาธารณสถาน ...</a:t>
            </a:r>
          </a:p>
          <a:p>
            <a:pPr algn="thaiDist">
              <a:lnSpc>
                <a:spcPct val="90000"/>
              </a:lnSpc>
            </a:pPr>
            <a:r>
              <a:rPr lang="th-TH" sz="3600" b="1" dirty="0"/>
              <a:t>ข้อ ๒ ห้ามตั้งโรงงานจำพวกที่ ๓ ในบริเวณ</a:t>
            </a:r>
          </a:p>
          <a:p>
            <a:pPr lvl="1" algn="thaiDist">
              <a:lnSpc>
                <a:spcPct val="90000"/>
              </a:lnSpc>
            </a:pPr>
            <a:r>
              <a:rPr lang="th-TH" sz="3200" dirty="0"/>
              <a:t>บ้านจัดสรร  อาคารชุดพักอาศัย และบ้านแถวเพื่อการพักอาศัย...</a:t>
            </a:r>
          </a:p>
          <a:p>
            <a:pPr lvl="1" algn="thaiDist">
              <a:lnSpc>
                <a:spcPct val="90000"/>
              </a:lnSpc>
            </a:pPr>
            <a:r>
              <a:rPr lang="th-TH" sz="3200" dirty="0"/>
              <a:t>ภายในระยะ 100 เมตร จากเขตติดต่อสาธารณสถาน </a:t>
            </a:r>
            <a:r>
              <a:rPr lang="th-TH" sz="3200" dirty="0" smtClean="0"/>
              <a:t>...</a:t>
            </a:r>
            <a:endParaRPr lang="th-TH" sz="32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5C248-FA49-4479-BB52-711A6874B093}" type="slidenum">
              <a:rPr lang="en-US"/>
              <a:pPr/>
              <a:t>11</a:t>
            </a:fld>
            <a:endParaRPr lang="th-TH"/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 b="1"/>
              <a:t>ระเบียบข้อบังคับกฎกระทรวงฉบับที่ 2(2535)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844675"/>
            <a:ext cx="7912100" cy="4435475"/>
          </a:xfrm>
        </p:spPr>
        <p:txBody>
          <a:bodyPr/>
          <a:lstStyle/>
          <a:p>
            <a:pPr algn="thaiDist"/>
            <a:r>
              <a:rPr lang="th-TH" sz="3600"/>
              <a:t>ข้อ ๓  สถานที่ทำงานของหน่วยงานของรัฐ....</a:t>
            </a:r>
          </a:p>
          <a:p>
            <a:pPr algn="thaiDist"/>
            <a:r>
              <a:rPr lang="th-TH" sz="3600"/>
              <a:t>โรงงานจำพวก ๓ ... ต้องตั้งอยู่ในทำเลและสภาพแวดล้อมที่เหมาะสม มีบริเวณเพียงพอ... ไม่ก่อให้เกิดอันตราย เหตุรำคาญ หรือความเสียหาย...</a:t>
            </a:r>
          </a:p>
          <a:p>
            <a:pPr algn="thaiDist"/>
            <a:r>
              <a:rPr lang="th-TH" sz="3600">
                <a:solidFill>
                  <a:srgbClr val="66FFFF"/>
                </a:solidFill>
              </a:rPr>
              <a:t>โรงงานจำพวกที่ 1 สามารถประกอบกิจการได้ทันที</a:t>
            </a:r>
          </a:p>
          <a:p>
            <a:pPr algn="thaiDist"/>
            <a:r>
              <a:rPr lang="th-TH" sz="3600">
                <a:solidFill>
                  <a:srgbClr val="66FFFF"/>
                </a:solidFill>
              </a:rPr>
              <a:t>โรงงานจำพวกที่ 2 เมื่อจะประกอบกิจการ ต้องแจ้งผู้อนุญาต</a:t>
            </a:r>
          </a:p>
          <a:p>
            <a:pPr algn="thaiDist"/>
            <a:r>
              <a:rPr lang="th-TH" sz="3600">
                <a:solidFill>
                  <a:srgbClr val="66FFFF"/>
                </a:solidFill>
              </a:rPr>
              <a:t>โรงงานจำพวกที่ 3 ต้องได้รับใบอนุญาตก่อนจึงจะดำเนินการได้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FA5F5-7A01-472F-B762-C6BAD98EBAB4}" type="slidenum">
              <a:rPr lang="en-US"/>
              <a:pPr/>
              <a:t>12</a:t>
            </a:fld>
            <a:endParaRPr lang="th-TH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การวิเคราะห์เลือกทำเลที่ตั้ง 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017713"/>
            <a:ext cx="7772400" cy="4114800"/>
          </a:xfrm>
        </p:spPr>
        <p:txBody>
          <a:bodyPr/>
          <a:lstStyle/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3600" b="1" dirty="0">
                <a:solidFill>
                  <a:srgbClr val="00B0F0"/>
                </a:solidFill>
              </a:rPr>
              <a:t>วิธีการให้น้ำหนักความสำคัญ </a:t>
            </a:r>
            <a:r>
              <a:rPr lang="en-US" sz="2800" b="1" dirty="0" smtClean="0">
                <a:solidFill>
                  <a:srgbClr val="00B0F0"/>
                </a:solidFill>
              </a:rPr>
              <a:t>(Weighted </a:t>
            </a:r>
            <a:r>
              <a:rPr lang="en-US" sz="2800" b="1" dirty="0">
                <a:solidFill>
                  <a:srgbClr val="00B0F0"/>
                </a:solidFill>
              </a:rPr>
              <a:t>Method of Factor Rating)</a:t>
            </a:r>
          </a:p>
          <a:p>
            <a:pPr marL="990600" lvl="1" indent="-533400" algn="thaiDist"/>
            <a:r>
              <a:rPr lang="th-TH" sz="3600" dirty="0"/>
              <a:t>เป็นการวิเคราะห์เชิงคุณภาพ </a:t>
            </a:r>
            <a:r>
              <a:rPr lang="en-US" sz="3600" dirty="0" smtClean="0"/>
              <a:t>(</a:t>
            </a:r>
            <a:r>
              <a:rPr lang="en-US" dirty="0" smtClean="0"/>
              <a:t>Qualitative </a:t>
            </a:r>
            <a:r>
              <a:rPr lang="en-US" dirty="0"/>
              <a:t>Analysis)</a:t>
            </a:r>
          </a:p>
          <a:p>
            <a:pPr marL="990600" lvl="1" indent="-533400" algn="thaiDist"/>
            <a:r>
              <a:rPr lang="th-TH" sz="3600" dirty="0"/>
              <a:t>ให้น้ำหนักของแต่ละปัจจัยที่สนใจตามลำดับความสำคัญ</a:t>
            </a:r>
          </a:p>
          <a:p>
            <a:pPr marL="990600" lvl="1" indent="-533400" algn="thaiDist"/>
            <a:r>
              <a:rPr lang="th-TH" sz="3600" dirty="0"/>
              <a:t>สุดท้าย รวมน้ำหนักคะแนนของแต่ละทำเลที่ตั้ง แล้วเลือกทำเลที่มีน้ำหนักคะแนนสูงสุด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531E9-0914-4762-B352-DE379E8DC8C3}" type="slidenum">
              <a:rPr lang="en-US"/>
              <a:pPr/>
              <a:t>13</a:t>
            </a:fld>
            <a:endParaRPr lang="th-TH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ขั้นตอนในการให้น้ำหนักความสำคัญ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กำหนดปัจจัยที่จะทำการพิจารณา เช่น แรงงาน ตลาด วัตถุดิบ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ให้น้ำหนักคะแนนแต่ละปัจจัย โดยดูจากความสำคัญต่อการเลือก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กำหนดสเกลสำหรับการให้น้ำหนักคะแนนแต่ละทำเลที่ตั้ง เช่น จาก 0 ถึง 100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ให้คะแนนแต่ละทำเลที่ตั้งจากทุกๆ ปัจจัย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รวมคะแนนของแต่ละทำเลที่ตั้ง โดยรวมผลของน้ำหนักของแต่ละปัจจัย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เลือกทางเลือกที่ให้คะแนนสูงสุด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391DE-CBC8-4A61-99FE-64AC51E1F66C}" type="slidenum">
              <a:rPr lang="en-US"/>
              <a:pPr/>
              <a:t>14</a:t>
            </a:fld>
            <a:endParaRPr lang="th-TH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 dirty="0"/>
              <a:t>ตย. 4.1 </a:t>
            </a:r>
            <a:r>
              <a:rPr lang="th-TH" sz="5400" b="1" dirty="0" smtClean="0"/>
              <a:t>วิธีการให้น้ำหนักความสำคัญ</a:t>
            </a:r>
            <a:endParaRPr lang="th-TH" sz="5400" b="1" dirty="0"/>
          </a:p>
        </p:txBody>
      </p:sp>
      <p:graphicFrame>
        <p:nvGraphicFramePr>
          <p:cNvPr id="121081" name="Group 249"/>
          <p:cNvGraphicFramePr>
            <a:graphicFrameLocks noGrp="1"/>
          </p:cNvGraphicFramePr>
          <p:nvPr>
            <p:ph idx="1"/>
          </p:nvPr>
        </p:nvGraphicFramePr>
        <p:xfrm>
          <a:off x="1182688" y="1773238"/>
          <a:ext cx="7421562" cy="4876800"/>
        </p:xfrm>
        <a:graphic>
          <a:graphicData uri="http://schemas.openxmlformats.org/drawingml/2006/table">
            <a:tbl>
              <a:tblPr/>
              <a:tblGrid>
                <a:gridCol w="3173412"/>
                <a:gridCol w="1223963"/>
                <a:gridCol w="1512887"/>
                <a:gridCol w="15113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Angsana New" pitchFamily="18" charset="-34"/>
                        </a:rPr>
                        <a:t>ปัจจัย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Angsana New" pitchFamily="18" charset="-34"/>
                        </a:rPr>
                        <a:t>น้ำหนัก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ทางเลือก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ทางเลือก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Angsana New" pitchFamily="18" charset="-34"/>
                        </a:rPr>
                        <a:t>ความใกล้แหล่งวัตถุดิบ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Angsana New" pitchFamily="18" charset="-34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100         </a:t>
                      </a: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60             </a:t>
                      </a: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CC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Angsana New" pitchFamily="18" charset="-34"/>
                        </a:rPr>
                        <a:t>การสัญจร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Angsana New" pitchFamily="18" charset="-34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80             </a:t>
                      </a: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80             </a:t>
                      </a: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CC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Angsana New" pitchFamily="18" charset="-34"/>
                        </a:rPr>
                        <a:t>ค่าเช่า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Angsana New" pitchFamily="18" charset="-34"/>
                        </a:rPr>
                        <a:t>0.40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70</a:t>
                      </a: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        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90           </a:t>
                      </a: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CC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Angsana New" pitchFamily="18" charset="-34"/>
                        </a:rPr>
                        <a:t>ขนาด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Angsana New" pitchFamily="18" charset="-34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86          </a:t>
                      </a: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92          </a:t>
                      </a: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CC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Angsana New" pitchFamily="18" charset="-34"/>
                        </a:rPr>
                        <a:t>แผนผัง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Angsana New" pitchFamily="18" charset="-34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40             </a:t>
                      </a: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41438" marR="0" lvl="0" indent="-13414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70           </a:t>
                      </a: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CC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Angsana New" pitchFamily="18" charset="-34"/>
                        </a:rPr>
                        <a:t>ค่าปฏิบัติงาน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Angsana New" pitchFamily="18" charset="-34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80           </a:t>
                      </a: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90        </a:t>
                      </a: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CC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Angsana New" pitchFamily="18" charset="-34"/>
                        </a:rPr>
                        <a:t>ผลรวม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Angsana New" pitchFamily="18" charset="-34"/>
                        </a:rPr>
                        <a:t>1.00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6683-E7B9-474A-91A1-A5BB6B4835D8}" type="slidenum">
              <a:rPr lang="en-US"/>
              <a:pPr/>
              <a:t>15</a:t>
            </a:fld>
            <a:endParaRPr lang="th-TH"/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การวิเคราะห์เลือกทำเลที่ตั้ง (ต่อ)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2071678"/>
            <a:ext cx="7772400" cy="4114800"/>
          </a:xfrm>
        </p:spPr>
        <p:txBody>
          <a:bodyPr/>
          <a:lstStyle/>
          <a:p>
            <a:pPr marL="609600" indent="-609600" algn="thaiDist">
              <a:buFont typeface="Wingdings" pitchFamily="2" charset="2"/>
              <a:buAutoNum type="arabicPeriod" startAt="2"/>
            </a:pPr>
            <a:r>
              <a:rPr lang="th-TH" sz="3600" b="1" dirty="0"/>
              <a:t>วิธีการให้คะแนน</a:t>
            </a:r>
            <a:r>
              <a:rPr lang="th-TH" sz="4000" b="1" dirty="0"/>
              <a:t> </a:t>
            </a:r>
            <a:r>
              <a:rPr lang="en-US" sz="2400" b="1" dirty="0" smtClean="0"/>
              <a:t>(Point </a:t>
            </a:r>
            <a:r>
              <a:rPr lang="en-US" sz="2400" b="1" dirty="0"/>
              <a:t>Rating</a:t>
            </a:r>
            <a:r>
              <a:rPr lang="en-US" b="1" dirty="0"/>
              <a:t> </a:t>
            </a:r>
            <a:r>
              <a:rPr lang="th-TH" sz="3600" b="1" dirty="0"/>
              <a:t>หรือ</a:t>
            </a:r>
            <a:r>
              <a:rPr lang="th-TH" b="1" dirty="0"/>
              <a:t> </a:t>
            </a:r>
            <a:r>
              <a:rPr lang="en-US" sz="2400" b="1" dirty="0"/>
              <a:t>Rating Plan)</a:t>
            </a:r>
          </a:p>
          <a:p>
            <a:pPr marL="990600" lvl="1" indent="-533400" algn="thaiDist"/>
            <a:r>
              <a:rPr lang="th-TH" sz="3600" dirty="0"/>
              <a:t>วิธีการเชิงคุณภาพ</a:t>
            </a:r>
          </a:p>
          <a:p>
            <a:pPr marL="990600" lvl="1" indent="-533400" algn="thaiDist"/>
            <a:r>
              <a:rPr lang="th-TH" sz="3600" dirty="0"/>
              <a:t>ให้คะแนนแก่ทำเลที่ตั้งตามปัจจัยแต่ละด้าน</a:t>
            </a:r>
          </a:p>
          <a:p>
            <a:pPr marL="990600" lvl="1" indent="-533400" algn="thaiDist"/>
            <a:r>
              <a:rPr lang="th-TH" sz="3600" dirty="0" smtClean="0"/>
              <a:t>ถ้าพอใจมากให้คะแนนมาก</a:t>
            </a:r>
          </a:p>
          <a:p>
            <a:pPr marL="990600" lvl="1" indent="-533400" algn="thaiDist"/>
            <a:r>
              <a:rPr lang="th-TH" sz="3600" dirty="0" smtClean="0"/>
              <a:t>ตัดสินใจเลือกทำเลที่ตั้งที่มีคะแนนสูงสุด</a:t>
            </a:r>
            <a:endParaRPr lang="en-US" sz="3600" dirty="0"/>
          </a:p>
          <a:p>
            <a:pPr marL="609600" indent="-609600"/>
            <a:endParaRPr lang="th-TH" sz="40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 dirty="0" smtClean="0"/>
              <a:t>ตย. 4.2 วิธีการให้ระดับคะแนน</a:t>
            </a:r>
            <a:endParaRPr lang="th-TH" sz="5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57224" y="2017713"/>
          <a:ext cx="7772400" cy="41452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032122"/>
                <a:gridCol w="1143008"/>
                <a:gridCol w="1285884"/>
                <a:gridCol w="1214446"/>
                <a:gridCol w="109694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rgbClr val="66FF33"/>
                          </a:solidFill>
                        </a:rPr>
                        <a:t>ปัจจัย</a:t>
                      </a:r>
                      <a:endParaRPr lang="th-TH" b="1" dirty="0">
                        <a:solidFill>
                          <a:srgbClr val="66FF33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rgbClr val="66FF33"/>
                          </a:solidFill>
                        </a:rPr>
                        <a:t>คะแนน</a:t>
                      </a:r>
                      <a:endParaRPr lang="th-TH" b="1" dirty="0">
                        <a:solidFill>
                          <a:srgbClr val="66FF33"/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rgbClr val="66FF33"/>
                          </a:solidFill>
                        </a:rPr>
                        <a:t>ทำเลที่ตั้ง</a:t>
                      </a:r>
                      <a:endParaRPr lang="th-TH" b="1" dirty="0">
                        <a:solidFill>
                          <a:srgbClr val="66FF33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rgbClr val="66FF33"/>
                          </a:solidFill>
                        </a:rPr>
                        <a:t>ทำเล ก</a:t>
                      </a:r>
                      <a:endParaRPr lang="th-TH" b="1" dirty="0">
                        <a:solidFill>
                          <a:srgbClr val="66FF3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rgbClr val="66FF33"/>
                          </a:solidFill>
                        </a:rPr>
                        <a:t>ทำเล ข</a:t>
                      </a:r>
                      <a:endParaRPr lang="th-TH" b="1" dirty="0">
                        <a:solidFill>
                          <a:srgbClr val="66FF3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rgbClr val="66FF33"/>
                          </a:solidFill>
                        </a:rPr>
                        <a:t>ทำเล ค</a:t>
                      </a:r>
                      <a:endParaRPr lang="th-TH" b="1" dirty="0">
                        <a:solidFill>
                          <a:srgbClr val="66FF33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 smtClean="0"/>
                        <a:t>ความใกล้กับแหล่งวัตถุดิบ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400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300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250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150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 smtClean="0"/>
                        <a:t>ความใกล้กับตลาด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330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150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200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250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 smtClean="0"/>
                        <a:t>แหล่งแรงงาน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255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150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225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175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 smtClean="0"/>
                        <a:t>การขนส่ง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125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125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100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125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 smtClean="0"/>
                        <a:t>แห่งน้ำ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200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100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150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175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h-TH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>
                          <a:solidFill>
                            <a:srgbClr val="FF0000"/>
                          </a:solidFill>
                        </a:rPr>
                        <a:t>1310</a:t>
                      </a:r>
                      <a:endParaRPr lang="th-TH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>
                          <a:solidFill>
                            <a:srgbClr val="FF0000"/>
                          </a:solidFill>
                        </a:rPr>
                        <a:t>825</a:t>
                      </a:r>
                      <a:endParaRPr lang="th-TH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>
                          <a:solidFill>
                            <a:srgbClr val="FF0000"/>
                          </a:solidFill>
                        </a:rPr>
                        <a:t>925</a:t>
                      </a:r>
                      <a:endParaRPr lang="th-TH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>
                          <a:solidFill>
                            <a:srgbClr val="FF0000"/>
                          </a:solidFill>
                        </a:rPr>
                        <a:t>875</a:t>
                      </a:r>
                      <a:endParaRPr lang="th-TH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A2B4-96C4-416D-A33F-B6CB0EB6C41A}" type="slidenum">
              <a:rPr lang="en-US" smtClean="0"/>
              <a:pPr/>
              <a:t>16</a:t>
            </a:fld>
            <a:endParaRPr lang="th-TH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C587-90B5-4D88-9321-891CCA4753F7}" type="slidenum">
              <a:rPr lang="en-US"/>
              <a:pPr/>
              <a:t>17</a:t>
            </a:fld>
            <a:endParaRPr lang="th-TH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 dirty="0"/>
              <a:t>การวิเคราะห์เลือกทำเลที่ตั้ง (ต่อ)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017713"/>
            <a:ext cx="8054975" cy="4506912"/>
          </a:xfrm>
        </p:spPr>
        <p:txBody>
          <a:bodyPr/>
          <a:lstStyle/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 startAt="3"/>
            </a:pPr>
            <a:r>
              <a:rPr lang="th-TH" sz="3600" b="1" dirty="0">
                <a:solidFill>
                  <a:srgbClr val="00B0F0"/>
                </a:solidFill>
              </a:rPr>
              <a:t>วิธีการวิเคราะห์จุดคุ้มทุน </a:t>
            </a:r>
            <a:r>
              <a:rPr lang="en-US" sz="2800" b="1" dirty="0" smtClean="0">
                <a:solidFill>
                  <a:srgbClr val="00B0F0"/>
                </a:solidFill>
              </a:rPr>
              <a:t>(Break-even </a:t>
            </a:r>
            <a:r>
              <a:rPr lang="en-US" sz="2800" b="1" dirty="0">
                <a:solidFill>
                  <a:srgbClr val="00B0F0"/>
                </a:solidFill>
              </a:rPr>
              <a:t>Analysis)</a:t>
            </a:r>
          </a:p>
          <a:p>
            <a:pPr marL="990600" lvl="1" indent="-533400" algn="thaiDist">
              <a:lnSpc>
                <a:spcPct val="90000"/>
              </a:lnSpc>
            </a:pPr>
            <a:r>
              <a:rPr lang="th-TH" sz="3600" dirty="0"/>
              <a:t>วิธีการวิเคราะห์เชิงปริมาณ สนใจที่ค่าใช้จ่าย เป็นหลัก</a:t>
            </a:r>
          </a:p>
          <a:p>
            <a:pPr marL="990600" lvl="1" indent="-533400" algn="thaiDist">
              <a:lnSpc>
                <a:spcPct val="90000"/>
              </a:lnSpc>
            </a:pPr>
            <a:r>
              <a:rPr lang="th-TH" sz="3600" dirty="0"/>
              <a:t>ขั้นตอนโดยสรุป</a:t>
            </a:r>
          </a:p>
          <a:p>
            <a:pPr marL="1371600" lvl="2" indent="-457200" algn="thaiDist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AutoNum type="arabicPeriod"/>
            </a:pPr>
            <a:r>
              <a:rPr lang="th-TH" sz="3200" dirty="0"/>
              <a:t>กำหนดค่าใช้จ่ายคงที่ </a:t>
            </a:r>
            <a:r>
              <a:rPr lang="en-US" sz="3200" dirty="0" smtClean="0"/>
              <a:t>(</a:t>
            </a:r>
            <a:r>
              <a:rPr lang="en-US" dirty="0" smtClean="0"/>
              <a:t>Fixed </a:t>
            </a:r>
            <a:r>
              <a:rPr lang="en-US" dirty="0"/>
              <a:t>Cost)</a:t>
            </a:r>
            <a:r>
              <a:rPr lang="th-TH" sz="3200" dirty="0"/>
              <a:t> และค่าใช้จ่ายแปรผัน </a:t>
            </a:r>
            <a:r>
              <a:rPr lang="en-US" dirty="0" smtClean="0"/>
              <a:t>(Variable </a:t>
            </a:r>
            <a:r>
              <a:rPr lang="en-US" dirty="0"/>
              <a:t>Cost)</a:t>
            </a:r>
            <a:r>
              <a:rPr lang="en-US" sz="3200" dirty="0"/>
              <a:t> </a:t>
            </a:r>
            <a:r>
              <a:rPr lang="th-TH" sz="3200" dirty="0"/>
              <a:t>ของแต่ละทำเล</a:t>
            </a:r>
          </a:p>
          <a:p>
            <a:pPr marL="1371600" lvl="2" indent="-457200" algn="thaiDist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AutoNum type="arabicPeriod"/>
            </a:pPr>
            <a:r>
              <a:rPr lang="th-TH" sz="3200" dirty="0"/>
              <a:t>หาความสัมพันธ์กับค่าใช้จ่ายรวม </a:t>
            </a:r>
            <a:r>
              <a:rPr lang="en-US" sz="3200" dirty="0" smtClean="0"/>
              <a:t>(</a:t>
            </a:r>
            <a:r>
              <a:rPr lang="en-US" dirty="0" smtClean="0"/>
              <a:t>Total </a:t>
            </a:r>
            <a:r>
              <a:rPr lang="en-US" dirty="0"/>
              <a:t>Cost) </a:t>
            </a:r>
            <a:r>
              <a:rPr lang="th-TH" sz="3200" dirty="0"/>
              <a:t>กับค่าใช้จ่ายคงที่ และแปรผัน</a:t>
            </a:r>
            <a:r>
              <a:rPr lang="th-TH" dirty="0"/>
              <a:t>  </a:t>
            </a:r>
            <a:r>
              <a:rPr lang="th-TH" sz="3200" dirty="0"/>
              <a:t>แล้วพล๊อตกราฟ</a:t>
            </a:r>
            <a:endParaRPr lang="en-US" sz="3200" dirty="0"/>
          </a:p>
          <a:p>
            <a:pPr marL="1371600" lvl="2" indent="-457200" algn="thaiDist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AutoNum type="arabicPeriod"/>
            </a:pPr>
            <a:r>
              <a:rPr lang="th-TH" sz="3200" dirty="0"/>
              <a:t>เลือกทำเลที่มีค่าใช้จ่ายต่ำสุดในปริมาณการผลิตที่คาดหมาย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AF10E-C8C2-4D9D-98C6-20E995B628D9}" type="slidenum">
              <a:rPr lang="en-US"/>
              <a:pPr/>
              <a:t>18</a:t>
            </a:fld>
            <a:endParaRPr lang="th-TH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สมมติฐานในการวิเคราะห์จุดคุ้มทุน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itchFamily="2" charset="2"/>
              <a:buAutoNum type="arabicPeriod"/>
            </a:pPr>
            <a:r>
              <a:rPr lang="th-TH" sz="3600"/>
              <a:t>ค่าใช้จ่ายคงที่มีค่าคงที่ตลอดช่วงของปริมาณการผลิต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th-TH" sz="3600"/>
              <a:t>ค่าใช้จ่ายแปรผันมีค่าคงที่ตลอดช่วงของปริมาณการผลิต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th-TH" sz="3600"/>
              <a:t>ระดับปริมาณการผลิตสามารถประมาณได้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th-TH" sz="3600"/>
              <a:t>มีผลิตภัณฑ์ 1 ชนิด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D61EB-6190-41D6-8A9B-850F6D69382B}" type="slidenum">
              <a:rPr lang="en-US"/>
              <a:pPr/>
              <a:t>19</a:t>
            </a:fld>
            <a:endParaRPr lang="th-TH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การวิเคราะห์จุดคุ้มทุน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2017713"/>
            <a:ext cx="7983538" cy="4114800"/>
          </a:xfrm>
        </p:spPr>
        <p:txBody>
          <a:bodyPr/>
          <a:lstStyle/>
          <a:p>
            <a:pPr marL="533400" indent="-533400">
              <a:buFont typeface="Wingdings" pitchFamily="2" charset="2"/>
              <a:buNone/>
            </a:pPr>
            <a:r>
              <a:rPr lang="th-TH"/>
              <a:t>ค่าใช้จ่ายรวม </a:t>
            </a:r>
            <a:r>
              <a:rPr lang="en-US"/>
              <a:t>= </a:t>
            </a:r>
            <a:r>
              <a:rPr lang="th-TH"/>
              <a:t>ค่าใช้จ่ายคงที่ + (ค่าใช้จ่ายแปรผัน * ปริมาณการผลิต)</a:t>
            </a:r>
          </a:p>
          <a:p>
            <a:pPr marL="533400" indent="-533400">
              <a:buFont typeface="Wingdings" pitchFamily="2" charset="2"/>
              <a:buNone/>
            </a:pPr>
            <a:r>
              <a:rPr lang="en-US" b="1">
                <a:solidFill>
                  <a:schemeClr val="accent2"/>
                </a:solidFill>
              </a:rPr>
              <a:t>     TC   =  FC + (VC * Q)</a:t>
            </a:r>
          </a:p>
          <a:p>
            <a:pPr marL="533400" indent="-533400">
              <a:buFont typeface="Wingdings" pitchFamily="2" charset="2"/>
              <a:buNone/>
            </a:pPr>
            <a:endParaRPr lang="en-US" b="1">
              <a:solidFill>
                <a:schemeClr val="accent2"/>
              </a:solidFill>
            </a:endParaRPr>
          </a:p>
          <a:p>
            <a:pPr marL="533400" indent="-533400"/>
            <a:r>
              <a:rPr lang="en-US" sz="2800"/>
              <a:t>TC  	=</a:t>
            </a:r>
            <a:r>
              <a:rPr lang="en-US"/>
              <a:t>  </a:t>
            </a:r>
            <a:r>
              <a:rPr lang="th-TH"/>
              <a:t>	ค่าใช้จ่ายรวม</a:t>
            </a:r>
          </a:p>
          <a:p>
            <a:pPr marL="533400" indent="-533400"/>
            <a:r>
              <a:rPr lang="en-US" sz="2800"/>
              <a:t>FC  	=</a:t>
            </a:r>
            <a:r>
              <a:rPr lang="en-US"/>
              <a:t>  </a:t>
            </a:r>
            <a:r>
              <a:rPr lang="th-TH"/>
              <a:t>	ค่าใช้จ่ายคงที่</a:t>
            </a:r>
          </a:p>
          <a:p>
            <a:pPr marL="533400" indent="-533400"/>
            <a:r>
              <a:rPr lang="en-US" sz="2800"/>
              <a:t>VC  	=</a:t>
            </a:r>
            <a:r>
              <a:rPr lang="en-US"/>
              <a:t>  </a:t>
            </a:r>
            <a:r>
              <a:rPr lang="th-TH"/>
              <a:t>	ค่าใช้จ่ายแปรผัน/หน่วย</a:t>
            </a:r>
          </a:p>
          <a:p>
            <a:pPr marL="533400" indent="-533400"/>
            <a:r>
              <a:rPr lang="en-US" sz="2800"/>
              <a:t>Q   	=</a:t>
            </a:r>
            <a:r>
              <a:rPr lang="en-US"/>
              <a:t>	</a:t>
            </a:r>
            <a:r>
              <a:rPr lang="th-TH"/>
              <a:t>ปริมาณการผลิตต่อหน่วยเวลา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6A8BF-0F3F-4A42-AAA2-68D9E27B86C0}" type="slidenum">
              <a:rPr lang="en-US"/>
              <a:pPr/>
              <a:t>2</a:t>
            </a:fld>
            <a:endParaRPr lang="th-TH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สิ่งอำนวยความสะดวก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thaiDist">
              <a:buSzPct val="80000"/>
            </a:pPr>
            <a:r>
              <a:rPr lang="en-US" sz="2800" dirty="0"/>
              <a:t>Facilities ::::</a:t>
            </a:r>
            <a:r>
              <a:rPr lang="en-US" sz="3600" dirty="0"/>
              <a:t> </a:t>
            </a:r>
            <a:r>
              <a:rPr lang="th-TH" sz="3600" dirty="0"/>
              <a:t>อุปกรณ์ เครื่องจักรที่จำเป็นสำหรับกระบวนการผลิตหรือกระบวนการบริการ</a:t>
            </a:r>
          </a:p>
          <a:p>
            <a:pPr algn="thaiDist"/>
            <a:r>
              <a:rPr lang="th-TH" sz="3600" dirty="0"/>
              <a:t>เหตุผลที่ต้องมีการวางแผนการจัดวางสิ่งอำนวยความสะดวก</a:t>
            </a:r>
          </a:p>
          <a:p>
            <a:pPr lvl="1" algn="thaiDist"/>
            <a:r>
              <a:rPr lang="th-TH" sz="3200" dirty="0"/>
              <a:t>เปลี่ยนแปลง</a:t>
            </a:r>
            <a:r>
              <a:rPr lang="th-TH" sz="3200" dirty="0" smtClean="0"/>
              <a:t>ยาก  แพง  เสียเวลา</a:t>
            </a:r>
            <a:endParaRPr lang="th-TH" sz="3200" dirty="0"/>
          </a:p>
          <a:p>
            <a:pPr lvl="1" algn="thaiDist"/>
            <a:r>
              <a:rPr lang="th-TH" sz="3200" dirty="0"/>
              <a:t>มีผลต่อประสิทธิภาพของกระบวนการผลิตหรือกระบวนการบริการ รวมทั้งขวัญและกำลังใจของคนงาน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 b="1" dirty="0" smtClean="0"/>
              <a:t>ตย.4.3 ค่าใช้จ่ายคงที่และค่าใช้จ่ายแปรผัน</a:t>
            </a:r>
            <a:endParaRPr lang="th-TH" sz="4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57224" y="2390788"/>
          <a:ext cx="7772400" cy="32004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28826"/>
                <a:gridCol w="2428892"/>
                <a:gridCol w="341468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ทำเลที่ตั้ง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ค่าใช้จ่ายคงที่ต่อปี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ค่าใช้จ่ายแปรผันต่อหน่วย</a:t>
                      </a:r>
                      <a:endParaRPr lang="th-TH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ก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250,000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11</a:t>
                      </a:r>
                      <a:endParaRPr lang="th-TH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ข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100,000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30</a:t>
                      </a:r>
                      <a:endParaRPr lang="th-TH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ค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150,000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20</a:t>
                      </a:r>
                      <a:endParaRPr lang="th-TH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ง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200,000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35</a:t>
                      </a:r>
                      <a:endParaRPr lang="th-TH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A2B4-96C4-416D-A33F-B6CB0EB6C41A}" type="slidenum">
              <a:rPr lang="en-US" smtClean="0"/>
              <a:pPr/>
              <a:t>20</a:t>
            </a:fld>
            <a:endParaRPr lang="th-TH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1. จงเขียนกราฟของค่าใช้จ่ายรวมของแต่ละทำเล</a:t>
            </a:r>
            <a:endParaRPr lang="th-TH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57224" y="2214554"/>
          <a:ext cx="7772400" cy="338328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31858"/>
                <a:gridCol w="2968670"/>
                <a:gridCol w="1828772"/>
                <a:gridCol w="19431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ทำเล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สมการ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 smtClean="0"/>
                        <a:t>Cost  @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2400" kern="1200" dirty="0" smtClean="0"/>
                        <a:t>Q=0</a:t>
                      </a:r>
                      <a:endParaRPr lang="th-TH" sz="2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Cost </a:t>
                      </a:r>
                      <a:r>
                        <a:rPr lang="en-US" sz="2400" baseline="0" dirty="0" smtClean="0"/>
                        <a:t>@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Q=10,000</a:t>
                      </a:r>
                      <a:endParaRPr lang="th-TH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ก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250,000</a:t>
                      </a:r>
                      <a:r>
                        <a:rPr lang="th-TH" sz="3600" baseline="0" dirty="0" smtClean="0"/>
                        <a:t> + 11</a:t>
                      </a:r>
                      <a:r>
                        <a:rPr lang="en-US" sz="2400" baseline="0" dirty="0" smtClean="0"/>
                        <a:t>Q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250,000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360,000</a:t>
                      </a:r>
                      <a:endParaRPr lang="th-TH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ข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100,000</a:t>
                      </a:r>
                      <a:r>
                        <a:rPr lang="th-TH" sz="3600" baseline="0" dirty="0" smtClean="0"/>
                        <a:t> + 30</a:t>
                      </a:r>
                      <a:r>
                        <a:rPr lang="en-US" sz="2400" kern="1200" baseline="0" dirty="0" smtClean="0"/>
                        <a:t>Q</a:t>
                      </a:r>
                      <a:endParaRPr lang="th-TH" sz="24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100,000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400,000</a:t>
                      </a:r>
                      <a:endParaRPr lang="th-TH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ค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3600" dirty="0" smtClean="0"/>
                        <a:t>150,000</a:t>
                      </a:r>
                      <a:r>
                        <a:rPr lang="th-TH" sz="3600" baseline="0" dirty="0" smtClean="0"/>
                        <a:t> + 20</a:t>
                      </a:r>
                      <a:r>
                        <a:rPr lang="en-US" sz="2400" kern="1200" baseline="0" dirty="0" smtClean="0"/>
                        <a:t>Q</a:t>
                      </a:r>
                      <a:endParaRPr lang="th-TH" sz="24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150,000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350,000</a:t>
                      </a:r>
                      <a:endParaRPr lang="th-TH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ง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3600" dirty="0" smtClean="0"/>
                        <a:t>200,000</a:t>
                      </a:r>
                      <a:r>
                        <a:rPr lang="th-TH" sz="3600" baseline="0" dirty="0" smtClean="0"/>
                        <a:t> + 35</a:t>
                      </a:r>
                      <a:r>
                        <a:rPr lang="en-US" sz="2400" kern="1200" baseline="0" dirty="0" smtClean="0"/>
                        <a:t>Q</a:t>
                      </a:r>
                      <a:endParaRPr lang="th-TH" sz="24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200,000</a:t>
                      </a:r>
                      <a:endParaRPr lang="th-TH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/>
                        <a:t>550,000</a:t>
                      </a:r>
                      <a:endParaRPr lang="th-TH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A2B4-96C4-416D-A33F-B6CB0EB6C41A}" type="slidenum">
              <a:rPr lang="en-US" smtClean="0"/>
              <a:pPr/>
              <a:t>21</a:t>
            </a:fld>
            <a:endParaRPr lang="th-TH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พล๊อตกราฟได้ดังนี้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A2B4-96C4-416D-A33F-B6CB0EB6C41A}" type="slidenum">
              <a:rPr lang="en-US" smtClean="0"/>
              <a:pPr/>
              <a:t>22</a:t>
            </a:fld>
            <a:endParaRPr lang="th-TH"/>
          </a:p>
        </p:txBody>
      </p:sp>
      <p:grpSp>
        <p:nvGrpSpPr>
          <p:cNvPr id="9" name="Group 8"/>
          <p:cNvGrpSpPr/>
          <p:nvPr/>
        </p:nvGrpSpPr>
        <p:grpSpPr>
          <a:xfrm>
            <a:off x="714348" y="2057400"/>
            <a:ext cx="7715304" cy="4300558"/>
            <a:chOff x="714348" y="2057400"/>
            <a:chExt cx="7715304" cy="4300558"/>
          </a:xfrm>
        </p:grpSpPr>
        <p:graphicFrame>
          <p:nvGraphicFramePr>
            <p:cNvPr id="7" name="Chart 6"/>
            <p:cNvGraphicFramePr/>
            <p:nvPr/>
          </p:nvGraphicFramePr>
          <p:xfrm>
            <a:off x="714348" y="2057400"/>
            <a:ext cx="7715304" cy="43005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1" name="Straight Arrow Connector 10"/>
            <p:cNvCxnSpPr/>
            <p:nvPr/>
          </p:nvCxnSpPr>
          <p:spPr>
            <a:xfrm rot="5400000">
              <a:off x="3106726" y="4750603"/>
              <a:ext cx="928694" cy="1588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>
              <a:off x="5429256" y="4500570"/>
              <a:ext cx="1428760" cy="1588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860907" y="5214950"/>
              <a:ext cx="639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 smtClean="0">
                  <a:solidFill>
                    <a:srgbClr val="FF0000"/>
                  </a:solidFill>
                </a:rPr>
                <a:t>11.11</a:t>
              </a:r>
              <a:endParaRPr lang="th-TH" sz="24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28992" y="5214950"/>
              <a:ext cx="285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 smtClean="0">
                  <a:solidFill>
                    <a:srgbClr val="FF0000"/>
                  </a:solidFill>
                </a:rPr>
                <a:t>5</a:t>
              </a:r>
              <a:endParaRPr lang="th-TH" sz="24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2. มี 2 จุดที่จะทำให้เกิดค่าใช้จ่ายรวมต่ำสุด</a:t>
            </a:r>
            <a:endParaRPr lang="th-TH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3600" dirty="0" smtClean="0"/>
              <a:t>จุดตัดระหว่าง ทำเล </a:t>
            </a:r>
            <a:r>
              <a:rPr lang="th-TH" sz="3600" dirty="0" smtClean="0">
                <a:solidFill>
                  <a:schemeClr val="accent2">
                    <a:lumMod val="75000"/>
                  </a:schemeClr>
                </a:solidFill>
              </a:rPr>
              <a:t>ข</a:t>
            </a:r>
            <a:r>
              <a:rPr lang="th-TH" sz="3600" dirty="0" smtClean="0"/>
              <a:t> กับ ทำเล </a:t>
            </a:r>
            <a:r>
              <a:rPr lang="th-TH" sz="3600" dirty="0" smtClean="0">
                <a:solidFill>
                  <a:schemeClr val="accent2">
                    <a:lumMod val="75000"/>
                  </a:schemeClr>
                </a:solidFill>
              </a:rPr>
              <a:t>ค</a:t>
            </a:r>
            <a:r>
              <a:rPr lang="th-TH" sz="3600" dirty="0" smtClean="0"/>
              <a:t>   ได้ 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Q=5,000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h-TH" sz="3600" dirty="0" smtClean="0"/>
              <a:t>ชิ้น/ปี</a:t>
            </a:r>
          </a:p>
          <a:p>
            <a:r>
              <a:rPr lang="th-TH" sz="3600" dirty="0" smtClean="0"/>
              <a:t>จุดตัดระหว่าง ทำเล </a:t>
            </a:r>
            <a:r>
              <a:rPr lang="th-TH" sz="3600" dirty="0" smtClean="0">
                <a:solidFill>
                  <a:schemeClr val="accent2">
                    <a:lumMod val="75000"/>
                  </a:schemeClr>
                </a:solidFill>
              </a:rPr>
              <a:t>ค</a:t>
            </a:r>
            <a:r>
              <a:rPr lang="th-TH" sz="3600" dirty="0" smtClean="0"/>
              <a:t> กับ ทำเล </a:t>
            </a:r>
            <a:r>
              <a:rPr lang="th-TH" sz="3600" dirty="0" smtClean="0">
                <a:solidFill>
                  <a:schemeClr val="accent2">
                    <a:lumMod val="75000"/>
                  </a:schemeClr>
                </a:solidFill>
              </a:rPr>
              <a:t>ก</a:t>
            </a:r>
            <a:r>
              <a:rPr lang="th-TH" sz="3600" dirty="0" smtClean="0"/>
              <a:t>   ได้ </a:t>
            </a:r>
            <a:r>
              <a:rPr lang="en-US" sz="3600" dirty="0" smtClean="0"/>
              <a:t>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Q=11,111</a:t>
            </a:r>
            <a:r>
              <a:rPr lang="th-TH" sz="3600" dirty="0" smtClean="0"/>
              <a:t>ชิ้น/ปี</a:t>
            </a:r>
          </a:p>
          <a:p>
            <a:r>
              <a:rPr lang="th-TH" sz="3600" dirty="0" smtClean="0"/>
              <a:t>สรุป</a:t>
            </a:r>
          </a:p>
          <a:p>
            <a:pPr lvl="1"/>
            <a:r>
              <a:rPr lang="th-TH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ผลิต 0-5,000  ชิ้น/ปี  ควรเลือกทำเล ข</a:t>
            </a:r>
          </a:p>
          <a:p>
            <a:pPr lvl="1"/>
            <a:r>
              <a:rPr lang="th-TH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ผลิต 5,000-11,111   ชิ้น/ปี  ควรเลือกทำเล ค</a:t>
            </a:r>
          </a:p>
          <a:p>
            <a:pPr lvl="1"/>
            <a:r>
              <a:rPr lang="th-TH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ผลิตมากกว่า 11,111  ชิ้น/ปี  ควรเลือกทำเล ก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6DBEF-6647-4C84-B830-21649A89F110}" type="slidenum">
              <a:rPr lang="en-US" smtClean="0"/>
              <a:pPr/>
              <a:t>23</a:t>
            </a:fld>
            <a:endParaRPr lang="th-TH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F0D2-20EE-4F7C-B326-B3A40849E03D}" type="slidenum">
              <a:rPr lang="en-US"/>
              <a:pPr/>
              <a:t>24</a:t>
            </a:fld>
            <a:endParaRPr lang="th-TH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4.2 การพิจารณาลักษณะทั่วไปของอาคาร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125931"/>
          </a:xfrm>
        </p:spPr>
        <p:txBody>
          <a:bodyPr anchor="ctr"/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sz="4000" dirty="0"/>
              <a:t>ลักษณะของกระบวนการผลิต </a:t>
            </a:r>
            <a:r>
              <a:rPr lang="en-US" dirty="0" smtClean="0"/>
              <a:t>(Nature   of </a:t>
            </a:r>
            <a:r>
              <a:rPr lang="en-US" dirty="0"/>
              <a:t>Manufacturing Process)</a:t>
            </a:r>
          </a:p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sz="4000" dirty="0"/>
              <a:t>การวางแผนผังและความต้องการของพื้นที่ </a:t>
            </a:r>
            <a:r>
              <a:rPr lang="en-US" dirty="0" smtClean="0"/>
              <a:t>(Plant </a:t>
            </a:r>
            <a:r>
              <a:rPr lang="en-US" dirty="0"/>
              <a:t>Layout and Space Requirements)</a:t>
            </a:r>
          </a:p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sz="4000" dirty="0"/>
              <a:t>สิ่งอำนวยความ</a:t>
            </a:r>
            <a:r>
              <a:rPr lang="th-TH" sz="4000" dirty="0" smtClean="0"/>
              <a:t>สะดวกต่างๆ </a:t>
            </a:r>
            <a:r>
              <a:rPr lang="en-US" dirty="0" smtClean="0"/>
              <a:t>(Facilities</a:t>
            </a:r>
            <a:r>
              <a:rPr lang="en-US" dirty="0"/>
              <a:t>)</a:t>
            </a:r>
          </a:p>
          <a:p>
            <a:pPr marL="609600" indent="-609600" algn="thaiDist">
              <a:lnSpc>
                <a:spcPct val="90000"/>
              </a:lnSpc>
              <a:buNone/>
            </a:pPr>
            <a:endParaRPr lang="th-TH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F0D2-20EE-4F7C-B326-B3A40849E03D}" type="slidenum">
              <a:rPr lang="en-US"/>
              <a:pPr/>
              <a:t>25</a:t>
            </a:fld>
            <a:endParaRPr lang="th-TH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4.2 การพิจารณาลักษณะทั่วไปของอาคาร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506912"/>
          </a:xfrm>
        </p:spPr>
        <p:txBody>
          <a:bodyPr anchor="t"/>
          <a:lstStyle/>
          <a:p>
            <a:pPr marL="609600" indent="-609600" algn="thaiDist">
              <a:lnSpc>
                <a:spcPct val="90000"/>
              </a:lnSpc>
              <a:buFont typeface="+mj-lt"/>
              <a:buAutoNum type="arabicPeriod" startAt="4"/>
            </a:pPr>
            <a:r>
              <a:rPr lang="th-TH" sz="4000" dirty="0" smtClean="0"/>
              <a:t>การ</a:t>
            </a:r>
            <a:r>
              <a:rPr lang="th-TH" sz="4000" dirty="0"/>
              <a:t>ขยายพื้นที่ในอนาคต </a:t>
            </a:r>
            <a:r>
              <a:rPr lang="en-US" sz="4000" dirty="0" smtClean="0"/>
              <a:t>(</a:t>
            </a:r>
            <a:r>
              <a:rPr lang="en-US" dirty="0" smtClean="0"/>
              <a:t>Future </a:t>
            </a:r>
            <a:r>
              <a:rPr lang="en-US" dirty="0"/>
              <a:t>Expansion)</a:t>
            </a:r>
          </a:p>
          <a:p>
            <a:pPr marL="609600" indent="-609600" algn="thaiDist">
              <a:lnSpc>
                <a:spcPct val="90000"/>
              </a:lnSpc>
              <a:buFont typeface="+mj-lt"/>
              <a:buAutoNum type="arabicPeriod" startAt="4"/>
            </a:pPr>
            <a:r>
              <a:rPr lang="th-TH" sz="4000" dirty="0"/>
              <a:t>ภาพลักษณ์ที่ปรากฏ </a:t>
            </a:r>
            <a:r>
              <a:rPr lang="en-US" dirty="0" smtClean="0"/>
              <a:t>(Appearance</a:t>
            </a:r>
            <a:r>
              <a:rPr lang="en-US" dirty="0"/>
              <a:t>)</a:t>
            </a:r>
          </a:p>
          <a:p>
            <a:pPr marL="609600" indent="-609600" algn="thaiDist">
              <a:lnSpc>
                <a:spcPct val="90000"/>
              </a:lnSpc>
              <a:buFont typeface="+mj-lt"/>
              <a:buAutoNum type="arabicPeriod" startAt="4"/>
            </a:pPr>
            <a:r>
              <a:rPr lang="th-TH" sz="4000" dirty="0"/>
              <a:t>อาคารชั้นเดียว กับอาคารหลายชั้น </a:t>
            </a:r>
            <a:r>
              <a:rPr lang="en-US" dirty="0" smtClean="0"/>
              <a:t>(Single </a:t>
            </a:r>
            <a:r>
              <a:rPr lang="en-US" dirty="0"/>
              <a:t>versus Multistory Buildings)</a:t>
            </a:r>
            <a:endParaRPr lang="th-TH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 dirty="0" smtClean="0"/>
              <a:t>ข้อดีของอาคารแบบต่างๆ</a:t>
            </a:r>
            <a:endParaRPr lang="th-TH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400" dirty="0" smtClean="0"/>
              <a:t>ข้อดีของอาคารแบบชั้นเดียว</a:t>
            </a:r>
          </a:p>
          <a:p>
            <a:pPr lvl="1"/>
            <a:r>
              <a:rPr lang="th-TH" sz="4000" dirty="0" smtClean="0"/>
              <a:t> </a:t>
            </a:r>
            <a:r>
              <a:rPr lang="en-US" sz="4000" dirty="0" smtClean="0"/>
              <a:t>(1)-(11)</a:t>
            </a:r>
            <a:endParaRPr lang="th-TH" sz="4000" dirty="0" smtClean="0"/>
          </a:p>
          <a:p>
            <a:r>
              <a:rPr lang="th-TH" sz="4400" dirty="0" smtClean="0">
                <a:solidFill>
                  <a:schemeClr val="accent1">
                    <a:lumMod val="75000"/>
                  </a:schemeClr>
                </a:solidFill>
              </a:rPr>
              <a:t>ข้อดีของอาคารหลายชั้น</a:t>
            </a:r>
          </a:p>
          <a:p>
            <a:pPr lvl="1"/>
            <a:r>
              <a:rPr lang="th-TH" sz="4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(1)-(4)</a:t>
            </a:r>
            <a:endParaRPr lang="th-TH" sz="4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th-TH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A2B4-96C4-416D-A33F-B6CB0EB6C41A}" type="slidenum">
              <a:rPr lang="en-US" smtClean="0"/>
              <a:pPr/>
              <a:t>26</a:t>
            </a:fld>
            <a:endParaRPr lang="th-TH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EF82-65CC-4421-8456-E84839296A76}" type="slidenum">
              <a:rPr lang="en-US"/>
              <a:pPr/>
              <a:t>27</a:t>
            </a:fld>
            <a:endParaRPr lang="th-TH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 dirty="0"/>
              <a:t>4.3  การออกแบบแผนผัง</a:t>
            </a:r>
            <a:r>
              <a:rPr lang="th-TH" b="1" dirty="0"/>
              <a:t> </a:t>
            </a:r>
            <a:br>
              <a:rPr lang="th-TH" b="1" dirty="0"/>
            </a:br>
            <a:r>
              <a:rPr lang="th-TH" b="1" dirty="0"/>
              <a:t>      </a:t>
            </a:r>
            <a:r>
              <a:rPr lang="en-US" sz="3600" b="1" dirty="0" smtClean="0"/>
              <a:t>(Plant </a:t>
            </a:r>
            <a:r>
              <a:rPr lang="en-US" sz="3600" b="1" dirty="0"/>
              <a:t>Layout)</a:t>
            </a:r>
            <a:endParaRPr lang="th-TH" sz="3600" b="1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017713"/>
            <a:ext cx="8054975" cy="4651375"/>
          </a:xfrm>
        </p:spPr>
        <p:txBody>
          <a:bodyPr/>
          <a:lstStyle/>
          <a:p>
            <a:pPr marL="609600" indent="-609600" algn="thaiDist">
              <a:lnSpc>
                <a:spcPct val="90000"/>
              </a:lnSpc>
            </a:pPr>
            <a:r>
              <a:rPr lang="th-TH" sz="3600" dirty="0"/>
              <a:t>สาเหตุที่ผู้บริหารต้องให้ความสำคัญต่อการออกแบบผัง</a:t>
            </a:r>
          </a:p>
          <a:p>
            <a:pPr marL="990600" lvl="1" indent="-5334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sz="3200" dirty="0"/>
              <a:t>ต้องมีการลงทุนทางด้านเงินและเวลา</a:t>
            </a:r>
          </a:p>
          <a:p>
            <a:pPr marL="990600" lvl="1" indent="-5334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sz="3200" dirty="0"/>
              <a:t>มีผลต่อการทำงานในระยะยาว ยากต่อการเปลี่ยนแปลง</a:t>
            </a:r>
          </a:p>
          <a:p>
            <a:pPr marL="990600" lvl="1" indent="-5334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sz="3200" dirty="0"/>
              <a:t>แผนผังของกระบวนการผลิตมีผลต่อค่าใช้จ่ายและประสิทธิภาพของการดำเนินการ</a:t>
            </a:r>
          </a:p>
          <a:p>
            <a:pPr marL="609600" indent="-609600" algn="thaiDist">
              <a:lnSpc>
                <a:spcPct val="90000"/>
              </a:lnSpc>
            </a:pPr>
            <a:r>
              <a:rPr lang="th-TH" sz="3600" dirty="0"/>
              <a:t>เป็นการจัดวางแผนกสำหรับสิ่งอำนวยความสะดวกต่างๆ</a:t>
            </a:r>
          </a:p>
          <a:p>
            <a:pPr marL="609600" indent="-609600" algn="thaiDist">
              <a:lnSpc>
                <a:spcPct val="90000"/>
              </a:lnSpc>
            </a:pPr>
            <a:r>
              <a:rPr lang="th-TH" sz="3600" dirty="0"/>
              <a:t>วิศวกรฝ่ายผลิต + วิศวกรควบคุมกระบวนการ + วิศวกรผู้ออกแบบ + ผู้บริหาร ต้องให้ข้อมูลร่วมกัน</a:t>
            </a:r>
          </a:p>
        </p:txBody>
      </p:sp>
      <p:sp>
        <p:nvSpPr>
          <p:cNvPr id="5" name="Action Button: Information 4">
            <a:hlinkClick r:id="rId2" action="ppaction://hlinksldjump" highlightClick="1"/>
          </p:cNvPr>
          <p:cNvSpPr/>
          <p:nvPr/>
        </p:nvSpPr>
        <p:spPr>
          <a:xfrm>
            <a:off x="214282" y="214290"/>
            <a:ext cx="285752" cy="285752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BD925-8E37-4DA1-80B2-F0AA9CD4F167}" type="slidenum">
              <a:rPr lang="en-US"/>
              <a:pPr/>
              <a:t>28</a:t>
            </a:fld>
            <a:endParaRPr lang="th-TH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115888"/>
            <a:ext cx="7793037" cy="911225"/>
          </a:xfrm>
        </p:spPr>
        <p:txBody>
          <a:bodyPr/>
          <a:lstStyle/>
          <a:p>
            <a:r>
              <a:rPr lang="th-TH" sz="4800" b="1"/>
              <a:t>การออกแบบแผนผังต้องพิจารณาถึง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1268413"/>
            <a:ext cx="7772400" cy="5084762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อุปกรณ์ เครื่องจักรสำหรับการผลิต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อุปกรณ์สำหรับการเคลื่อนย้ายภายนอกอาคาร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ขั้นตอนในการรับวัสดุจากภายนอกองค์กร 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กิจกรรมทางด้านการผลิต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ระบบการขนถ่ายลำเลียงวัสดุภายในองค์กร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บริเวณสำหรับการควบคุมคุณภาพและตรวจสอบชิ้นงาน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กระบวนการบรรจุผลิตภัณฑ์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กระบวนการเก็บวัสดุ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กระบวนการขายและช่วยสนับสนุนการผลิต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สำนักงาน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0A2B4-C023-48C3-84CB-43AA31E4B410}" type="slidenum">
              <a:rPr lang="en-US"/>
              <a:pPr/>
              <a:t>29</a:t>
            </a:fld>
            <a:endParaRPr lang="th-TH"/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การออกแบบแผนผัง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3600"/>
              <a:t>สำหรับทำเลที่ตั้งใหม่  หรือ  ปรับปรุงแผนผังเดิม</a:t>
            </a:r>
          </a:p>
          <a:p>
            <a:r>
              <a:rPr lang="th-TH" sz="3600"/>
              <a:t>เป็นการจัดการด้านความต้องการพื้นที่ของกิจกรรมต่างๆในองค์กร เช่น สำนักงาน ห้องเก็บวัสดุคงคลัง ห้องพัก</a:t>
            </a:r>
          </a:p>
          <a:p>
            <a:r>
              <a:rPr lang="th-TH" sz="3600"/>
              <a:t>จัดว่างตำแหน่งของกิจกรรมต่างๆ (โดยดูจากความสัมพันธ์) ให้อยู่ในตำแหน่งที่เหมาะสม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6727-BFAF-477A-A586-86CF853D2025}" type="slidenum">
              <a:rPr lang="en-US"/>
              <a:pPr/>
              <a:t>3</a:t>
            </a:fld>
            <a:endParaRPr lang="th-TH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993062" cy="1462087"/>
          </a:xfrm>
        </p:spPr>
        <p:txBody>
          <a:bodyPr/>
          <a:lstStyle/>
          <a:p>
            <a:r>
              <a:rPr lang="th-TH" sz="4800" b="1"/>
              <a:t>ขั้นตอนการออกแบบแผนผัง  แบ่งเป็น 4 ระยะ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thaiDist"/>
            <a:r>
              <a:rPr lang="th-TH" sz="4000" dirty="0"/>
              <a:t>การเลือกทำเล</a:t>
            </a:r>
            <a:r>
              <a:rPr lang="th-TH" sz="4000" dirty="0" smtClean="0"/>
              <a:t>ที่ตั้ง</a:t>
            </a:r>
            <a:r>
              <a:rPr lang="en-US" sz="4000" dirty="0" smtClean="0"/>
              <a:t>(</a:t>
            </a:r>
            <a:r>
              <a:rPr lang="en-US" dirty="0" smtClean="0"/>
              <a:t>Plant </a:t>
            </a:r>
            <a:r>
              <a:rPr lang="en-US" dirty="0"/>
              <a:t>Location)</a:t>
            </a:r>
            <a:endParaRPr lang="th-TH" dirty="0"/>
          </a:p>
          <a:p>
            <a:pPr algn="thaiDist"/>
            <a:r>
              <a:rPr lang="th-TH" sz="4000" dirty="0"/>
              <a:t>การพิจารณาลักษณะทั่วไปของอาคาร </a:t>
            </a:r>
            <a:endParaRPr lang="en-US" sz="4000" dirty="0" smtClean="0"/>
          </a:p>
          <a:p>
            <a:pPr algn="thaiDist">
              <a:buNone/>
            </a:pPr>
            <a:r>
              <a:rPr lang="en-US" sz="4000" dirty="0"/>
              <a:t>	</a:t>
            </a:r>
            <a:r>
              <a:rPr lang="en-US" dirty="0" smtClean="0"/>
              <a:t>(Plant </a:t>
            </a:r>
            <a:r>
              <a:rPr lang="en-US" dirty="0"/>
              <a:t>Building)</a:t>
            </a:r>
          </a:p>
          <a:p>
            <a:pPr algn="thaiDist"/>
            <a:r>
              <a:rPr lang="th-TH" sz="4000" dirty="0"/>
              <a:t>การออกแบบแผนผัง </a:t>
            </a:r>
            <a:r>
              <a:rPr lang="en-US" sz="4000" dirty="0" smtClean="0"/>
              <a:t>(</a:t>
            </a:r>
            <a:r>
              <a:rPr lang="en-US" dirty="0" smtClean="0"/>
              <a:t>Plant </a:t>
            </a:r>
            <a:r>
              <a:rPr lang="en-US" dirty="0"/>
              <a:t>Layout)</a:t>
            </a:r>
          </a:p>
          <a:p>
            <a:pPr algn="thaiDist"/>
            <a:r>
              <a:rPr lang="th-TH" sz="4000" dirty="0"/>
              <a:t>การติดตั้ง </a:t>
            </a:r>
            <a:r>
              <a:rPr lang="en-US" sz="4000" dirty="0" smtClean="0"/>
              <a:t>(</a:t>
            </a:r>
            <a:r>
              <a:rPr lang="en-US" dirty="0" smtClean="0"/>
              <a:t>Installation</a:t>
            </a:r>
            <a:r>
              <a:rPr lang="en-US" dirty="0"/>
              <a:t>)</a:t>
            </a:r>
            <a:endParaRPr lang="th-TH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6F3D-BAAC-467E-B2EE-6A5921854966}" type="slidenum">
              <a:rPr lang="en-US"/>
              <a:pPr/>
              <a:t>30</a:t>
            </a:fld>
            <a:endParaRPr lang="th-TH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993062" cy="1462087"/>
          </a:xfrm>
        </p:spPr>
        <p:txBody>
          <a:bodyPr/>
          <a:lstStyle/>
          <a:p>
            <a:r>
              <a:rPr lang="th-TH" b="1"/>
              <a:t>การออกแบบแผนผังเพื่อเปลี่ยนแปลงแผนผังปัจจุบัน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57993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การดำเนินงานขาดประสิทธิภาพ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เกิดอุบัติเหตุ และไม่ปลอดภัย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เปลี่ยนรูปแบบผลิตภัณฑ์ หรือรูปแบบการบริการ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ต้องการผลิตสินค้าใหม่ หรือการบริการรูปแบบใหม่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มีความต้องการในปริมาณการผลิตเปลี่ยนไป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เปลี่ยนวิธีการผลิต หรือเปลี่ยนอุปกรณ์สำหรับการผลิต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เปลี่ยนแปลงให้เข้ากับข้อบัญญัติที่เกี่ยวกับโรงงาน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/>
              <a:t>ปัญหาจากการปฏิบัติตัวของคนงาน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9DF8-3D1E-490A-85B8-46D9316752BC}" type="slidenum">
              <a:rPr lang="en-US"/>
              <a:pPr/>
              <a:t>31</a:t>
            </a:fld>
            <a:endParaRPr lang="th-TH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จุดประสงค์ของการจัดวางแผนผัง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/>
              <a:t>ทำให้กระบวนการผลิตสามารถดำเนินการได้อย่างสะดวกรวดเร็ว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/>
              <a:t>เพื่อให้ใช้อุปกรณ์ในการขนถ่ายลำเลียงให้น้อยที่สุด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/>
              <a:t>เพื่อให้ใช้พื้นที่ใช้สอยให้เป็นประโยชน์มากที่สุด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/>
              <a:t>เพื่อส่งเสริมให้บุคลากรทำงานอย่างมีประสิทธิภาพมากขึ้น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/>
              <a:t>เพื่อให้คนงานทำงานอย่างสะดวก ปลอดภัย และรู้สึกสะดวกสบาย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/>
              <a:t>เพื่อให้การผลิตมีประสิทธิภาพมากที่สุด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619A-A3D0-4751-88E6-C04B50163729}" type="slidenum">
              <a:rPr lang="en-US"/>
              <a:pPr/>
              <a:t>32</a:t>
            </a:fld>
            <a:endParaRPr lang="th-TH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ปัจจัยที่มีผลต่อการออกแบบแผนผัง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2017713"/>
            <a:ext cx="7704137" cy="4114800"/>
          </a:xfrm>
        </p:spPr>
        <p:txBody>
          <a:bodyPr/>
          <a:lstStyle/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3600" dirty="0"/>
              <a:t>ชนิดของผลิตภัณฑ์</a:t>
            </a:r>
          </a:p>
          <a:p>
            <a:pPr marL="990600" lvl="1" indent="-533400" algn="thaiDist"/>
            <a:r>
              <a:rPr lang="th-TH" sz="3200" dirty="0"/>
              <a:t>ผลิตภัณฑ์ขนาดใหญ่ น้ำหนักมาก มักวางผังโดยให้คนงานและเครื่องจักรเคลื่อนที่เข้าหางาน</a:t>
            </a:r>
          </a:p>
          <a:p>
            <a:pPr marL="990600" lvl="1" indent="-533400" algn="thaiDist"/>
            <a:r>
              <a:rPr lang="th-TH" sz="3200" dirty="0"/>
              <a:t>พวกแป้ง ธัญพืช </a:t>
            </a:r>
            <a:r>
              <a:rPr lang="th-TH" sz="3200" dirty="0" smtClean="0"/>
              <a:t>ปูนซีเมนต์ </a:t>
            </a:r>
            <a:r>
              <a:rPr lang="th-TH" sz="3200" dirty="0"/>
              <a:t>มักออกแบบอาคารหลายชั้น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3600" dirty="0"/>
              <a:t>ปริมาณหรืออัตราการผลิต  </a:t>
            </a:r>
          </a:p>
          <a:p>
            <a:pPr marL="990600" lvl="1" indent="-533400" algn="thaiDist"/>
            <a:r>
              <a:rPr lang="th-TH" sz="3200" dirty="0"/>
              <a:t>ส่งผลถึงขนาดอาคาร จำนวนสิ่งอำนวยความสะดวก และบุคลากร</a:t>
            </a:r>
          </a:p>
          <a:p>
            <a:pPr marL="990600" lvl="1" indent="-533400" algn="thaiDist"/>
            <a:r>
              <a:rPr lang="th-TH" sz="3200" dirty="0"/>
              <a:t>ส่งผลถึงพื้นที่สำหรับหน่วยงานต่างๆ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C4-9519-4657-AA04-77E1816344FB}" type="slidenum">
              <a:rPr lang="en-US"/>
              <a:pPr/>
              <a:t>33</a:t>
            </a:fld>
            <a:endParaRPr lang="th-TH" dirty="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ปัจจัยที่มีผลต่อการออกแบบแผนผัง (ต่อ)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2017713"/>
            <a:ext cx="7704137" cy="4114800"/>
          </a:xfrm>
        </p:spPr>
        <p:txBody>
          <a:bodyPr/>
          <a:lstStyle/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 startAt="3"/>
            </a:pPr>
            <a:r>
              <a:rPr lang="th-TH" sz="3600" dirty="0"/>
              <a:t>คุณภาพ</a:t>
            </a:r>
          </a:p>
          <a:p>
            <a:pPr marL="990600" lvl="1" indent="-533400" algn="thaiDist">
              <a:lnSpc>
                <a:spcPct val="90000"/>
              </a:lnSpc>
            </a:pPr>
            <a:r>
              <a:rPr lang="th-TH" sz="3200" dirty="0"/>
              <a:t>ช่วยทำให้ผลิตภัณฑ์มีคุณภาพตามที่ลูกค้าต้องการได้</a:t>
            </a:r>
          </a:p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 startAt="3"/>
            </a:pPr>
            <a:r>
              <a:rPr lang="th-TH" sz="3600" dirty="0"/>
              <a:t>อุปกรณ์</a:t>
            </a:r>
          </a:p>
          <a:p>
            <a:pPr marL="990600" lvl="1" indent="-533400" algn="thaiDist">
              <a:lnSpc>
                <a:spcPct val="90000"/>
              </a:lnSpc>
            </a:pPr>
            <a:r>
              <a:rPr lang="th-TH" sz="3200" dirty="0"/>
              <a:t>การออกแบบต้องศึกษาข้อกำหนด </a:t>
            </a:r>
            <a:r>
              <a:rPr lang="en-US" sz="2400" dirty="0" smtClean="0"/>
              <a:t>(Specification</a:t>
            </a:r>
            <a:r>
              <a:rPr lang="en-US" sz="2400" dirty="0"/>
              <a:t>)</a:t>
            </a:r>
            <a:endParaRPr lang="th-TH" sz="2400" dirty="0"/>
          </a:p>
          <a:p>
            <a:pPr marL="990600" lvl="1" indent="-533400" algn="thaiDist">
              <a:lnSpc>
                <a:spcPct val="90000"/>
              </a:lnSpc>
            </a:pPr>
            <a:r>
              <a:rPr lang="th-TH" sz="3200" dirty="0"/>
              <a:t>ระเบียบข้อบังคับกฎกระทรวงฉบับที่ 2(2535) ออกตามความ พรบ.โรงงาน พ.ศ.2535 ในหมวด 2(3) กล่าวถึง เครื่องจักร เครื่องอุปกรณ์ หรือสิ่งที่นำมาใช้ในโรงงานชนิดใดต้องมีคำรับรองของผู้ประกอบวิชาชีพวิศวกรรมควบคุม ...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1C28-3512-4E2E-8B23-0FC520F2042E}" type="slidenum">
              <a:rPr lang="en-US"/>
              <a:pPr/>
              <a:t>34</a:t>
            </a:fld>
            <a:endParaRPr lang="th-TH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ปัจจัยที่มีผลต่อการออกแบบแผนผัง (ต่อ)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2017713"/>
            <a:ext cx="7704137" cy="4114800"/>
          </a:xfrm>
        </p:spPr>
        <p:txBody>
          <a:bodyPr/>
          <a:lstStyle/>
          <a:p>
            <a:pPr marL="609600" indent="-609600" algn="thaiDist">
              <a:lnSpc>
                <a:spcPct val="90000"/>
              </a:lnSpc>
              <a:buFont typeface="Wingdings" pitchFamily="2" charset="2"/>
              <a:buNone/>
            </a:pPr>
            <a:r>
              <a:rPr lang="th-TH" sz="3600" b="1" dirty="0"/>
              <a:t>ระเบียบข้อบังคับกฎกระทรวงฉบับที่ 2(2535)</a:t>
            </a:r>
          </a:p>
          <a:p>
            <a:pPr marL="609600" indent="-609600">
              <a:lnSpc>
                <a:spcPct val="90000"/>
              </a:lnSpc>
            </a:pPr>
            <a:r>
              <a:rPr lang="th-TH" dirty="0"/>
              <a:t>ข้อ 6  เครื่องจักร เครื่องอุปกรณ์ หรือสิ่งที่นำมาใช้ในโรงงาน</a:t>
            </a:r>
          </a:p>
          <a:p>
            <a:pPr marL="990600" lvl="1" indent="-533400">
              <a:lnSpc>
                <a:spcPct val="90000"/>
              </a:lnSpc>
            </a:pPr>
            <a:r>
              <a:rPr lang="th-TH" dirty="0"/>
              <a:t>(1) – </a:t>
            </a:r>
            <a:r>
              <a:rPr lang="en-US" dirty="0" smtClean="0"/>
              <a:t>(</a:t>
            </a:r>
            <a:r>
              <a:rPr lang="th-TH" dirty="0" smtClean="0"/>
              <a:t>11</a:t>
            </a:r>
            <a:r>
              <a:rPr lang="en-US" dirty="0" smtClean="0"/>
              <a:t>)</a:t>
            </a:r>
            <a:endParaRPr lang="th-TH" dirty="0"/>
          </a:p>
          <a:p>
            <a:pPr marL="609600" indent="-609600">
              <a:lnSpc>
                <a:spcPct val="90000"/>
              </a:lnSpc>
            </a:pPr>
            <a:r>
              <a:rPr lang="th-TH" dirty="0"/>
              <a:t>ข้อ 9  โรงงานที่ประกอบกิจการสร้างหรือซ่อมหม้อไอ</a:t>
            </a:r>
            <a:r>
              <a:rPr lang="th-TH" dirty="0" smtClean="0"/>
              <a:t>น้ำ</a:t>
            </a:r>
            <a:r>
              <a:rPr lang="en-US" sz="2400" dirty="0" smtClean="0"/>
              <a:t>(boiler)</a:t>
            </a:r>
            <a:endParaRPr lang="en-US" sz="2400" dirty="0"/>
          </a:p>
          <a:p>
            <a:pPr marL="609600" indent="-609600">
              <a:lnSpc>
                <a:spcPct val="90000"/>
              </a:lnSpc>
            </a:pPr>
            <a:r>
              <a:rPr lang="th-TH" dirty="0"/>
              <a:t>ข้อ 10 โรงงานจะต้องมีวิธีการควบคุมการปล่อยของเสีย</a:t>
            </a:r>
          </a:p>
          <a:p>
            <a:pPr marL="609600" indent="-609600">
              <a:lnSpc>
                <a:spcPct val="90000"/>
              </a:lnSpc>
            </a:pPr>
            <a:r>
              <a:rPr lang="th-TH" dirty="0"/>
              <a:t>ข้อ 11 โรงงานที่มีการใช้สารกัมมันตรังสี</a:t>
            </a:r>
          </a:p>
          <a:p>
            <a:pPr marL="609600" indent="-609600">
              <a:lnSpc>
                <a:spcPct val="90000"/>
              </a:lnSpc>
            </a:pPr>
            <a:r>
              <a:rPr lang="th-TH" dirty="0"/>
              <a:t>ข้อ 12 คนงานประจำโรงงาน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59A7-B816-49DB-BBC5-E6A7968140A4}" type="slidenum">
              <a:rPr lang="en-US"/>
              <a:pPr/>
              <a:t>35</a:t>
            </a:fld>
            <a:endParaRPr lang="th-TH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ปัจจัยที่มีผลต่อการออกแบบแผนผัง (ต่อ)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2017713"/>
            <a:ext cx="7704137" cy="4114800"/>
          </a:xfrm>
        </p:spPr>
        <p:txBody>
          <a:bodyPr/>
          <a:lstStyle/>
          <a:p>
            <a:pPr marL="609600" indent="-609600" algn="thaiDist">
              <a:buFont typeface="Wingdings" pitchFamily="2" charset="2"/>
              <a:buAutoNum type="arabicPeriod" startAt="5"/>
            </a:pPr>
            <a:r>
              <a:rPr lang="th-TH" sz="3600" b="1" dirty="0"/>
              <a:t>อาคาร</a:t>
            </a:r>
          </a:p>
          <a:p>
            <a:pPr marL="609600" indent="-609600" algn="thaiDist">
              <a:buFont typeface="Wingdings" pitchFamily="2" charset="2"/>
              <a:buAutoNum type="arabicPeriod" startAt="5"/>
            </a:pPr>
            <a:r>
              <a:rPr lang="th-TH" sz="3600" b="1" dirty="0"/>
              <a:t>สถานที่ก่อตั้งอาคาร</a:t>
            </a:r>
          </a:p>
          <a:p>
            <a:pPr marL="609600" indent="-609600" algn="thaiDist">
              <a:buFont typeface="Wingdings" pitchFamily="2" charset="2"/>
              <a:buAutoNum type="arabicPeriod" startAt="5"/>
            </a:pPr>
            <a:r>
              <a:rPr lang="th-TH" sz="3600" b="1" dirty="0"/>
              <a:t>บุคลากร</a:t>
            </a:r>
            <a:r>
              <a:rPr lang="th-TH" sz="3600" dirty="0"/>
              <a:t> </a:t>
            </a:r>
            <a:r>
              <a:rPr lang="en-US" sz="3600" dirty="0"/>
              <a:t>::: </a:t>
            </a:r>
            <a:r>
              <a:rPr lang="th-TH" sz="3600" dirty="0"/>
              <a:t>คำนึงถึงความปลอดภัย และความพอใจ</a:t>
            </a:r>
          </a:p>
          <a:p>
            <a:pPr marL="609600" indent="-609600" algn="thaiDist">
              <a:buFont typeface="Wingdings" pitchFamily="2" charset="2"/>
              <a:buAutoNum type="arabicPeriod" startAt="5"/>
            </a:pPr>
            <a:r>
              <a:rPr lang="th-TH" sz="3600" b="1" dirty="0" smtClean="0"/>
              <a:t>การวางแผน</a:t>
            </a:r>
            <a:r>
              <a:rPr lang="th-TH" sz="3600" b="1" dirty="0"/>
              <a:t>เกี่ยวกับการขนถ่ายลำเลียง</a:t>
            </a:r>
          </a:p>
          <a:p>
            <a:pPr marL="609600" indent="-609600" algn="thaiDist">
              <a:buFont typeface="Wingdings" pitchFamily="2" charset="2"/>
              <a:buAutoNum type="arabicPeriod" startAt="5"/>
            </a:pPr>
            <a:r>
              <a:rPr lang="th-TH" sz="3600" b="1" dirty="0"/>
              <a:t>การควบคุมสภาวะแวดล้อมซึ่งจะมีผลต่อคุณภาพ</a:t>
            </a:r>
          </a:p>
          <a:p>
            <a:pPr marL="609600" indent="-609600" algn="thaiDist">
              <a:buFont typeface="Wingdings" pitchFamily="2" charset="2"/>
              <a:buAutoNum type="arabicPeriod" startAt="5"/>
            </a:pPr>
            <a:r>
              <a:rPr lang="th-TH" sz="3600" b="1" dirty="0"/>
              <a:t>สิ่งอำนวยความสะดวกนอกโรงงานและที่ดิน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CC3F-A7E1-43C7-8842-FFD20E189724}" type="slidenum">
              <a:rPr lang="en-US"/>
              <a:pPr/>
              <a:t>36</a:t>
            </a:fld>
            <a:endParaRPr lang="th-TH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ปัจจัยที่มีผลต่อการออกแบบแผนผัง (ต่อ)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9" y="1700213"/>
            <a:ext cx="7532716" cy="4435475"/>
          </a:xfrm>
        </p:spPr>
        <p:txBody>
          <a:bodyPr anchor="ctr"/>
          <a:lstStyle/>
          <a:p>
            <a:pPr marL="609600" indent="-609600" algn="thaiDist">
              <a:buFont typeface="Wingdings" pitchFamily="2" charset="2"/>
              <a:buAutoNum type="arabicPeriod" startAt="11"/>
            </a:pPr>
            <a:r>
              <a:rPr lang="th-TH" sz="4400" b="1" dirty="0"/>
              <a:t>ความปลอดภัย</a:t>
            </a:r>
          </a:p>
          <a:p>
            <a:pPr marL="990600" lvl="1" indent="-533400" algn="thaiDist"/>
            <a:r>
              <a:rPr lang="th-TH" sz="4000" b="1" dirty="0"/>
              <a:t>อุบัติเหตุ </a:t>
            </a:r>
            <a:r>
              <a:rPr lang="en-US" sz="4000" dirty="0"/>
              <a:t>::: </a:t>
            </a:r>
            <a:r>
              <a:rPr lang="th-TH" sz="4000" dirty="0"/>
              <a:t>เหตุการณ์ที่เกิดขึ้นโดยไม่ได้วางแผนหรือคาดการณ์ไว้ล่วงหน้า สามารถทำให้เกิดผลกระทบต่อการทำงาน ทรัพย์สินได้รับความเสียหาย หรือ เกิดการบาดเจ็บ พิการ หรือตาย</a:t>
            </a:r>
            <a:r>
              <a:rPr lang="th-TH" sz="4000" dirty="0" smtClean="0"/>
              <a:t>ได้</a:t>
            </a:r>
            <a:endParaRPr lang="th-TH" sz="40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CC3F-A7E1-43C7-8842-FFD20E189724}" type="slidenum">
              <a:rPr lang="en-US"/>
              <a:pPr/>
              <a:t>37</a:t>
            </a:fld>
            <a:endParaRPr lang="th-TH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ปัจจัยที่มีผลต่อการออกแบบแผนผัง (ต่อ)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9" y="1700213"/>
            <a:ext cx="7175525" cy="4435475"/>
          </a:xfrm>
        </p:spPr>
        <p:txBody>
          <a:bodyPr anchor="ctr"/>
          <a:lstStyle/>
          <a:p>
            <a:pPr marL="457200" lvl="2" indent="-457200" algn="thaiDist">
              <a:buNone/>
            </a:pPr>
            <a:r>
              <a:rPr lang="th-TH" sz="4000" b="1" dirty="0" smtClean="0"/>
              <a:t>สาเหตุทำให้เกิดอุบัติเหตุ</a:t>
            </a:r>
            <a:endParaRPr lang="th-TH" sz="4000" dirty="0" smtClean="0"/>
          </a:p>
          <a:p>
            <a:pPr marL="971550" lvl="1" indent="-457200" algn="thaiDist">
              <a:buFont typeface="Wingdings" pitchFamily="2" charset="2"/>
              <a:buAutoNum type="arabicPeriod"/>
            </a:pPr>
            <a:r>
              <a:rPr lang="th-TH" sz="4400" dirty="0" smtClean="0"/>
              <a:t>สาเหตุ</a:t>
            </a:r>
            <a:r>
              <a:rPr lang="th-TH" sz="4400" dirty="0"/>
              <a:t>ที่เกิดจากคน</a:t>
            </a:r>
          </a:p>
          <a:p>
            <a:pPr marL="971550" lvl="1" indent="-457200" algn="thaiDist">
              <a:buFont typeface="Wingdings" pitchFamily="2" charset="2"/>
              <a:buAutoNum type="arabicPeriod"/>
            </a:pPr>
            <a:r>
              <a:rPr lang="th-TH" sz="4400" dirty="0"/>
              <a:t>สาเหตุที่เกิดจากเครื่องจักร</a:t>
            </a:r>
          </a:p>
          <a:p>
            <a:pPr marL="971550" lvl="1" indent="-457200" algn="thaiDist">
              <a:buFont typeface="Wingdings" pitchFamily="2" charset="2"/>
              <a:buAutoNum type="arabicPeriod"/>
            </a:pPr>
            <a:r>
              <a:rPr lang="th-TH" sz="4400" dirty="0"/>
              <a:t>สาเหตุที่เกิดจากสิ่งแวดล้อมที่ไม่สามารถควบคุมได้</a:t>
            </a:r>
            <a:endParaRPr lang="th-TH" sz="4000" b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BFC50-44E0-430C-AA8E-9391F7E59456}" type="slidenum">
              <a:rPr lang="en-US"/>
              <a:pPr/>
              <a:t>38</a:t>
            </a:fld>
            <a:endParaRPr lang="th-TH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454025"/>
            <a:ext cx="7793037" cy="1462088"/>
          </a:xfrm>
        </p:spPr>
        <p:txBody>
          <a:bodyPr/>
          <a:lstStyle/>
          <a:p>
            <a:r>
              <a:rPr lang="th-TH" sz="5400" b="1"/>
              <a:t>หลักการ 3</a:t>
            </a:r>
            <a:r>
              <a:rPr lang="en-US" sz="4000" b="1"/>
              <a:t>E</a:t>
            </a:r>
            <a:r>
              <a:rPr lang="th-TH" sz="5400" b="1"/>
              <a:t> </a:t>
            </a:r>
            <a:br>
              <a:rPr lang="th-TH" sz="5400" b="1"/>
            </a:br>
            <a:r>
              <a:rPr lang="th-TH" sz="5400" b="1"/>
              <a:t>หลักการสร้างความปลอดภัยในโรงงาน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thaiDist">
              <a:buFont typeface="Wingdings" pitchFamily="2" charset="2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E</a:t>
            </a:r>
            <a:r>
              <a:rPr lang="en-US" b="1" dirty="0"/>
              <a:t>ngineering</a:t>
            </a:r>
            <a:r>
              <a:rPr lang="en-US" dirty="0"/>
              <a:t> </a:t>
            </a:r>
            <a:r>
              <a:rPr lang="th-TH" dirty="0"/>
              <a:t>(วิศวกรรมศาสตร์) </a:t>
            </a:r>
            <a:r>
              <a:rPr lang="en-US" dirty="0"/>
              <a:t>::: </a:t>
            </a:r>
            <a:r>
              <a:rPr lang="th-TH" dirty="0"/>
              <a:t>การใช้ความรู้ด้านวิศวกรรมศาสตร์มาออกแบบเครื่องมือ เครื่องจักร ให้มีสภาพการใช้งานที่ปลอดภัย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E</a:t>
            </a:r>
            <a:r>
              <a:rPr lang="en-US" b="1" dirty="0"/>
              <a:t>ducation </a:t>
            </a:r>
            <a:r>
              <a:rPr lang="th-TH" dirty="0"/>
              <a:t>(การศึกษา) </a:t>
            </a:r>
            <a:r>
              <a:rPr lang="en-US" dirty="0"/>
              <a:t>::: </a:t>
            </a:r>
            <a:r>
              <a:rPr lang="th-TH" dirty="0"/>
              <a:t>การให้ความรู้ความเข้าใจเกี่ยวกับการป้องกันอุบัติเหตุและเสริมสร้างความปลอดภัยให้กับบุคลากรในองค์กร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E</a:t>
            </a:r>
            <a:r>
              <a:rPr lang="en-US" b="1" dirty="0"/>
              <a:t>nforcement</a:t>
            </a:r>
            <a:r>
              <a:rPr lang="en-US" dirty="0"/>
              <a:t> </a:t>
            </a:r>
            <a:r>
              <a:rPr lang="th-TH" dirty="0"/>
              <a:t>(การสั่งการ) </a:t>
            </a:r>
            <a:r>
              <a:rPr lang="en-US" dirty="0"/>
              <a:t>::: </a:t>
            </a:r>
            <a:r>
              <a:rPr lang="th-TH" dirty="0"/>
              <a:t>การออกกฎระเบียบข้อบังคับ กำหนดวิธีการทำงานมาตรการต่างๆ ที่จะทำให้เกิดการทำงานอย่างปลอดภัย และต้องปฏิบัติตามอย่างเคร่งครัด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242B-36D7-4B8B-8A21-7004A6903410}" type="slidenum">
              <a:rPr lang="en-US"/>
              <a:pPr/>
              <a:t>39</a:t>
            </a:fld>
            <a:endParaRPr lang="th-TH"/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รูปแบบพื้นฐานของแผนผัง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3600" b="1" dirty="0"/>
              <a:t>รูปแบบการจัดวางแผนผังตามผลิตภัณฑ์</a:t>
            </a:r>
            <a:r>
              <a:rPr lang="th-TH" sz="3600" dirty="0"/>
              <a:t> </a:t>
            </a:r>
          </a:p>
          <a:p>
            <a:pPr marL="609600" indent="-609600" algn="thaiDist">
              <a:buFont typeface="Wingdings" pitchFamily="2" charset="2"/>
              <a:buNone/>
            </a:pPr>
            <a:r>
              <a:rPr lang="th-TH" sz="2800" dirty="0"/>
              <a:t>	</a:t>
            </a:r>
            <a:r>
              <a:rPr lang="en-US" sz="2800" dirty="0" smtClean="0"/>
              <a:t>(Product </a:t>
            </a:r>
            <a:r>
              <a:rPr lang="en-US" sz="2800" dirty="0"/>
              <a:t>Layout)</a:t>
            </a:r>
            <a:endParaRPr lang="th-TH" sz="2800" dirty="0"/>
          </a:p>
          <a:p>
            <a:pPr marL="990600" lvl="1" indent="-533400" algn="thaiDist"/>
            <a:r>
              <a:rPr lang="th-TH" sz="3200" dirty="0"/>
              <a:t>สำหรับการผลิตผลิตภัณฑ์จำนวนมาก </a:t>
            </a:r>
            <a:r>
              <a:rPr lang="en-US" sz="2400" dirty="0"/>
              <a:t>Mass Production</a:t>
            </a:r>
          </a:p>
          <a:p>
            <a:pPr marL="990600" lvl="1" indent="-533400" algn="thaiDist"/>
            <a:r>
              <a:rPr lang="th-TH" sz="3200" dirty="0"/>
              <a:t>ในการผลิตผลิตภัณฑ์แต่ละชนิด จะนำเครื่องจักรมาเรียงตามลำดับขั้นตอน</a:t>
            </a:r>
          </a:p>
          <a:p>
            <a:pPr marL="990600" lvl="1" indent="-533400" algn="thaiDist"/>
            <a:r>
              <a:rPr lang="th-TH" sz="3200" dirty="0" smtClean="0"/>
              <a:t>สายการผลิต </a:t>
            </a:r>
            <a:r>
              <a:rPr lang="en-US" sz="2400" dirty="0" smtClean="0"/>
              <a:t>(Production </a:t>
            </a:r>
            <a:r>
              <a:rPr lang="en-US" sz="2400" dirty="0"/>
              <a:t>Line</a:t>
            </a:r>
            <a:r>
              <a:rPr lang="en-US" sz="2400" dirty="0" smtClean="0"/>
              <a:t>)</a:t>
            </a:r>
            <a:endParaRPr lang="th-TH" sz="3200" dirty="0"/>
          </a:p>
          <a:p>
            <a:pPr marL="990600" lvl="1" indent="-533400" algn="thaiDist"/>
            <a:r>
              <a:rPr lang="th-TH" sz="3200" dirty="0"/>
              <a:t>สายการประกอบ </a:t>
            </a:r>
            <a:r>
              <a:rPr lang="en-US" sz="2400" dirty="0" smtClean="0"/>
              <a:t>(Assembly  </a:t>
            </a:r>
            <a:r>
              <a:rPr lang="en-US" sz="2400" dirty="0"/>
              <a:t>Line)</a:t>
            </a:r>
            <a:endParaRPr lang="th-TH" sz="24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4.1 </a:t>
            </a:r>
            <a:r>
              <a:rPr lang="th-TH" b="1" dirty="0"/>
              <a:t>ความสำคัญของการเลือกทำเลที่ตั้ง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thaiDist">
              <a:buFont typeface="+mj-lt"/>
              <a:buAutoNum type="arabicPeriod"/>
            </a:pPr>
            <a:r>
              <a:rPr lang="th-TH" sz="4000" dirty="0" smtClean="0"/>
              <a:t>มีผลต่อการดำเนินการขององค์กรในระยะยาว เนื่องจากการเปลี่ยนทำเล ทำให้เกิดค่าใช้จ่ายในการย้าย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sz="4000" dirty="0" smtClean="0"/>
              <a:t>ส่งผลกระทบต่อค่าใช้จ่ายในการดำเนินการผลิต รายรับ  และรูปแบบการผลิต</a:t>
            </a:r>
          </a:p>
          <a:p>
            <a:pPr marL="514350" indent="-514350">
              <a:buFont typeface="+mj-lt"/>
              <a:buAutoNum type="arabicPeriod"/>
            </a:pPr>
            <a:endParaRPr lang="th-TH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A2B4-96C4-416D-A33F-B6CB0EB6C41A}" type="slidenum">
              <a:rPr lang="en-US" smtClean="0"/>
              <a:pPr/>
              <a:t>4</a:t>
            </a:fld>
            <a:endParaRPr lang="th-TH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06E5-2127-47D3-B520-C08862487A7F}" type="slidenum">
              <a:rPr lang="en-US"/>
              <a:pPr/>
              <a:t>40</a:t>
            </a:fld>
            <a:endParaRPr lang="th-TH"/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/>
              <a:t>Product  Layout</a:t>
            </a:r>
            <a:endParaRPr lang="th-TH" sz="5400" b="1"/>
          </a:p>
        </p:txBody>
      </p:sp>
      <p:grpSp>
        <p:nvGrpSpPr>
          <p:cNvPr id="145448" name="Group 40"/>
          <p:cNvGrpSpPr>
            <a:grpSpLocks/>
          </p:cNvGrpSpPr>
          <p:nvPr/>
        </p:nvGrpSpPr>
        <p:grpSpPr bwMode="auto">
          <a:xfrm>
            <a:off x="827088" y="4078288"/>
            <a:ext cx="7416800" cy="2663825"/>
            <a:chOff x="1731" y="2022"/>
            <a:chExt cx="8970" cy="3744"/>
          </a:xfrm>
        </p:grpSpPr>
        <p:sp>
          <p:nvSpPr>
            <p:cNvPr id="145449" name="Rectangle 41"/>
            <p:cNvSpPr>
              <a:spLocks noChangeArrowheads="1"/>
            </p:cNvSpPr>
            <p:nvPr/>
          </p:nvSpPr>
          <p:spPr bwMode="auto">
            <a:xfrm>
              <a:off x="5863" y="4813"/>
              <a:ext cx="1440" cy="576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>
                  <a:solidFill>
                    <a:srgbClr val="3333FF"/>
                  </a:solidFill>
                  <a:latin typeface="Angsana New" pitchFamily="18" charset="-34"/>
                </a:rPr>
                <a:t>แท่นกัด</a:t>
              </a:r>
              <a:endParaRPr lang="th-TH" sz="3200">
                <a:solidFill>
                  <a:srgbClr val="3333FF"/>
                </a:solidFill>
              </a:endParaRPr>
            </a:p>
          </p:txBody>
        </p:sp>
        <p:sp>
          <p:nvSpPr>
            <p:cNvPr id="145450" name="Rectangle 42"/>
            <p:cNvSpPr>
              <a:spLocks noChangeArrowheads="1"/>
            </p:cNvSpPr>
            <p:nvPr/>
          </p:nvSpPr>
          <p:spPr bwMode="auto">
            <a:xfrm>
              <a:off x="7879" y="4813"/>
              <a:ext cx="1440" cy="576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>
                  <a:solidFill>
                    <a:srgbClr val="3333FF"/>
                  </a:solidFill>
                  <a:latin typeface="Angsana New" pitchFamily="18" charset="-34"/>
                </a:rPr>
                <a:t>แท่นเจาะ</a:t>
              </a:r>
              <a:endParaRPr lang="th-TH" sz="3200">
                <a:solidFill>
                  <a:srgbClr val="3333FF"/>
                </a:solidFill>
              </a:endParaRPr>
            </a:p>
          </p:txBody>
        </p:sp>
        <p:sp>
          <p:nvSpPr>
            <p:cNvPr id="145451" name="Rectangle 43"/>
            <p:cNvSpPr>
              <a:spLocks noChangeArrowheads="1"/>
            </p:cNvSpPr>
            <p:nvPr/>
          </p:nvSpPr>
          <p:spPr bwMode="auto">
            <a:xfrm>
              <a:off x="7879" y="3540"/>
              <a:ext cx="1440" cy="57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>
                  <a:solidFill>
                    <a:srgbClr val="3333FF"/>
                  </a:solidFill>
                  <a:latin typeface="Angsana New" pitchFamily="18" charset="-34"/>
                </a:rPr>
                <a:t>แท่นกลึง</a:t>
              </a:r>
              <a:endParaRPr lang="th-TH" sz="3200">
                <a:solidFill>
                  <a:srgbClr val="3333FF"/>
                </a:solidFill>
              </a:endParaRPr>
            </a:p>
          </p:txBody>
        </p:sp>
        <p:sp>
          <p:nvSpPr>
            <p:cNvPr id="145452" name="Rectangle 44"/>
            <p:cNvSpPr>
              <a:spLocks noChangeArrowheads="1"/>
            </p:cNvSpPr>
            <p:nvPr/>
          </p:nvSpPr>
          <p:spPr bwMode="auto">
            <a:xfrm>
              <a:off x="5863" y="3540"/>
              <a:ext cx="1440" cy="57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>
                  <a:solidFill>
                    <a:srgbClr val="3333FF"/>
                  </a:solidFill>
                  <a:latin typeface="Angsana New" pitchFamily="18" charset="-34"/>
                </a:rPr>
                <a:t>แท่นกัด</a:t>
              </a:r>
              <a:endParaRPr lang="th-TH" sz="3200">
                <a:solidFill>
                  <a:srgbClr val="3333FF"/>
                </a:solidFill>
              </a:endParaRPr>
            </a:p>
          </p:txBody>
        </p:sp>
        <p:sp>
          <p:nvSpPr>
            <p:cNvPr id="145453" name="Rectangle 45"/>
            <p:cNvSpPr>
              <a:spLocks noChangeArrowheads="1"/>
            </p:cNvSpPr>
            <p:nvPr/>
          </p:nvSpPr>
          <p:spPr bwMode="auto">
            <a:xfrm>
              <a:off x="7879" y="2278"/>
              <a:ext cx="1440" cy="5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>
                  <a:solidFill>
                    <a:srgbClr val="3333FF"/>
                  </a:solidFill>
                  <a:latin typeface="Angsana New" pitchFamily="18" charset="-34"/>
                </a:rPr>
                <a:t>แท่นกลึง</a:t>
              </a:r>
              <a:endParaRPr lang="th-TH" sz="3200">
                <a:solidFill>
                  <a:srgbClr val="3333FF"/>
                </a:solidFill>
              </a:endParaRPr>
            </a:p>
          </p:txBody>
        </p:sp>
        <p:sp>
          <p:nvSpPr>
            <p:cNvPr id="145454" name="Rectangle 46"/>
            <p:cNvSpPr>
              <a:spLocks noChangeArrowheads="1"/>
            </p:cNvSpPr>
            <p:nvPr/>
          </p:nvSpPr>
          <p:spPr bwMode="auto">
            <a:xfrm>
              <a:off x="5863" y="2278"/>
              <a:ext cx="1440" cy="5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>
                  <a:solidFill>
                    <a:srgbClr val="3333FF"/>
                  </a:solidFill>
                  <a:latin typeface="Angsana New" pitchFamily="18" charset="-34"/>
                </a:rPr>
                <a:t>แท่นเจาะ</a:t>
              </a:r>
              <a:endParaRPr lang="th-TH" sz="3200">
                <a:solidFill>
                  <a:srgbClr val="3333FF"/>
                </a:solidFill>
              </a:endParaRPr>
            </a:p>
          </p:txBody>
        </p:sp>
        <p:sp>
          <p:nvSpPr>
            <p:cNvPr id="145455" name="Rectangle 47"/>
            <p:cNvSpPr>
              <a:spLocks noChangeArrowheads="1"/>
            </p:cNvSpPr>
            <p:nvPr/>
          </p:nvSpPr>
          <p:spPr bwMode="auto">
            <a:xfrm>
              <a:off x="3847" y="3540"/>
              <a:ext cx="1440" cy="57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>
                  <a:solidFill>
                    <a:srgbClr val="3333FF"/>
                  </a:solidFill>
                  <a:latin typeface="Angsana New" pitchFamily="18" charset="-34"/>
                </a:rPr>
                <a:t>แท่นเจาะ</a:t>
              </a:r>
              <a:endParaRPr lang="th-TH" sz="3200">
                <a:solidFill>
                  <a:srgbClr val="3333FF"/>
                </a:solidFill>
              </a:endParaRPr>
            </a:p>
          </p:txBody>
        </p:sp>
        <p:sp>
          <p:nvSpPr>
            <p:cNvPr id="145456" name="Rectangle 48"/>
            <p:cNvSpPr>
              <a:spLocks noChangeArrowheads="1"/>
            </p:cNvSpPr>
            <p:nvPr/>
          </p:nvSpPr>
          <p:spPr bwMode="auto">
            <a:xfrm>
              <a:off x="3847" y="2278"/>
              <a:ext cx="1440" cy="5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>
                  <a:solidFill>
                    <a:srgbClr val="3333FF"/>
                  </a:solidFill>
                  <a:latin typeface="Angsana New" pitchFamily="18" charset="-34"/>
                </a:rPr>
                <a:t>แท่นกลึง</a:t>
              </a:r>
              <a:endParaRPr lang="th-TH" sz="3200">
                <a:solidFill>
                  <a:srgbClr val="3333FF"/>
                </a:solidFill>
              </a:endParaRPr>
            </a:p>
          </p:txBody>
        </p:sp>
        <p:sp>
          <p:nvSpPr>
            <p:cNvPr id="145457" name="Rectangle 49"/>
            <p:cNvSpPr>
              <a:spLocks noChangeArrowheads="1"/>
            </p:cNvSpPr>
            <p:nvPr/>
          </p:nvSpPr>
          <p:spPr bwMode="auto">
            <a:xfrm>
              <a:off x="3847" y="4813"/>
              <a:ext cx="1440" cy="576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>
                  <a:solidFill>
                    <a:srgbClr val="3333FF"/>
                  </a:solidFill>
                  <a:latin typeface="Angsana New" pitchFamily="18" charset="-34"/>
                </a:rPr>
                <a:t>แท่นกลึง</a:t>
              </a:r>
              <a:endParaRPr lang="th-TH" sz="3200">
                <a:solidFill>
                  <a:srgbClr val="3333FF"/>
                </a:solidFill>
              </a:endParaRPr>
            </a:p>
          </p:txBody>
        </p:sp>
        <p:sp>
          <p:nvSpPr>
            <p:cNvPr id="145458" name="Line 50"/>
            <p:cNvSpPr>
              <a:spLocks noChangeShapeType="1"/>
            </p:cNvSpPr>
            <p:nvPr/>
          </p:nvSpPr>
          <p:spPr bwMode="auto">
            <a:xfrm>
              <a:off x="2983" y="2555"/>
              <a:ext cx="86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5459" name="Line 51"/>
            <p:cNvSpPr>
              <a:spLocks noChangeShapeType="1"/>
            </p:cNvSpPr>
            <p:nvPr/>
          </p:nvSpPr>
          <p:spPr bwMode="auto">
            <a:xfrm>
              <a:off x="5287" y="2555"/>
              <a:ext cx="57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5460" name="Line 52"/>
            <p:cNvSpPr>
              <a:spLocks noChangeShapeType="1"/>
            </p:cNvSpPr>
            <p:nvPr/>
          </p:nvSpPr>
          <p:spPr bwMode="auto">
            <a:xfrm>
              <a:off x="7303" y="2555"/>
              <a:ext cx="57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5461" name="Line 53"/>
            <p:cNvSpPr>
              <a:spLocks noChangeShapeType="1"/>
            </p:cNvSpPr>
            <p:nvPr/>
          </p:nvSpPr>
          <p:spPr bwMode="auto">
            <a:xfrm>
              <a:off x="9319" y="2555"/>
              <a:ext cx="86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5462" name="Line 54"/>
            <p:cNvSpPr>
              <a:spLocks noChangeShapeType="1"/>
            </p:cNvSpPr>
            <p:nvPr/>
          </p:nvSpPr>
          <p:spPr bwMode="auto">
            <a:xfrm>
              <a:off x="2983" y="3817"/>
              <a:ext cx="86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5463" name="Line 55"/>
            <p:cNvSpPr>
              <a:spLocks noChangeShapeType="1"/>
            </p:cNvSpPr>
            <p:nvPr/>
          </p:nvSpPr>
          <p:spPr bwMode="auto">
            <a:xfrm>
              <a:off x="2983" y="5089"/>
              <a:ext cx="86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5464" name="Line 56"/>
            <p:cNvSpPr>
              <a:spLocks noChangeShapeType="1"/>
            </p:cNvSpPr>
            <p:nvPr/>
          </p:nvSpPr>
          <p:spPr bwMode="auto">
            <a:xfrm>
              <a:off x="5287" y="5089"/>
              <a:ext cx="57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5465" name="Line 57"/>
            <p:cNvSpPr>
              <a:spLocks noChangeShapeType="1"/>
            </p:cNvSpPr>
            <p:nvPr/>
          </p:nvSpPr>
          <p:spPr bwMode="auto">
            <a:xfrm>
              <a:off x="5287" y="3817"/>
              <a:ext cx="57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5466" name="Line 58"/>
            <p:cNvSpPr>
              <a:spLocks noChangeShapeType="1"/>
            </p:cNvSpPr>
            <p:nvPr/>
          </p:nvSpPr>
          <p:spPr bwMode="auto">
            <a:xfrm>
              <a:off x="7303" y="5089"/>
              <a:ext cx="57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5467" name="Line 59"/>
            <p:cNvSpPr>
              <a:spLocks noChangeShapeType="1"/>
            </p:cNvSpPr>
            <p:nvPr/>
          </p:nvSpPr>
          <p:spPr bwMode="auto">
            <a:xfrm>
              <a:off x="7303" y="3817"/>
              <a:ext cx="57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5468" name="Line 60"/>
            <p:cNvSpPr>
              <a:spLocks noChangeShapeType="1"/>
            </p:cNvSpPr>
            <p:nvPr/>
          </p:nvSpPr>
          <p:spPr bwMode="auto">
            <a:xfrm>
              <a:off x="9319" y="5089"/>
              <a:ext cx="86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5469" name="Line 61"/>
            <p:cNvSpPr>
              <a:spLocks noChangeShapeType="1"/>
            </p:cNvSpPr>
            <p:nvPr/>
          </p:nvSpPr>
          <p:spPr bwMode="auto">
            <a:xfrm>
              <a:off x="9319" y="3817"/>
              <a:ext cx="86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5470" name="Line 62"/>
            <p:cNvSpPr>
              <a:spLocks noChangeShapeType="1"/>
            </p:cNvSpPr>
            <p:nvPr/>
          </p:nvSpPr>
          <p:spPr bwMode="auto">
            <a:xfrm>
              <a:off x="3559" y="5756"/>
              <a:ext cx="6048" cy="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5471" name="Line 63"/>
            <p:cNvSpPr>
              <a:spLocks noChangeShapeType="1"/>
            </p:cNvSpPr>
            <p:nvPr/>
          </p:nvSpPr>
          <p:spPr bwMode="auto">
            <a:xfrm>
              <a:off x="3559" y="3252"/>
              <a:ext cx="6048" cy="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5472" name="Line 64"/>
            <p:cNvSpPr>
              <a:spLocks noChangeShapeType="1"/>
            </p:cNvSpPr>
            <p:nvPr/>
          </p:nvSpPr>
          <p:spPr bwMode="auto">
            <a:xfrm>
              <a:off x="3559" y="4525"/>
              <a:ext cx="6048" cy="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5473" name="Line 65"/>
            <p:cNvSpPr>
              <a:spLocks noChangeShapeType="1"/>
            </p:cNvSpPr>
            <p:nvPr/>
          </p:nvSpPr>
          <p:spPr bwMode="auto">
            <a:xfrm>
              <a:off x="3559" y="2022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145474" name="Line 66"/>
            <p:cNvSpPr>
              <a:spLocks noChangeShapeType="1"/>
            </p:cNvSpPr>
            <p:nvPr/>
          </p:nvSpPr>
          <p:spPr bwMode="auto">
            <a:xfrm>
              <a:off x="3559" y="2022"/>
              <a:ext cx="0" cy="3744"/>
            </a:xfrm>
            <a:prstGeom prst="line">
              <a:avLst/>
            </a:prstGeom>
            <a:noFill/>
            <a:ln w="127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145475" name="Line 67"/>
            <p:cNvSpPr>
              <a:spLocks noChangeShapeType="1"/>
            </p:cNvSpPr>
            <p:nvPr/>
          </p:nvSpPr>
          <p:spPr bwMode="auto">
            <a:xfrm flipV="1">
              <a:off x="9607" y="2022"/>
              <a:ext cx="0" cy="3744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145476" name="Line 68"/>
            <p:cNvSpPr>
              <a:spLocks noChangeShapeType="1"/>
            </p:cNvSpPr>
            <p:nvPr/>
          </p:nvSpPr>
          <p:spPr bwMode="auto">
            <a:xfrm>
              <a:off x="3559" y="2022"/>
              <a:ext cx="6048" cy="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145477" name="Text Box 69"/>
            <p:cNvSpPr txBox="1">
              <a:spLocks noChangeArrowheads="1"/>
            </p:cNvSpPr>
            <p:nvPr/>
          </p:nvSpPr>
          <p:spPr bwMode="auto">
            <a:xfrm>
              <a:off x="1731" y="2239"/>
              <a:ext cx="144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th-TH" sz="2400" dirty="0" smtClean="0">
                  <a:solidFill>
                    <a:srgbClr val="00FF00"/>
                  </a:solidFill>
                  <a:latin typeface="Angsana New" pitchFamily="18" charset="-34"/>
                </a:rPr>
                <a:t>วัตถุดิบ </a:t>
              </a:r>
              <a:r>
                <a:rPr lang="en-US" sz="2000" dirty="0">
                  <a:solidFill>
                    <a:srgbClr val="00FF00"/>
                  </a:solidFill>
                  <a:latin typeface="Angsana New" pitchFamily="18" charset="-34"/>
                </a:rPr>
                <a:t>A</a:t>
              </a:r>
              <a:endParaRPr lang="th-TH" sz="3200" dirty="0"/>
            </a:p>
          </p:txBody>
        </p:sp>
        <p:sp>
          <p:nvSpPr>
            <p:cNvPr id="145478" name="Text Box 70"/>
            <p:cNvSpPr txBox="1">
              <a:spLocks noChangeArrowheads="1"/>
            </p:cNvSpPr>
            <p:nvPr/>
          </p:nvSpPr>
          <p:spPr bwMode="auto">
            <a:xfrm>
              <a:off x="1731" y="3488"/>
              <a:ext cx="144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th-TH" sz="2400" dirty="0" smtClean="0">
                  <a:solidFill>
                    <a:srgbClr val="00FF00"/>
                  </a:solidFill>
                  <a:latin typeface="Angsana New" pitchFamily="18" charset="-34"/>
                </a:rPr>
                <a:t>วัตถุดิบ </a:t>
              </a:r>
              <a:r>
                <a:rPr lang="en-US" sz="2000" dirty="0" smtClean="0">
                  <a:solidFill>
                    <a:srgbClr val="00FF00"/>
                  </a:solidFill>
                  <a:latin typeface="Angsana New" pitchFamily="18" charset="-34"/>
                </a:rPr>
                <a:t>B</a:t>
              </a:r>
              <a:endParaRPr lang="th-TH" sz="3200" dirty="0"/>
            </a:p>
          </p:txBody>
        </p:sp>
        <p:sp>
          <p:nvSpPr>
            <p:cNvPr id="145479" name="Text Box 71"/>
            <p:cNvSpPr txBox="1">
              <a:spLocks noChangeArrowheads="1"/>
            </p:cNvSpPr>
            <p:nvPr/>
          </p:nvSpPr>
          <p:spPr bwMode="auto">
            <a:xfrm>
              <a:off x="1746" y="4793"/>
              <a:ext cx="144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th-TH" sz="2400" dirty="0" smtClean="0">
                  <a:solidFill>
                    <a:srgbClr val="00FF00"/>
                  </a:solidFill>
                  <a:latin typeface="Angsana New" pitchFamily="18" charset="-34"/>
                </a:rPr>
                <a:t>วัตถุดิบ </a:t>
              </a:r>
              <a:r>
                <a:rPr lang="en-US" sz="2000" dirty="0" smtClean="0">
                  <a:solidFill>
                    <a:srgbClr val="00FF00"/>
                  </a:solidFill>
                  <a:latin typeface="Angsana New" pitchFamily="18" charset="-34"/>
                </a:rPr>
                <a:t>C</a:t>
              </a:r>
              <a:endParaRPr lang="th-TH" sz="3200" dirty="0"/>
            </a:p>
          </p:txBody>
        </p:sp>
        <p:sp>
          <p:nvSpPr>
            <p:cNvPr id="145480" name="Text Box 72"/>
            <p:cNvSpPr txBox="1">
              <a:spLocks noChangeArrowheads="1"/>
            </p:cNvSpPr>
            <p:nvPr/>
          </p:nvSpPr>
          <p:spPr bwMode="auto">
            <a:xfrm>
              <a:off x="10116" y="2239"/>
              <a:ext cx="57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>
                  <a:solidFill>
                    <a:srgbClr val="00FF00"/>
                  </a:solidFill>
                  <a:latin typeface="Angsana New" pitchFamily="18" charset="-34"/>
                </a:rPr>
                <a:t>A</a:t>
              </a:r>
              <a:endParaRPr lang="th-TH" sz="4000"/>
            </a:p>
          </p:txBody>
        </p:sp>
        <p:sp>
          <p:nvSpPr>
            <p:cNvPr id="145481" name="Text Box 73"/>
            <p:cNvSpPr txBox="1">
              <a:spLocks noChangeArrowheads="1"/>
            </p:cNvSpPr>
            <p:nvPr/>
          </p:nvSpPr>
          <p:spPr bwMode="auto">
            <a:xfrm>
              <a:off x="10116" y="3499"/>
              <a:ext cx="57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>
                  <a:solidFill>
                    <a:srgbClr val="00FF00"/>
                  </a:solidFill>
                  <a:latin typeface="Angsana New" pitchFamily="18" charset="-34"/>
                </a:rPr>
                <a:t>B</a:t>
              </a:r>
              <a:endParaRPr lang="th-TH" sz="4000"/>
            </a:p>
          </p:txBody>
        </p:sp>
        <p:sp>
          <p:nvSpPr>
            <p:cNvPr id="145482" name="Text Box 74"/>
            <p:cNvSpPr txBox="1">
              <a:spLocks noChangeArrowheads="1"/>
            </p:cNvSpPr>
            <p:nvPr/>
          </p:nvSpPr>
          <p:spPr bwMode="auto">
            <a:xfrm>
              <a:off x="10131" y="4804"/>
              <a:ext cx="57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>
                  <a:solidFill>
                    <a:srgbClr val="00FF00"/>
                  </a:solidFill>
                  <a:latin typeface="Angsana New" pitchFamily="18" charset="-34"/>
                </a:rPr>
                <a:t>C</a:t>
              </a:r>
              <a:endParaRPr lang="th-TH" sz="4000"/>
            </a:p>
          </p:txBody>
        </p:sp>
      </p:grpSp>
      <p:grpSp>
        <p:nvGrpSpPr>
          <p:cNvPr id="145500" name="Group 92"/>
          <p:cNvGrpSpPr>
            <a:grpSpLocks/>
          </p:cNvGrpSpPr>
          <p:nvPr/>
        </p:nvGrpSpPr>
        <p:grpSpPr bwMode="auto">
          <a:xfrm>
            <a:off x="231775" y="1700213"/>
            <a:ext cx="8912225" cy="1784350"/>
            <a:chOff x="158" y="3031"/>
            <a:chExt cx="5614" cy="1124"/>
          </a:xfrm>
        </p:grpSpPr>
        <p:grpSp>
          <p:nvGrpSpPr>
            <p:cNvPr id="145492" name="Group 84"/>
            <p:cNvGrpSpPr>
              <a:grpSpLocks/>
            </p:cNvGrpSpPr>
            <p:nvPr/>
          </p:nvGrpSpPr>
          <p:grpSpPr bwMode="auto">
            <a:xfrm>
              <a:off x="657" y="3385"/>
              <a:ext cx="4809" cy="317"/>
              <a:chOff x="657" y="3385"/>
              <a:chExt cx="4809" cy="317"/>
            </a:xfrm>
          </p:grpSpPr>
          <p:sp>
            <p:nvSpPr>
              <p:cNvPr id="145491" name="Line 83"/>
              <p:cNvSpPr>
                <a:spLocks noChangeShapeType="1"/>
              </p:cNvSpPr>
              <p:nvPr/>
            </p:nvSpPr>
            <p:spPr bwMode="auto">
              <a:xfrm>
                <a:off x="4967" y="3521"/>
                <a:ext cx="499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45490" name="Line 82"/>
              <p:cNvSpPr>
                <a:spLocks noChangeShapeType="1"/>
              </p:cNvSpPr>
              <p:nvPr/>
            </p:nvSpPr>
            <p:spPr bwMode="auto">
              <a:xfrm>
                <a:off x="3878" y="3521"/>
                <a:ext cx="499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45489" name="Line 81"/>
              <p:cNvSpPr>
                <a:spLocks noChangeShapeType="1"/>
              </p:cNvSpPr>
              <p:nvPr/>
            </p:nvSpPr>
            <p:spPr bwMode="auto">
              <a:xfrm>
                <a:off x="2744" y="3521"/>
                <a:ext cx="499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45488" name="Line 80"/>
              <p:cNvSpPr>
                <a:spLocks noChangeShapeType="1"/>
              </p:cNvSpPr>
              <p:nvPr/>
            </p:nvSpPr>
            <p:spPr bwMode="auto">
              <a:xfrm>
                <a:off x="1610" y="3521"/>
                <a:ext cx="499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45483" name="Rectangle 75"/>
              <p:cNvSpPr>
                <a:spLocks noChangeArrowheads="1"/>
              </p:cNvSpPr>
              <p:nvPr/>
            </p:nvSpPr>
            <p:spPr bwMode="auto">
              <a:xfrm>
                <a:off x="976" y="3385"/>
                <a:ext cx="725" cy="31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th-TH" sz="2800" b="1">
                    <a:solidFill>
                      <a:schemeClr val="bg1"/>
                    </a:solidFill>
                  </a:rPr>
                  <a:t>สถานีที่ 1</a:t>
                </a:r>
              </a:p>
            </p:txBody>
          </p:sp>
          <p:sp>
            <p:nvSpPr>
              <p:cNvPr id="145484" name="Rectangle 76"/>
              <p:cNvSpPr>
                <a:spLocks noChangeArrowheads="1"/>
              </p:cNvSpPr>
              <p:nvPr/>
            </p:nvSpPr>
            <p:spPr bwMode="auto">
              <a:xfrm>
                <a:off x="2110" y="3385"/>
                <a:ext cx="725" cy="31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th-TH" sz="2800" b="1">
                    <a:solidFill>
                      <a:schemeClr val="bg1"/>
                    </a:solidFill>
                  </a:rPr>
                  <a:t>สถานีที่ 2</a:t>
                </a:r>
              </a:p>
            </p:txBody>
          </p:sp>
          <p:sp>
            <p:nvSpPr>
              <p:cNvPr id="145485" name="Rectangle 77"/>
              <p:cNvSpPr>
                <a:spLocks noChangeArrowheads="1"/>
              </p:cNvSpPr>
              <p:nvPr/>
            </p:nvSpPr>
            <p:spPr bwMode="auto">
              <a:xfrm>
                <a:off x="3244" y="3385"/>
                <a:ext cx="725" cy="31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th-TH" sz="2800" b="1">
                    <a:solidFill>
                      <a:schemeClr val="bg1"/>
                    </a:solidFill>
                  </a:rPr>
                  <a:t>สถานีที่ 3</a:t>
                </a:r>
              </a:p>
            </p:txBody>
          </p:sp>
          <p:sp>
            <p:nvSpPr>
              <p:cNvPr id="145486" name="Rectangle 78"/>
              <p:cNvSpPr>
                <a:spLocks noChangeArrowheads="1"/>
              </p:cNvSpPr>
              <p:nvPr/>
            </p:nvSpPr>
            <p:spPr bwMode="auto">
              <a:xfrm>
                <a:off x="4377" y="3385"/>
                <a:ext cx="725" cy="31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th-TH" sz="2800" b="1">
                    <a:solidFill>
                      <a:schemeClr val="bg1"/>
                    </a:solidFill>
                  </a:rPr>
                  <a:t>สถานีที่ 4</a:t>
                </a:r>
              </a:p>
            </p:txBody>
          </p:sp>
          <p:sp>
            <p:nvSpPr>
              <p:cNvPr id="145487" name="Line 79"/>
              <p:cNvSpPr>
                <a:spLocks noChangeShapeType="1"/>
              </p:cNvSpPr>
              <p:nvPr/>
            </p:nvSpPr>
            <p:spPr bwMode="auto">
              <a:xfrm>
                <a:off x="657" y="3521"/>
                <a:ext cx="318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145493" name="AutoShape 85"/>
            <p:cNvSpPr>
              <a:spLocks/>
            </p:cNvSpPr>
            <p:nvPr/>
          </p:nvSpPr>
          <p:spPr bwMode="auto">
            <a:xfrm>
              <a:off x="158" y="3838"/>
              <a:ext cx="862" cy="317"/>
            </a:xfrm>
            <a:prstGeom prst="borderCallout2">
              <a:avLst>
                <a:gd name="adj1" fmla="val 22713"/>
                <a:gd name="adj2" fmla="val 105569"/>
                <a:gd name="adj3" fmla="val 22713"/>
                <a:gd name="adj4" fmla="val 124245"/>
                <a:gd name="adj5" fmla="val -37222"/>
                <a:gd name="adj6" fmla="val 143736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r>
                <a:rPr lang="en-US" sz="1600">
                  <a:solidFill>
                    <a:schemeClr val="folHlink"/>
                  </a:solidFill>
                </a:rPr>
                <a:t>Material or</a:t>
              </a:r>
            </a:p>
            <a:p>
              <a:pPr algn="ctr"/>
              <a:r>
                <a:rPr lang="en-US" sz="1600">
                  <a:solidFill>
                    <a:schemeClr val="folHlink"/>
                  </a:solidFill>
                </a:rPr>
                <a:t>Man</a:t>
              </a:r>
              <a:endParaRPr lang="th-TH" sz="1600">
                <a:solidFill>
                  <a:schemeClr val="folHlink"/>
                </a:solidFill>
              </a:endParaRPr>
            </a:p>
          </p:txBody>
        </p:sp>
        <p:sp>
          <p:nvSpPr>
            <p:cNvPr id="145494" name="AutoShape 86"/>
            <p:cNvSpPr>
              <a:spLocks/>
            </p:cNvSpPr>
            <p:nvPr/>
          </p:nvSpPr>
          <p:spPr bwMode="auto">
            <a:xfrm>
              <a:off x="1474" y="3838"/>
              <a:ext cx="862" cy="317"/>
            </a:xfrm>
            <a:prstGeom prst="borderCallout2">
              <a:avLst>
                <a:gd name="adj1" fmla="val 22713"/>
                <a:gd name="adj2" fmla="val 105569"/>
                <a:gd name="adj3" fmla="val 22713"/>
                <a:gd name="adj4" fmla="val 124245"/>
                <a:gd name="adj5" fmla="val -37222"/>
                <a:gd name="adj6" fmla="val 143736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r>
                <a:rPr lang="en-US" sz="1600">
                  <a:solidFill>
                    <a:schemeClr val="folHlink"/>
                  </a:solidFill>
                </a:rPr>
                <a:t>Material or</a:t>
              </a:r>
            </a:p>
            <a:p>
              <a:pPr algn="ctr"/>
              <a:r>
                <a:rPr lang="en-US" sz="1600">
                  <a:solidFill>
                    <a:schemeClr val="folHlink"/>
                  </a:solidFill>
                </a:rPr>
                <a:t>Man</a:t>
              </a:r>
              <a:endParaRPr lang="th-TH" sz="1600">
                <a:solidFill>
                  <a:schemeClr val="folHlink"/>
                </a:solidFill>
              </a:endParaRPr>
            </a:p>
          </p:txBody>
        </p:sp>
        <p:sp>
          <p:nvSpPr>
            <p:cNvPr id="145495" name="AutoShape 87"/>
            <p:cNvSpPr>
              <a:spLocks/>
            </p:cNvSpPr>
            <p:nvPr/>
          </p:nvSpPr>
          <p:spPr bwMode="auto">
            <a:xfrm>
              <a:off x="2744" y="3838"/>
              <a:ext cx="862" cy="317"/>
            </a:xfrm>
            <a:prstGeom prst="borderCallout2">
              <a:avLst>
                <a:gd name="adj1" fmla="val 22713"/>
                <a:gd name="adj2" fmla="val 105569"/>
                <a:gd name="adj3" fmla="val 22713"/>
                <a:gd name="adj4" fmla="val 118213"/>
                <a:gd name="adj5" fmla="val -37222"/>
                <a:gd name="adj6" fmla="val 131440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r>
                <a:rPr lang="en-US" sz="1600">
                  <a:solidFill>
                    <a:schemeClr val="folHlink"/>
                  </a:solidFill>
                </a:rPr>
                <a:t>Material or</a:t>
              </a:r>
            </a:p>
            <a:p>
              <a:pPr algn="ctr"/>
              <a:r>
                <a:rPr lang="en-US" sz="1600">
                  <a:solidFill>
                    <a:schemeClr val="folHlink"/>
                  </a:solidFill>
                </a:rPr>
                <a:t>Man</a:t>
              </a:r>
              <a:endParaRPr lang="th-TH" sz="1600">
                <a:solidFill>
                  <a:schemeClr val="folHlink"/>
                </a:solidFill>
              </a:endParaRPr>
            </a:p>
          </p:txBody>
        </p:sp>
        <p:sp>
          <p:nvSpPr>
            <p:cNvPr id="145496" name="AutoShape 88"/>
            <p:cNvSpPr>
              <a:spLocks/>
            </p:cNvSpPr>
            <p:nvPr/>
          </p:nvSpPr>
          <p:spPr bwMode="auto">
            <a:xfrm>
              <a:off x="3969" y="3838"/>
              <a:ext cx="862" cy="317"/>
            </a:xfrm>
            <a:prstGeom prst="borderCallout2">
              <a:avLst>
                <a:gd name="adj1" fmla="val 22713"/>
                <a:gd name="adj2" fmla="val 105569"/>
                <a:gd name="adj3" fmla="val 22713"/>
                <a:gd name="adj4" fmla="val 113806"/>
                <a:gd name="adj5" fmla="val -39431"/>
                <a:gd name="adj6" fmla="val 122389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r>
                <a:rPr lang="en-US" sz="1600">
                  <a:solidFill>
                    <a:schemeClr val="folHlink"/>
                  </a:solidFill>
                </a:rPr>
                <a:t>Material or</a:t>
              </a:r>
            </a:p>
            <a:p>
              <a:pPr algn="ctr"/>
              <a:r>
                <a:rPr lang="en-US" sz="1600">
                  <a:solidFill>
                    <a:schemeClr val="folHlink"/>
                  </a:solidFill>
                </a:rPr>
                <a:t>Man</a:t>
              </a:r>
              <a:endParaRPr lang="th-TH" sz="1600">
                <a:solidFill>
                  <a:schemeClr val="folHlink"/>
                </a:solidFill>
              </a:endParaRPr>
            </a:p>
          </p:txBody>
        </p:sp>
        <p:sp>
          <p:nvSpPr>
            <p:cNvPr id="145498" name="Text Box 90"/>
            <p:cNvSpPr txBox="1">
              <a:spLocks noChangeArrowheads="1"/>
            </p:cNvSpPr>
            <p:nvPr/>
          </p:nvSpPr>
          <p:spPr bwMode="auto">
            <a:xfrm>
              <a:off x="158" y="3077"/>
              <a:ext cx="72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Material</a:t>
              </a:r>
            </a:p>
            <a:p>
              <a:r>
                <a:rPr lang="en-US"/>
                <a:t>Customer</a:t>
              </a:r>
              <a:endParaRPr lang="th-TH"/>
            </a:p>
          </p:txBody>
        </p:sp>
        <p:sp>
          <p:nvSpPr>
            <p:cNvPr id="145499" name="Text Box 91"/>
            <p:cNvSpPr txBox="1">
              <a:spLocks noChangeArrowheads="1"/>
            </p:cNvSpPr>
            <p:nvPr/>
          </p:nvSpPr>
          <p:spPr bwMode="auto">
            <a:xfrm>
              <a:off x="5135" y="3031"/>
              <a:ext cx="63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Finished</a:t>
              </a:r>
            </a:p>
            <a:p>
              <a:r>
                <a:rPr lang="en-US"/>
                <a:t>Goods</a:t>
              </a:r>
              <a:endParaRPr lang="th-TH"/>
            </a:p>
          </p:txBody>
        </p:sp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5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5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5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5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EAB2D-C71E-420B-B8DF-7CB0272B8213}" type="slidenum">
              <a:rPr lang="en-US"/>
              <a:pPr/>
              <a:t>41</a:t>
            </a:fld>
            <a:endParaRPr lang="th-TH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ข้อดีของการจัดวางตามผลิตภัณฑ์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itchFamily="2" charset="2"/>
              <a:buAutoNum type="arabicPeriod"/>
            </a:pPr>
            <a:r>
              <a:rPr lang="th-TH" sz="3600"/>
              <a:t>ให้อัตราการผลิตสูง เนื่องจากสามารถผลิตได้เร็ว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th-TH" sz="3600"/>
              <a:t>ต้นทุนต่อหน่วยชิ้นงานต่ำ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th-TH" sz="3600"/>
              <a:t>คนงานไม่ต้องมีทักษะในการทำงานสูง เพราะงานซ้ำๆ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th-TH" sz="3600"/>
              <a:t>ค่าใช้จ่ายในการขนถ่ายลำเลียงต่ำ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th-TH" sz="3600"/>
              <a:t>อรรถประโยชน์ของคนและเครื่องจักรสูง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th-TH" sz="3600"/>
              <a:t>สามารถจัดวางแผนผังได้ง่าย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788DE-6B22-4755-AFB4-43AD27C8FD07}" type="slidenum">
              <a:rPr lang="en-US"/>
              <a:pPr/>
              <a:t>42</a:t>
            </a:fld>
            <a:endParaRPr lang="th-TH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ข้อเสียของการจัดวางตามผลิตภัณฑ์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dirty="0"/>
              <a:t>คนงานจะมีความรู้สึกว่าเป็นการทำงานซ้ำซาก เบื่อ</a:t>
            </a:r>
          </a:p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dirty="0"/>
              <a:t>คนงานมีทักษะต่ำ จึงไม่สนใจคุณภาพของงาน และเครื่องจักร</a:t>
            </a:r>
          </a:p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dirty="0"/>
              <a:t>เกิดความยุ่งยาก เมื่อเปลี่ยนปริมาณการผลิตหรือเปลี่ยนรูปแบบกระบวนการผลิต</a:t>
            </a:r>
          </a:p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dirty="0"/>
              <a:t>ถ้าเครื่องจักรในกระบวนการผลิตหยุดทำงาน 1 เครื่อง ส่งผลต่อการผลิตโดยรวม</a:t>
            </a:r>
          </a:p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dirty="0"/>
              <a:t>ควรมีการบำรุงรักษาเชิงป้องกัน </a:t>
            </a:r>
            <a:r>
              <a:rPr lang="en-US" sz="2400" dirty="0" smtClean="0"/>
              <a:t>(Preventive </a:t>
            </a:r>
            <a:r>
              <a:rPr lang="en-US" sz="2400" dirty="0"/>
              <a:t>Maintenance)</a:t>
            </a:r>
            <a:r>
              <a:rPr lang="en-US" dirty="0"/>
              <a:t> </a:t>
            </a:r>
            <a:r>
              <a:rPr lang="th-TH" dirty="0"/>
              <a:t>ซึ่งส่งผลให้มีค่าใช้จ่ายเกิดขึ้น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53A-2B41-42DA-8BB1-6ACC586019E4}" type="slidenum">
              <a:rPr lang="en-US"/>
              <a:pPr/>
              <a:t>43</a:t>
            </a:fld>
            <a:endParaRPr lang="th-TH"/>
          </a:p>
        </p:txBody>
      </p:sp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14313"/>
            <a:ext cx="8243887" cy="1462087"/>
          </a:xfrm>
        </p:spPr>
        <p:txBody>
          <a:bodyPr/>
          <a:lstStyle/>
          <a:p>
            <a:pPr algn="r"/>
            <a:r>
              <a:rPr lang="th-TH" sz="4800" b="1"/>
              <a:t>การจัดวางแบบตัว</a:t>
            </a:r>
            <a:r>
              <a:rPr lang="th-TH" sz="4000" b="1"/>
              <a:t> </a:t>
            </a:r>
            <a:r>
              <a:rPr lang="en-US" sz="3600" b="1"/>
              <a:t>U (U-Shaped Layout)</a:t>
            </a:r>
            <a:endParaRPr lang="th-TH" sz="3600" b="1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2017713"/>
            <a:ext cx="8172450" cy="2347912"/>
          </a:xfrm>
        </p:spPr>
        <p:txBody>
          <a:bodyPr/>
          <a:lstStyle/>
          <a:p>
            <a:pPr algn="thaiDist"/>
            <a:r>
              <a:rPr lang="th-TH"/>
              <a:t>ใช้พื้นที่ในการจัดวางน้อยกว่า มีลักษณะเป็นกลุ่มมากขึ้น</a:t>
            </a:r>
          </a:p>
          <a:p>
            <a:pPr algn="thaiDist"/>
            <a:r>
              <a:rPr lang="th-TH"/>
              <a:t>ช่วยในการติดต่อสื่อสารระหว่างคนงาน ทำงานเป็นทีมขึ้น</a:t>
            </a:r>
          </a:p>
          <a:p>
            <a:pPr algn="thaiDist"/>
            <a:r>
              <a:rPr lang="th-TH"/>
              <a:t>ไม่เหมาะ </a:t>
            </a:r>
            <a:r>
              <a:rPr lang="en-US"/>
              <a:t>::: </a:t>
            </a:r>
            <a:r>
              <a:rPr lang="th-TH"/>
              <a:t>กรณีของเครื่องจักรอัตโนมัติ ไม่จำเป็นต้องมีการติดต่อสื่อสารกันระหว่างคนงาน + บริเวณงานเข้าและงานออกใกล้กัน</a:t>
            </a:r>
          </a:p>
        </p:txBody>
      </p:sp>
      <p:grpSp>
        <p:nvGrpSpPr>
          <p:cNvPr id="149534" name="Group 30"/>
          <p:cNvGrpSpPr>
            <a:grpSpLocks/>
          </p:cNvGrpSpPr>
          <p:nvPr/>
        </p:nvGrpSpPr>
        <p:grpSpPr bwMode="auto">
          <a:xfrm>
            <a:off x="952500" y="4649788"/>
            <a:ext cx="7148513" cy="2019300"/>
            <a:chOff x="282" y="2929"/>
            <a:chExt cx="4503" cy="1272"/>
          </a:xfrm>
        </p:grpSpPr>
        <p:sp>
          <p:nvSpPr>
            <p:cNvPr id="149508" name="Rectangle 4"/>
            <p:cNvSpPr>
              <a:spLocks noChangeArrowheads="1"/>
            </p:cNvSpPr>
            <p:nvPr/>
          </p:nvSpPr>
          <p:spPr bwMode="auto">
            <a:xfrm>
              <a:off x="1383" y="2931"/>
              <a:ext cx="590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th-TH" sz="4000" b="1">
                  <a:solidFill>
                    <a:schemeClr val="folHlink"/>
                  </a:solidFill>
                </a:rPr>
                <a:t>1</a:t>
              </a:r>
            </a:p>
          </p:txBody>
        </p:sp>
        <p:sp>
          <p:nvSpPr>
            <p:cNvPr id="149509" name="Rectangle 5"/>
            <p:cNvSpPr>
              <a:spLocks noChangeArrowheads="1"/>
            </p:cNvSpPr>
            <p:nvPr/>
          </p:nvSpPr>
          <p:spPr bwMode="auto">
            <a:xfrm>
              <a:off x="3470" y="2931"/>
              <a:ext cx="590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th-TH" sz="4000" b="1">
                  <a:solidFill>
                    <a:schemeClr val="folHlink"/>
                  </a:solidFill>
                </a:rPr>
                <a:t>3</a:t>
              </a:r>
            </a:p>
          </p:txBody>
        </p:sp>
        <p:sp>
          <p:nvSpPr>
            <p:cNvPr id="149510" name="Rectangle 6"/>
            <p:cNvSpPr>
              <a:spLocks noChangeArrowheads="1"/>
            </p:cNvSpPr>
            <p:nvPr/>
          </p:nvSpPr>
          <p:spPr bwMode="auto">
            <a:xfrm>
              <a:off x="2426" y="2931"/>
              <a:ext cx="590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th-TH" sz="4000" b="1">
                  <a:solidFill>
                    <a:schemeClr val="folHlink"/>
                  </a:solidFill>
                </a:rPr>
                <a:t>2</a:t>
              </a:r>
            </a:p>
          </p:txBody>
        </p:sp>
        <p:sp>
          <p:nvSpPr>
            <p:cNvPr id="149511" name="Rectangle 7"/>
            <p:cNvSpPr>
              <a:spLocks noChangeArrowheads="1"/>
            </p:cNvSpPr>
            <p:nvPr/>
          </p:nvSpPr>
          <p:spPr bwMode="auto">
            <a:xfrm>
              <a:off x="4195" y="3385"/>
              <a:ext cx="590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th-TH" sz="4000" b="1">
                  <a:solidFill>
                    <a:schemeClr val="folHlink"/>
                  </a:solidFill>
                </a:rPr>
                <a:t>4</a:t>
              </a:r>
            </a:p>
          </p:txBody>
        </p:sp>
        <p:sp>
          <p:nvSpPr>
            <p:cNvPr id="149512" name="Rectangle 8"/>
            <p:cNvSpPr>
              <a:spLocks noChangeArrowheads="1"/>
            </p:cNvSpPr>
            <p:nvPr/>
          </p:nvSpPr>
          <p:spPr bwMode="auto">
            <a:xfrm>
              <a:off x="3470" y="3838"/>
              <a:ext cx="590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th-TH" sz="4000" b="1">
                  <a:solidFill>
                    <a:schemeClr val="folHlink"/>
                  </a:solidFill>
                </a:rPr>
                <a:t>5</a:t>
              </a:r>
            </a:p>
          </p:txBody>
        </p:sp>
        <p:sp>
          <p:nvSpPr>
            <p:cNvPr id="149513" name="Rectangle 9"/>
            <p:cNvSpPr>
              <a:spLocks noChangeArrowheads="1"/>
            </p:cNvSpPr>
            <p:nvPr/>
          </p:nvSpPr>
          <p:spPr bwMode="auto">
            <a:xfrm>
              <a:off x="2426" y="3838"/>
              <a:ext cx="590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th-TH" sz="4000" b="1">
                  <a:solidFill>
                    <a:schemeClr val="folHlink"/>
                  </a:solidFill>
                </a:rPr>
                <a:t>6</a:t>
              </a:r>
            </a:p>
          </p:txBody>
        </p:sp>
        <p:sp>
          <p:nvSpPr>
            <p:cNvPr id="149514" name="Rectangle 10"/>
            <p:cNvSpPr>
              <a:spLocks noChangeArrowheads="1"/>
            </p:cNvSpPr>
            <p:nvPr/>
          </p:nvSpPr>
          <p:spPr bwMode="auto">
            <a:xfrm>
              <a:off x="1383" y="3838"/>
              <a:ext cx="590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th-TH" sz="4000" b="1">
                  <a:solidFill>
                    <a:schemeClr val="folHlink"/>
                  </a:solidFill>
                </a:rPr>
                <a:t>7</a:t>
              </a:r>
            </a:p>
          </p:txBody>
        </p:sp>
        <p:sp>
          <p:nvSpPr>
            <p:cNvPr id="149524" name="AutoShape 20"/>
            <p:cNvSpPr>
              <a:spLocks noChangeArrowheads="1"/>
            </p:cNvSpPr>
            <p:nvPr/>
          </p:nvSpPr>
          <p:spPr bwMode="auto">
            <a:xfrm rot="-10800000">
              <a:off x="3016" y="3929"/>
              <a:ext cx="453" cy="166"/>
            </a:xfrm>
            <a:prstGeom prst="rightArrow">
              <a:avLst>
                <a:gd name="adj1" fmla="val 50000"/>
                <a:gd name="adj2" fmla="val 6822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49525" name="AutoShape 21"/>
            <p:cNvSpPr>
              <a:spLocks noChangeArrowheads="1"/>
            </p:cNvSpPr>
            <p:nvPr/>
          </p:nvSpPr>
          <p:spPr bwMode="auto">
            <a:xfrm rot="-10800000">
              <a:off x="1973" y="3929"/>
              <a:ext cx="453" cy="176"/>
            </a:xfrm>
            <a:prstGeom prst="rightArrow">
              <a:avLst>
                <a:gd name="adj1" fmla="val 50000"/>
                <a:gd name="adj2" fmla="val 6434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49526" name="AutoShape 22"/>
            <p:cNvSpPr>
              <a:spLocks noChangeArrowheads="1"/>
            </p:cNvSpPr>
            <p:nvPr/>
          </p:nvSpPr>
          <p:spPr bwMode="auto">
            <a:xfrm rot="-10800000">
              <a:off x="930" y="3929"/>
              <a:ext cx="453" cy="181"/>
            </a:xfrm>
            <a:prstGeom prst="rightArrow">
              <a:avLst>
                <a:gd name="adj1" fmla="val 50000"/>
                <a:gd name="adj2" fmla="val 62569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49527" name="AutoShape 23"/>
            <p:cNvSpPr>
              <a:spLocks noChangeArrowheads="1"/>
            </p:cNvSpPr>
            <p:nvPr/>
          </p:nvSpPr>
          <p:spPr bwMode="auto">
            <a:xfrm rot="5400000">
              <a:off x="4195" y="2931"/>
              <a:ext cx="318" cy="59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49528" name="AutoShape 24"/>
            <p:cNvSpPr>
              <a:spLocks noChangeArrowheads="1"/>
            </p:cNvSpPr>
            <p:nvPr/>
          </p:nvSpPr>
          <p:spPr bwMode="auto">
            <a:xfrm rot="-10800000">
              <a:off x="4059" y="3748"/>
              <a:ext cx="499" cy="408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49529" name="AutoShape 25"/>
            <p:cNvSpPr>
              <a:spLocks noChangeArrowheads="1"/>
            </p:cNvSpPr>
            <p:nvPr/>
          </p:nvSpPr>
          <p:spPr bwMode="auto">
            <a:xfrm rot="-21600000">
              <a:off x="930" y="3022"/>
              <a:ext cx="453" cy="181"/>
            </a:xfrm>
            <a:prstGeom prst="rightArrow">
              <a:avLst>
                <a:gd name="adj1" fmla="val 50000"/>
                <a:gd name="adj2" fmla="val 62569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th-TH"/>
            </a:p>
          </p:txBody>
        </p:sp>
        <p:sp>
          <p:nvSpPr>
            <p:cNvPr id="149530" name="AutoShape 26"/>
            <p:cNvSpPr>
              <a:spLocks noChangeArrowheads="1"/>
            </p:cNvSpPr>
            <p:nvPr/>
          </p:nvSpPr>
          <p:spPr bwMode="auto">
            <a:xfrm rot="-21600000">
              <a:off x="1973" y="3022"/>
              <a:ext cx="453" cy="181"/>
            </a:xfrm>
            <a:prstGeom prst="rightArrow">
              <a:avLst>
                <a:gd name="adj1" fmla="val 50000"/>
                <a:gd name="adj2" fmla="val 62569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th-TH"/>
            </a:p>
          </p:txBody>
        </p:sp>
        <p:sp>
          <p:nvSpPr>
            <p:cNvPr id="149531" name="AutoShape 27"/>
            <p:cNvSpPr>
              <a:spLocks noChangeArrowheads="1"/>
            </p:cNvSpPr>
            <p:nvPr/>
          </p:nvSpPr>
          <p:spPr bwMode="auto">
            <a:xfrm rot="-21600000">
              <a:off x="3026" y="3022"/>
              <a:ext cx="453" cy="181"/>
            </a:xfrm>
            <a:prstGeom prst="rightArrow">
              <a:avLst>
                <a:gd name="adj1" fmla="val 50000"/>
                <a:gd name="adj2" fmla="val 62569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th-TH"/>
            </a:p>
          </p:txBody>
        </p:sp>
        <p:sp>
          <p:nvSpPr>
            <p:cNvPr id="149532" name="Text Box 28"/>
            <p:cNvSpPr txBox="1">
              <a:spLocks noChangeArrowheads="1"/>
            </p:cNvSpPr>
            <p:nvPr/>
          </p:nvSpPr>
          <p:spPr bwMode="auto">
            <a:xfrm>
              <a:off x="282" y="2929"/>
              <a:ext cx="36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th-TH" sz="3600">
                  <a:solidFill>
                    <a:schemeClr val="tx2"/>
                  </a:solidFill>
                </a:rPr>
                <a:t>เข้า</a:t>
              </a:r>
            </a:p>
          </p:txBody>
        </p:sp>
        <p:sp>
          <p:nvSpPr>
            <p:cNvPr id="149533" name="Text Box 29"/>
            <p:cNvSpPr txBox="1">
              <a:spLocks noChangeArrowheads="1"/>
            </p:cNvSpPr>
            <p:nvPr/>
          </p:nvSpPr>
          <p:spPr bwMode="auto">
            <a:xfrm>
              <a:off x="295" y="3748"/>
              <a:ext cx="45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th-TH" sz="3600">
                  <a:solidFill>
                    <a:schemeClr val="tx2"/>
                  </a:solidFill>
                </a:rPr>
                <a:t>ออก</a:t>
              </a:r>
            </a:p>
          </p:txBody>
        </p:sp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49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1B91-AC43-4484-83CC-1FB5624D1D90}" type="slidenum">
              <a:rPr lang="en-US"/>
              <a:pPr/>
              <a:t>44</a:t>
            </a:fld>
            <a:endParaRPr lang="th-TH"/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รูปแบบพื้นฐานของแผนผัง (ต่อ)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thaiDist">
              <a:buFont typeface="Wingdings" pitchFamily="2" charset="2"/>
              <a:buAutoNum type="arabicPeriod" startAt="2"/>
            </a:pPr>
            <a:r>
              <a:rPr lang="th-TH" sz="3600" b="1" dirty="0"/>
              <a:t>รูปแบบการจัดวางตามกระบวนการผลิต</a:t>
            </a:r>
            <a:r>
              <a:rPr lang="th-TH" sz="3600" dirty="0"/>
              <a:t> </a:t>
            </a:r>
          </a:p>
          <a:p>
            <a:pPr marL="609600" indent="-609600" algn="thaiDist">
              <a:buFont typeface="Wingdings" pitchFamily="2" charset="2"/>
              <a:buNone/>
            </a:pPr>
            <a:r>
              <a:rPr lang="th-TH" sz="2800" b="1" dirty="0"/>
              <a:t>	</a:t>
            </a:r>
            <a:r>
              <a:rPr lang="en-US" sz="2800" b="1" dirty="0" smtClean="0"/>
              <a:t>(Process </a:t>
            </a:r>
            <a:r>
              <a:rPr lang="en-US" sz="2800" b="1" dirty="0"/>
              <a:t>Layout)</a:t>
            </a:r>
          </a:p>
          <a:p>
            <a:pPr marL="990600" lvl="1" indent="-533400" algn="thaiDist"/>
            <a:r>
              <a:rPr lang="th-TH" sz="3200" dirty="0"/>
              <a:t>วางกลุ่มของเครื่องจักรให้เป็นหมวดหมู่</a:t>
            </a:r>
          </a:p>
          <a:p>
            <a:pPr marL="990600" lvl="1" indent="-533400" algn="thaiDist"/>
            <a:r>
              <a:rPr lang="th-TH" sz="3200" dirty="0"/>
              <a:t>การจัดวางตามหน้าที่ </a:t>
            </a:r>
            <a:r>
              <a:rPr lang="en-US" sz="2400" dirty="0" smtClean="0"/>
              <a:t>(Functional </a:t>
            </a:r>
            <a:r>
              <a:rPr lang="en-US" sz="2400" dirty="0"/>
              <a:t>Layout)</a:t>
            </a:r>
          </a:p>
          <a:p>
            <a:pPr marL="990600" lvl="1" indent="-533400" algn="thaiDist"/>
            <a:r>
              <a:rPr lang="th-TH" sz="3200" dirty="0"/>
              <a:t>เหมาะกับการผลิตผลิตภัณฑ์หลากหลาย</a:t>
            </a:r>
          </a:p>
          <a:p>
            <a:pPr marL="990600" lvl="1" indent="-533400" algn="thaiDist"/>
            <a:r>
              <a:rPr lang="th-TH" sz="3200" dirty="0"/>
              <a:t>แต่ละผลิตภัณฑ์มีกระบวนการผลิตแตกต่างกัน  และ</a:t>
            </a:r>
          </a:p>
          <a:p>
            <a:pPr marL="990600" lvl="1" indent="-533400" algn="thaiDist"/>
            <a:r>
              <a:rPr lang="th-TH" sz="3200" dirty="0"/>
              <a:t>ปริมาณการผลิตแต่ละครั้งมีไม่มาก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35E8-1A4C-409F-851A-CE800696F731}" type="slidenum">
              <a:rPr lang="en-US"/>
              <a:pPr/>
              <a:t>45</a:t>
            </a:fld>
            <a:endParaRPr lang="th-TH"/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  Layout</a:t>
            </a:r>
            <a:endParaRPr lang="th-TH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1571" name="Group 19"/>
          <p:cNvGrpSpPr>
            <a:grpSpLocks/>
          </p:cNvGrpSpPr>
          <p:nvPr/>
        </p:nvGrpSpPr>
        <p:grpSpPr bwMode="auto">
          <a:xfrm>
            <a:off x="395288" y="2205038"/>
            <a:ext cx="3097212" cy="2951162"/>
            <a:chOff x="385" y="1480"/>
            <a:chExt cx="2314" cy="2313"/>
          </a:xfrm>
        </p:grpSpPr>
        <p:sp>
          <p:nvSpPr>
            <p:cNvPr id="151556" name="Rectangle 4"/>
            <p:cNvSpPr>
              <a:spLocks noChangeArrowheads="1"/>
            </p:cNvSpPr>
            <p:nvPr/>
          </p:nvSpPr>
          <p:spPr bwMode="auto">
            <a:xfrm>
              <a:off x="385" y="1480"/>
              <a:ext cx="2314" cy="2313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th-TH"/>
            </a:p>
            <a:p>
              <a:pPr algn="ctr"/>
              <a:endParaRPr lang="th-TH"/>
            </a:p>
            <a:p>
              <a:pPr algn="ctr"/>
              <a:endParaRPr lang="th-TH"/>
            </a:p>
            <a:p>
              <a:pPr algn="ctr"/>
              <a:endParaRPr lang="th-TH"/>
            </a:p>
            <a:p>
              <a:pPr algn="ctr"/>
              <a:endParaRPr lang="th-TH"/>
            </a:p>
            <a:p>
              <a:pPr algn="ctr"/>
              <a:endParaRPr lang="th-TH"/>
            </a:p>
            <a:p>
              <a:pPr algn="ctr"/>
              <a:endParaRPr lang="th-TH"/>
            </a:p>
            <a:p>
              <a:pPr algn="ctr"/>
              <a:endParaRPr lang="th-TH"/>
            </a:p>
            <a:p>
              <a:pPr algn="ctr"/>
              <a:endParaRPr lang="th-TH"/>
            </a:p>
            <a:p>
              <a:pPr algn="ctr"/>
              <a:r>
                <a:rPr lang="th-TH" sz="3200">
                  <a:solidFill>
                    <a:srgbClr val="800000"/>
                  </a:solidFill>
                </a:rPr>
                <a:t>แผนกรับ-ส่งของ</a:t>
              </a:r>
            </a:p>
          </p:txBody>
        </p:sp>
        <p:sp>
          <p:nvSpPr>
            <p:cNvPr id="151564" name="Rectangle 12"/>
            <p:cNvSpPr>
              <a:spLocks noChangeArrowheads="1"/>
            </p:cNvSpPr>
            <p:nvPr/>
          </p:nvSpPr>
          <p:spPr bwMode="auto">
            <a:xfrm>
              <a:off x="1565" y="1480"/>
              <a:ext cx="1134" cy="1088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th-TH" dirty="0"/>
            </a:p>
            <a:p>
              <a:pPr algn="ctr"/>
              <a:endParaRPr lang="th-TH" dirty="0"/>
            </a:p>
            <a:p>
              <a:pPr algn="ctr"/>
              <a:r>
                <a:rPr lang="th-TH" sz="3200" dirty="0">
                  <a:solidFill>
                    <a:srgbClr val="800000"/>
                  </a:solidFill>
                </a:rPr>
                <a:t>แผนกกลึง</a:t>
              </a:r>
            </a:p>
          </p:txBody>
        </p:sp>
        <p:sp>
          <p:nvSpPr>
            <p:cNvPr id="151565" name="Rectangle 13"/>
            <p:cNvSpPr>
              <a:spLocks noChangeArrowheads="1"/>
            </p:cNvSpPr>
            <p:nvPr/>
          </p:nvSpPr>
          <p:spPr bwMode="auto">
            <a:xfrm>
              <a:off x="385" y="1480"/>
              <a:ext cx="1180" cy="167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th-TH"/>
            </a:p>
            <a:p>
              <a:pPr algn="ctr"/>
              <a:endParaRPr lang="th-TH"/>
            </a:p>
            <a:p>
              <a:pPr algn="ctr"/>
              <a:endParaRPr lang="th-TH"/>
            </a:p>
            <a:p>
              <a:pPr algn="ctr"/>
              <a:endParaRPr lang="th-TH"/>
            </a:p>
            <a:p>
              <a:pPr algn="ctr"/>
              <a:endParaRPr lang="th-TH"/>
            </a:p>
            <a:p>
              <a:pPr algn="ctr"/>
              <a:endParaRPr lang="th-TH"/>
            </a:p>
            <a:p>
              <a:pPr algn="ctr"/>
              <a:r>
                <a:rPr lang="th-TH" sz="3200">
                  <a:solidFill>
                    <a:srgbClr val="800000"/>
                  </a:solidFill>
                </a:rPr>
                <a:t>ตรวจสอบ</a:t>
              </a:r>
            </a:p>
          </p:txBody>
        </p:sp>
        <p:sp>
          <p:nvSpPr>
            <p:cNvPr id="151557" name="Rectangle 5"/>
            <p:cNvSpPr>
              <a:spLocks noChangeArrowheads="1"/>
            </p:cNvSpPr>
            <p:nvPr/>
          </p:nvSpPr>
          <p:spPr bwMode="auto">
            <a:xfrm>
              <a:off x="390" y="1480"/>
              <a:ext cx="857" cy="99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th-TH" sz="3200">
                  <a:solidFill>
                    <a:srgbClr val="800000"/>
                  </a:solidFill>
                </a:rPr>
                <a:t>แผนกตัด</a:t>
              </a:r>
            </a:p>
          </p:txBody>
        </p:sp>
        <p:sp>
          <p:nvSpPr>
            <p:cNvPr id="151558" name="Rectangle 6"/>
            <p:cNvSpPr>
              <a:spLocks noChangeArrowheads="1"/>
            </p:cNvSpPr>
            <p:nvPr/>
          </p:nvSpPr>
          <p:spPr bwMode="auto">
            <a:xfrm>
              <a:off x="1247" y="1480"/>
              <a:ext cx="726" cy="5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th-TH" sz="3200">
                  <a:solidFill>
                    <a:srgbClr val="800000"/>
                  </a:solidFill>
                </a:rPr>
                <a:t>เชื่อม</a:t>
              </a:r>
            </a:p>
          </p:txBody>
        </p:sp>
      </p:grpSp>
      <p:grpSp>
        <p:nvGrpSpPr>
          <p:cNvPr id="151607" name="Group 55"/>
          <p:cNvGrpSpPr>
            <a:grpSpLocks/>
          </p:cNvGrpSpPr>
          <p:nvPr/>
        </p:nvGrpSpPr>
        <p:grpSpPr bwMode="auto">
          <a:xfrm>
            <a:off x="3924300" y="2714620"/>
            <a:ext cx="4932363" cy="3967163"/>
            <a:chOff x="2472" y="1706"/>
            <a:chExt cx="3107" cy="2499"/>
          </a:xfrm>
        </p:grpSpPr>
        <p:grpSp>
          <p:nvGrpSpPr>
            <p:cNvPr id="151603" name="Group 51"/>
            <p:cNvGrpSpPr>
              <a:grpSpLocks/>
            </p:cNvGrpSpPr>
            <p:nvPr/>
          </p:nvGrpSpPr>
          <p:grpSpPr bwMode="auto">
            <a:xfrm>
              <a:off x="2835" y="1706"/>
              <a:ext cx="2744" cy="2268"/>
              <a:chOff x="3016" y="1706"/>
              <a:chExt cx="2744" cy="2268"/>
            </a:xfrm>
          </p:grpSpPr>
          <p:sp>
            <p:nvSpPr>
              <p:cNvPr id="151572" name="Rectangle 20"/>
              <p:cNvSpPr>
                <a:spLocks noChangeArrowheads="1"/>
              </p:cNvSpPr>
              <p:nvPr/>
            </p:nvSpPr>
            <p:spPr bwMode="auto">
              <a:xfrm>
                <a:off x="3334" y="1706"/>
                <a:ext cx="2086" cy="204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151573" name="Rectangle 21"/>
              <p:cNvSpPr>
                <a:spLocks noChangeArrowheads="1"/>
              </p:cNvSpPr>
              <p:nvPr/>
            </p:nvSpPr>
            <p:spPr bwMode="auto">
              <a:xfrm>
                <a:off x="3334" y="1706"/>
                <a:ext cx="1134" cy="1270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151574" name="Rectangle 22"/>
              <p:cNvSpPr>
                <a:spLocks noChangeArrowheads="1"/>
              </p:cNvSpPr>
              <p:nvPr/>
            </p:nvSpPr>
            <p:spPr bwMode="auto">
              <a:xfrm>
                <a:off x="4468" y="1706"/>
                <a:ext cx="952" cy="10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151592" name="Line 40"/>
              <p:cNvSpPr>
                <a:spLocks noChangeShapeType="1"/>
              </p:cNvSpPr>
              <p:nvPr/>
            </p:nvSpPr>
            <p:spPr bwMode="auto">
              <a:xfrm>
                <a:off x="3046" y="2024"/>
                <a:ext cx="2313" cy="0"/>
              </a:xfrm>
              <a:prstGeom prst="line">
                <a:avLst/>
              </a:prstGeom>
              <a:noFill/>
              <a:ln w="57150">
                <a:solidFill>
                  <a:schemeClr val="tx2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1593" name="Line 41"/>
              <p:cNvSpPr>
                <a:spLocks noChangeShapeType="1"/>
              </p:cNvSpPr>
              <p:nvPr/>
            </p:nvSpPr>
            <p:spPr bwMode="auto">
              <a:xfrm>
                <a:off x="5375" y="2024"/>
                <a:ext cx="0" cy="1361"/>
              </a:xfrm>
              <a:prstGeom prst="line">
                <a:avLst/>
              </a:prstGeom>
              <a:noFill/>
              <a:ln w="57150">
                <a:solidFill>
                  <a:schemeClr val="tx2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1594" name="Line 42"/>
              <p:cNvSpPr>
                <a:spLocks noChangeShapeType="1"/>
              </p:cNvSpPr>
              <p:nvPr/>
            </p:nvSpPr>
            <p:spPr bwMode="auto">
              <a:xfrm flipH="1">
                <a:off x="4967" y="3385"/>
                <a:ext cx="362" cy="0"/>
              </a:xfrm>
              <a:prstGeom prst="line">
                <a:avLst/>
              </a:prstGeom>
              <a:noFill/>
              <a:ln w="57150">
                <a:solidFill>
                  <a:schemeClr val="tx2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1595" name="Line 43"/>
              <p:cNvSpPr>
                <a:spLocks noChangeShapeType="1"/>
              </p:cNvSpPr>
              <p:nvPr/>
            </p:nvSpPr>
            <p:spPr bwMode="auto">
              <a:xfrm>
                <a:off x="5012" y="3385"/>
                <a:ext cx="0" cy="589"/>
              </a:xfrm>
              <a:prstGeom prst="line">
                <a:avLst/>
              </a:prstGeom>
              <a:noFill/>
              <a:ln w="57150">
                <a:solidFill>
                  <a:schemeClr val="tx2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1575" name="Rectangle 23"/>
              <p:cNvSpPr>
                <a:spLocks noChangeArrowheads="1"/>
              </p:cNvSpPr>
              <p:nvPr/>
            </p:nvSpPr>
            <p:spPr bwMode="auto">
              <a:xfrm>
                <a:off x="3560" y="1888"/>
                <a:ext cx="590" cy="317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th-TH" sz="2800">
                    <a:solidFill>
                      <a:srgbClr val="800000"/>
                    </a:solidFill>
                  </a:rPr>
                  <a:t>กัด 1</a:t>
                </a:r>
              </a:p>
            </p:txBody>
          </p:sp>
          <p:sp>
            <p:nvSpPr>
              <p:cNvPr id="151578" name="Rectangle 26"/>
              <p:cNvSpPr>
                <a:spLocks noChangeArrowheads="1"/>
              </p:cNvSpPr>
              <p:nvPr/>
            </p:nvSpPr>
            <p:spPr bwMode="auto">
              <a:xfrm>
                <a:off x="4649" y="1888"/>
                <a:ext cx="590" cy="317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th-TH" sz="2800">
                    <a:solidFill>
                      <a:srgbClr val="800000"/>
                    </a:solidFill>
                  </a:rPr>
                  <a:t>เจาะ 1</a:t>
                </a:r>
              </a:p>
            </p:txBody>
          </p:sp>
          <p:sp>
            <p:nvSpPr>
              <p:cNvPr id="151581" name="Rectangle 29"/>
              <p:cNvSpPr>
                <a:spLocks noChangeArrowheads="1"/>
              </p:cNvSpPr>
              <p:nvPr/>
            </p:nvSpPr>
            <p:spPr bwMode="auto">
              <a:xfrm rot="-5400000">
                <a:off x="4694" y="3203"/>
                <a:ext cx="590" cy="317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th-TH" sz="2800">
                    <a:solidFill>
                      <a:srgbClr val="800000"/>
                    </a:solidFill>
                  </a:rPr>
                  <a:t>กลึง 3</a:t>
                </a:r>
              </a:p>
            </p:txBody>
          </p:sp>
          <p:sp>
            <p:nvSpPr>
              <p:cNvPr id="151596" name="Line 44"/>
              <p:cNvSpPr>
                <a:spLocks noChangeShapeType="1"/>
              </p:cNvSpPr>
              <p:nvPr/>
            </p:nvSpPr>
            <p:spPr bwMode="auto">
              <a:xfrm>
                <a:off x="3016" y="2614"/>
                <a:ext cx="771" cy="0"/>
              </a:xfrm>
              <a:prstGeom prst="line">
                <a:avLst/>
              </a:prstGeom>
              <a:noFill/>
              <a:ln w="57150">
                <a:solidFill>
                  <a:srgbClr val="3333FF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1597" name="Line 45"/>
              <p:cNvSpPr>
                <a:spLocks noChangeShapeType="1"/>
              </p:cNvSpPr>
              <p:nvPr/>
            </p:nvSpPr>
            <p:spPr bwMode="auto">
              <a:xfrm>
                <a:off x="3833" y="2523"/>
                <a:ext cx="0" cy="1451"/>
              </a:xfrm>
              <a:prstGeom prst="line">
                <a:avLst/>
              </a:prstGeom>
              <a:noFill/>
              <a:ln w="57150">
                <a:solidFill>
                  <a:srgbClr val="3333FF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1576" name="Rectangle 24"/>
              <p:cNvSpPr>
                <a:spLocks noChangeArrowheads="1"/>
              </p:cNvSpPr>
              <p:nvPr/>
            </p:nvSpPr>
            <p:spPr bwMode="auto">
              <a:xfrm>
                <a:off x="3560" y="2432"/>
                <a:ext cx="590" cy="317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th-TH" sz="2800">
                    <a:solidFill>
                      <a:srgbClr val="800000"/>
                    </a:solidFill>
                  </a:rPr>
                  <a:t>กัด 2</a:t>
                </a:r>
              </a:p>
            </p:txBody>
          </p:sp>
          <p:sp>
            <p:nvSpPr>
              <p:cNvPr id="151579" name="Rectangle 27"/>
              <p:cNvSpPr>
                <a:spLocks noChangeArrowheads="1"/>
              </p:cNvSpPr>
              <p:nvPr/>
            </p:nvSpPr>
            <p:spPr bwMode="auto">
              <a:xfrm rot="-5400000">
                <a:off x="3560" y="3203"/>
                <a:ext cx="590" cy="317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th-TH" sz="2800">
                    <a:solidFill>
                      <a:srgbClr val="800000"/>
                    </a:solidFill>
                  </a:rPr>
                  <a:t>กลึง 1</a:t>
                </a:r>
              </a:p>
            </p:txBody>
          </p:sp>
          <p:sp>
            <p:nvSpPr>
              <p:cNvPr id="151601" name="Line 49"/>
              <p:cNvSpPr>
                <a:spLocks noChangeShapeType="1"/>
              </p:cNvSpPr>
              <p:nvPr/>
            </p:nvSpPr>
            <p:spPr bwMode="auto">
              <a:xfrm flipV="1">
                <a:off x="4513" y="2523"/>
                <a:ext cx="0" cy="1451"/>
              </a:xfrm>
              <a:prstGeom prst="line">
                <a:avLst/>
              </a:prstGeom>
              <a:noFill/>
              <a:ln w="57150">
                <a:solidFill>
                  <a:srgbClr val="0099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1602" name="Line 50"/>
              <p:cNvSpPr>
                <a:spLocks noChangeShapeType="1"/>
              </p:cNvSpPr>
              <p:nvPr/>
            </p:nvSpPr>
            <p:spPr bwMode="auto">
              <a:xfrm>
                <a:off x="4513" y="2523"/>
                <a:ext cx="1247" cy="0"/>
              </a:xfrm>
              <a:prstGeom prst="line">
                <a:avLst/>
              </a:prstGeom>
              <a:noFill/>
              <a:ln w="57150">
                <a:solidFill>
                  <a:srgbClr val="0099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1577" name="Rectangle 25"/>
              <p:cNvSpPr>
                <a:spLocks noChangeArrowheads="1"/>
              </p:cNvSpPr>
              <p:nvPr/>
            </p:nvSpPr>
            <p:spPr bwMode="auto">
              <a:xfrm>
                <a:off x="4649" y="2341"/>
                <a:ext cx="590" cy="317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th-TH" sz="2800">
                    <a:solidFill>
                      <a:srgbClr val="800000"/>
                    </a:solidFill>
                  </a:rPr>
                  <a:t>เจาะ 2</a:t>
                </a:r>
              </a:p>
            </p:txBody>
          </p:sp>
          <p:sp>
            <p:nvSpPr>
              <p:cNvPr id="151580" name="Rectangle 28"/>
              <p:cNvSpPr>
                <a:spLocks noChangeArrowheads="1"/>
              </p:cNvSpPr>
              <p:nvPr/>
            </p:nvSpPr>
            <p:spPr bwMode="auto">
              <a:xfrm rot="-5400000">
                <a:off x="4150" y="3203"/>
                <a:ext cx="590" cy="317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th-TH" sz="2800">
                    <a:solidFill>
                      <a:srgbClr val="800000"/>
                    </a:solidFill>
                  </a:rPr>
                  <a:t>กลึง 2</a:t>
                </a:r>
              </a:p>
            </p:txBody>
          </p:sp>
        </p:grpSp>
        <p:sp>
          <p:nvSpPr>
            <p:cNvPr id="151604" name="Text Box 52"/>
            <p:cNvSpPr txBox="1">
              <a:spLocks noChangeArrowheads="1"/>
            </p:cNvSpPr>
            <p:nvPr/>
          </p:nvSpPr>
          <p:spPr bwMode="auto">
            <a:xfrm>
              <a:off x="2472" y="1716"/>
              <a:ext cx="73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Product A</a:t>
              </a:r>
              <a:endParaRPr lang="th-TH">
                <a:solidFill>
                  <a:schemeClr val="tx2"/>
                </a:solidFill>
              </a:endParaRPr>
            </a:p>
          </p:txBody>
        </p:sp>
        <p:sp>
          <p:nvSpPr>
            <p:cNvPr id="151605" name="Text Box 53"/>
            <p:cNvSpPr txBox="1">
              <a:spLocks noChangeArrowheads="1"/>
            </p:cNvSpPr>
            <p:nvPr/>
          </p:nvSpPr>
          <p:spPr bwMode="auto">
            <a:xfrm>
              <a:off x="3919" y="3974"/>
              <a:ext cx="73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9900"/>
                  </a:solidFill>
                </a:rPr>
                <a:t>Product C</a:t>
              </a:r>
              <a:endParaRPr lang="th-TH">
                <a:solidFill>
                  <a:srgbClr val="009900"/>
                </a:solidFill>
              </a:endParaRPr>
            </a:p>
          </p:txBody>
        </p:sp>
        <p:sp>
          <p:nvSpPr>
            <p:cNvPr id="151606" name="Text Box 54"/>
            <p:cNvSpPr txBox="1">
              <a:spLocks noChangeArrowheads="1"/>
            </p:cNvSpPr>
            <p:nvPr/>
          </p:nvSpPr>
          <p:spPr bwMode="auto">
            <a:xfrm>
              <a:off x="2472" y="2341"/>
              <a:ext cx="73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folHlink"/>
                  </a:solidFill>
                </a:rPr>
                <a:t>Product B</a:t>
              </a:r>
              <a:endParaRPr lang="th-TH">
                <a:solidFill>
                  <a:schemeClr val="folHlink"/>
                </a:solidFill>
              </a:endParaRPr>
            </a:p>
          </p:txBody>
        </p:sp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5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1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1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5215-DA5C-47C2-973C-A89C048D475D}" type="slidenum">
              <a:rPr lang="en-US"/>
              <a:pPr/>
              <a:t>46</a:t>
            </a:fld>
            <a:endParaRPr lang="th-TH"/>
          </a:p>
        </p:txBody>
      </p:sp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813675" cy="1462087"/>
          </a:xfrm>
        </p:spPr>
        <p:txBody>
          <a:bodyPr/>
          <a:lstStyle/>
          <a:p>
            <a:r>
              <a:rPr lang="th-TH" sz="5400" b="1"/>
              <a:t>ข้อดีของการจัดวางตามกระบวนการผลิต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246964" cy="4114800"/>
          </a:xfrm>
        </p:spPr>
        <p:txBody>
          <a:bodyPr/>
          <a:lstStyle/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4000" dirty="0"/>
              <a:t>ระบบการผลิตสามารถทำการผลิตงานได้หลากหลายชนิด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4000" dirty="0"/>
              <a:t>เครื่องจักรสามารถใช้งานทดแทนกันได้  ดังนั้นสามารถแก้ปัญหาเมื่อมีเครื่องจักรหยุดทำงานได้ทันเวลา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4000" dirty="0"/>
              <a:t>การลงทุนของเครื่องจักรต่ำ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1728-6459-43F2-9B80-C2C9420AC39E}" type="slidenum">
              <a:rPr lang="en-US"/>
              <a:pPr/>
              <a:t>47</a:t>
            </a:fld>
            <a:endParaRPr lang="th-TH"/>
          </a:p>
        </p:txBody>
      </p:sp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993062" cy="1462087"/>
          </a:xfrm>
        </p:spPr>
        <p:txBody>
          <a:bodyPr/>
          <a:lstStyle/>
          <a:p>
            <a:r>
              <a:rPr lang="th-TH" sz="5400" b="1"/>
              <a:t>ข้อเสียของการจัดวางตามกระบวนการผลิต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2017713"/>
            <a:ext cx="7858180" cy="4114800"/>
          </a:xfrm>
        </p:spPr>
        <p:txBody>
          <a:bodyPr/>
          <a:lstStyle/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sz="3600" dirty="0"/>
              <a:t>มีงานมากองรอระหว่างกระบวนการผลิต </a:t>
            </a:r>
            <a:r>
              <a:rPr lang="en-US" sz="2800" dirty="0" smtClean="0"/>
              <a:t>(</a:t>
            </a:r>
            <a:r>
              <a:rPr lang="en-US" sz="2400" dirty="0" smtClean="0"/>
              <a:t>Work </a:t>
            </a:r>
            <a:r>
              <a:rPr lang="en-US" sz="2400" dirty="0"/>
              <a:t>in-process Inventory; WIP)</a:t>
            </a:r>
            <a:endParaRPr lang="en-US" sz="2800" dirty="0"/>
          </a:p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sz="3600" dirty="0"/>
              <a:t>เส้นทางสำหรับการผลิตสับสน</a:t>
            </a:r>
          </a:p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sz="3600" dirty="0"/>
              <a:t>การจัดลำดับการผลิตยุ่งยาก </a:t>
            </a:r>
            <a:r>
              <a:rPr lang="en-US" sz="2400" dirty="0" smtClean="0"/>
              <a:t>(Scheduling</a:t>
            </a:r>
            <a:r>
              <a:rPr lang="en-US" sz="2400" dirty="0"/>
              <a:t>)</a:t>
            </a:r>
            <a:r>
              <a:rPr lang="en-US" dirty="0"/>
              <a:t> </a:t>
            </a:r>
            <a:endParaRPr lang="th-TH" sz="3600" dirty="0"/>
          </a:p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sz="3600" dirty="0"/>
              <a:t>อรรถประโยชน์ของเครื่องจักรต่ำ เพราะต้องตั้งเครื่องบ่อย</a:t>
            </a:r>
          </a:p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sz="3600" dirty="0"/>
              <a:t>จำเป็นต้องมีอุปกรณ์ขนถ่ายลำเลียง เพราะเส้นทางไม่แน่นอน</a:t>
            </a:r>
          </a:p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sz="3600" dirty="0"/>
              <a:t>ต้นทุนการผลิตต่อชิ้นจะสูง เพราะเป็นระบบ </a:t>
            </a:r>
            <a:r>
              <a:rPr lang="en-US" sz="2400" dirty="0"/>
              <a:t>Job Shop Order</a:t>
            </a:r>
            <a:endParaRPr lang="th-TH" sz="24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E237-535F-4119-B615-EEC43957C33D}" type="slidenum">
              <a:rPr lang="en-US"/>
              <a:pPr/>
              <a:t>48</a:t>
            </a:fld>
            <a:endParaRPr lang="th-TH"/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รูปแบบพื้นฐานของแผนผัง (ต่อ)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thaiDist">
              <a:buFont typeface="Wingdings" pitchFamily="2" charset="2"/>
              <a:buAutoNum type="arabicPeriod" startAt="3"/>
            </a:pPr>
            <a:r>
              <a:rPr lang="th-TH" sz="3600" b="1" dirty="0"/>
              <a:t>รูปแบบการจัดวางแบบงานอยู่กับที่ </a:t>
            </a:r>
          </a:p>
          <a:p>
            <a:pPr marL="609600" indent="-609600" algn="thaiDist">
              <a:buFont typeface="Wingdings" pitchFamily="2" charset="2"/>
              <a:buNone/>
            </a:pPr>
            <a:r>
              <a:rPr lang="th-TH" sz="2800" b="1" dirty="0"/>
              <a:t>	</a:t>
            </a:r>
            <a:r>
              <a:rPr lang="en-US" sz="2800" b="1" dirty="0" smtClean="0"/>
              <a:t>(Fixed-Position </a:t>
            </a:r>
            <a:r>
              <a:rPr lang="en-US" sz="2800" b="1" dirty="0"/>
              <a:t>Layout)</a:t>
            </a:r>
          </a:p>
          <a:p>
            <a:pPr marL="990600" lvl="1" indent="-533400" algn="thaiDist"/>
            <a:r>
              <a:rPr lang="th-TH" sz="3200" dirty="0"/>
              <a:t>การดำเนินการผลิตจะเกิดขึ้นเมื่อคน วัสดุ เครื่องจักร เคลื่อนที่เข้าหางาน โดยที่ </a:t>
            </a:r>
            <a:r>
              <a:rPr lang="th-TH" sz="3200" b="1" dirty="0">
                <a:solidFill>
                  <a:schemeClr val="tx2"/>
                </a:solidFill>
              </a:rPr>
              <a:t>งานอยู่กับที่</a:t>
            </a:r>
          </a:p>
          <a:p>
            <a:pPr marL="990600" lvl="1" indent="-533400" algn="thaiDist"/>
            <a:r>
              <a:rPr lang="th-TH" sz="3200" dirty="0"/>
              <a:t>เหมาะกับการผลิตที่มีขนาดใหญ่ เทอะทะ ยากแก่การขนย้าย</a:t>
            </a:r>
          </a:p>
          <a:p>
            <a:pPr marL="990600" lvl="1" indent="-533400" algn="thaiDist"/>
            <a:r>
              <a:rPr lang="th-TH" sz="3200" dirty="0"/>
              <a:t>เช่น การผลิตเครื่องบินขนาดใหญ่ การสร้างเรือรบ การสร้างอู่ต่อเรือ การสร้างบ้าน เป็นต้น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8F30-5F76-4189-8E0F-2A58A61B2C0A}" type="slidenum">
              <a:rPr lang="en-US"/>
              <a:pPr/>
              <a:t>49</a:t>
            </a:fld>
            <a:endParaRPr lang="th-TH"/>
          </a:p>
        </p:txBody>
      </p:sp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รูปแบบพื้นฐานของแผนผัง (ต่อ)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506912"/>
          </a:xfrm>
        </p:spPr>
        <p:txBody>
          <a:bodyPr/>
          <a:lstStyle/>
          <a:p>
            <a:pPr marL="609600" indent="-609600" algn="thaiDist">
              <a:buFont typeface="Wingdings" pitchFamily="2" charset="2"/>
              <a:buAutoNum type="arabicPeriod" startAt="4"/>
            </a:pPr>
            <a:r>
              <a:rPr lang="th-TH" sz="3600" b="1" dirty="0"/>
              <a:t>รูปแบบการจัดวางแบบเซลล์ </a:t>
            </a:r>
            <a:r>
              <a:rPr lang="en-US" sz="2800" b="1" dirty="0" smtClean="0"/>
              <a:t>(Cellular </a:t>
            </a:r>
            <a:r>
              <a:rPr lang="en-US" sz="2800" b="1" dirty="0"/>
              <a:t>Layout)</a:t>
            </a:r>
          </a:p>
          <a:p>
            <a:pPr marL="990600" lvl="1" indent="-533400" algn="thaiDist"/>
            <a:r>
              <a:rPr lang="th-TH" sz="3200" dirty="0"/>
              <a:t>ใช้หลักการของ </a:t>
            </a:r>
            <a:r>
              <a:rPr lang="en-US" sz="2400" dirty="0"/>
              <a:t>Group Technology</a:t>
            </a:r>
            <a:r>
              <a:rPr lang="th-TH" sz="2400" dirty="0"/>
              <a:t>  </a:t>
            </a:r>
            <a:endParaRPr lang="th-TH" sz="3200" dirty="0"/>
          </a:p>
          <a:p>
            <a:pPr marL="990600" lvl="1" indent="-533400" algn="thaiDist"/>
            <a:r>
              <a:rPr lang="th-TH" sz="3200" dirty="0"/>
              <a:t>ชิ้นงานที่มีลักษณะคล้ายกันให้อยู่กลุ่มเดียวกัน เรียก    “</a:t>
            </a:r>
            <a:r>
              <a:rPr lang="th-TH" sz="3200" b="1" dirty="0"/>
              <a:t>กลุ่มครอบครัว</a:t>
            </a:r>
            <a:r>
              <a:rPr lang="th-TH" sz="3200" dirty="0"/>
              <a:t>” </a:t>
            </a:r>
            <a:r>
              <a:rPr lang="en-US" sz="2400" dirty="0" smtClean="0"/>
              <a:t>(Part </a:t>
            </a:r>
            <a:r>
              <a:rPr lang="en-US" sz="2400" dirty="0"/>
              <a:t>Families)</a:t>
            </a:r>
          </a:p>
          <a:p>
            <a:pPr marL="990600" lvl="1" indent="-533400" algn="thaiDist"/>
            <a:r>
              <a:rPr lang="th-TH" sz="3200" dirty="0"/>
              <a:t>การแบ่งกลุ่ม </a:t>
            </a:r>
            <a:r>
              <a:rPr lang="en-US" sz="3200" dirty="0"/>
              <a:t>::: </a:t>
            </a:r>
            <a:r>
              <a:rPr lang="th-TH" sz="3200" dirty="0"/>
              <a:t>คล้ายกันทางลักษณะการออกแบบ  หรือ คล้ายกันทางลักษณะการผลิต</a:t>
            </a:r>
            <a:endParaRPr lang="en-US" sz="3200" dirty="0"/>
          </a:p>
          <a:p>
            <a:pPr marL="990600" lvl="1" indent="-533400" algn="thaiDist"/>
            <a:r>
              <a:rPr lang="th-TH" sz="3200" dirty="0"/>
              <a:t>กลุ่มครอบครัวเดียวกันให้ใช้เครื่องจักรกลุ่มเดียวกัน กลุ่มเครื่องจักรเรียก “เซลล์” </a:t>
            </a:r>
            <a:r>
              <a:rPr lang="en-US" sz="2400" dirty="0"/>
              <a:t>(Cell)</a:t>
            </a:r>
            <a:endParaRPr lang="th-TH" sz="24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2144-1991-4521-BB64-C4514BB1D88E}" type="slidenum">
              <a:rPr lang="en-US"/>
              <a:pPr/>
              <a:t>5</a:t>
            </a:fld>
            <a:endParaRPr lang="th-TH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 dirty="0" smtClean="0"/>
              <a:t>การ</a:t>
            </a:r>
            <a:r>
              <a:rPr lang="th-TH" sz="5400" b="1" dirty="0"/>
              <a:t>เลือกทำเลที่ตั้ง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1801813"/>
            <a:ext cx="7772400" cy="4506912"/>
          </a:xfrm>
        </p:spPr>
        <p:txBody>
          <a:bodyPr/>
          <a:lstStyle/>
          <a:p>
            <a:pPr algn="thaiDist">
              <a:lnSpc>
                <a:spcPct val="90000"/>
              </a:lnSpc>
            </a:pPr>
            <a:r>
              <a:rPr lang="th-TH" sz="4000" dirty="0" smtClean="0"/>
              <a:t>การ</a:t>
            </a:r>
            <a:r>
              <a:rPr lang="th-TH" sz="4000" dirty="0"/>
              <a:t>เลือกทำเลไม่เหมาะสม อาจส่งผลกระทบ ได้แก่</a:t>
            </a:r>
          </a:p>
          <a:p>
            <a:pPr lvl="1" algn="thaiDist">
              <a:lnSpc>
                <a:spcPct val="90000"/>
              </a:lnSpc>
            </a:pPr>
            <a:r>
              <a:rPr lang="th-TH" sz="3600" dirty="0"/>
              <a:t>ค่าใช้จ่ายในการขนส่ง</a:t>
            </a:r>
          </a:p>
          <a:p>
            <a:pPr lvl="1" algn="thaiDist">
              <a:lnSpc>
                <a:spcPct val="90000"/>
              </a:lnSpc>
            </a:pPr>
            <a:r>
              <a:rPr lang="th-TH" sz="3600" dirty="0"/>
              <a:t>การขาดแคลนแรงงาน</a:t>
            </a:r>
          </a:p>
          <a:p>
            <a:pPr lvl="1" algn="thaiDist">
              <a:lnSpc>
                <a:spcPct val="90000"/>
              </a:lnSpc>
            </a:pPr>
            <a:r>
              <a:rPr lang="th-TH" sz="3600" dirty="0"/>
              <a:t>เสียเปรียบคู่แข่งในด้านการตลาด</a:t>
            </a:r>
          </a:p>
          <a:p>
            <a:pPr lvl="1" algn="thaiDist">
              <a:lnSpc>
                <a:spcPct val="90000"/>
              </a:lnSpc>
            </a:pPr>
            <a:r>
              <a:rPr lang="th-TH" sz="3600" dirty="0"/>
              <a:t>วัตถุดิบไม่เพียงพอ</a:t>
            </a:r>
          </a:p>
          <a:p>
            <a:pPr lvl="1" algn="thaiDist">
              <a:lnSpc>
                <a:spcPct val="90000"/>
              </a:lnSpc>
            </a:pPr>
            <a:r>
              <a:rPr lang="th-TH" sz="3600" dirty="0"/>
              <a:t>สภาพการผลิตส่งผลทำให้เกิดการเสียหายได้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9BB6-EE9D-46CF-94F2-1EBE83537637}" type="slidenum">
              <a:rPr lang="en-US"/>
              <a:pPr/>
              <a:t>50</a:t>
            </a:fld>
            <a:endParaRPr lang="th-TH"/>
          </a:p>
        </p:txBody>
      </p:sp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th-TH" sz="4800" b="1" dirty="0"/>
              <a:t>การจัดวางแบบเซลล์ </a:t>
            </a:r>
            <a:r>
              <a:rPr lang="en-US" sz="3600" b="1" dirty="0" smtClean="0"/>
              <a:t>(Cellular </a:t>
            </a:r>
            <a:r>
              <a:rPr lang="en-US" sz="3600" b="1" dirty="0"/>
              <a:t>Layout)</a:t>
            </a:r>
            <a:endParaRPr lang="th-TH" sz="3600" b="1" dirty="0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1411287"/>
          </a:xfrm>
        </p:spPr>
        <p:txBody>
          <a:bodyPr/>
          <a:lstStyle/>
          <a:p>
            <a:pPr algn="thaiDist"/>
            <a:r>
              <a:rPr lang="th-TH" sz="3600"/>
              <a:t>คล้ายการจัดวางตามผลิตภัณฑ์ โดยในแต่ละเซลล์มีการจัดวางคล้ายกับการจัดวางตามกระบวนการผลิต</a:t>
            </a:r>
          </a:p>
        </p:txBody>
      </p:sp>
      <p:grpSp>
        <p:nvGrpSpPr>
          <p:cNvPr id="157736" name="Group 40"/>
          <p:cNvGrpSpPr>
            <a:grpSpLocks/>
          </p:cNvGrpSpPr>
          <p:nvPr/>
        </p:nvGrpSpPr>
        <p:grpSpPr bwMode="auto">
          <a:xfrm>
            <a:off x="323850" y="3429000"/>
            <a:ext cx="8329613" cy="2808288"/>
            <a:chOff x="400" y="2160"/>
            <a:chExt cx="5247" cy="1769"/>
          </a:xfrm>
        </p:grpSpPr>
        <p:sp>
          <p:nvSpPr>
            <p:cNvPr id="157701" name="Rectangle 5"/>
            <p:cNvSpPr>
              <a:spLocks noChangeArrowheads="1"/>
            </p:cNvSpPr>
            <p:nvPr/>
          </p:nvSpPr>
          <p:spPr bwMode="auto">
            <a:xfrm>
              <a:off x="1043" y="2291"/>
              <a:ext cx="635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3333FF"/>
                  </a:solidFill>
                </a:rPr>
                <a:t>Lathe</a:t>
              </a:r>
              <a:endParaRPr lang="th-TH">
                <a:solidFill>
                  <a:srgbClr val="3333FF"/>
                </a:solidFill>
              </a:endParaRPr>
            </a:p>
          </p:txBody>
        </p:sp>
        <p:sp>
          <p:nvSpPr>
            <p:cNvPr id="157702" name="Rectangle 6"/>
            <p:cNvSpPr>
              <a:spLocks noChangeArrowheads="1"/>
            </p:cNvSpPr>
            <p:nvPr/>
          </p:nvSpPr>
          <p:spPr bwMode="auto">
            <a:xfrm>
              <a:off x="1678" y="2291"/>
              <a:ext cx="635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3333FF"/>
                  </a:solidFill>
                </a:rPr>
                <a:t>Mill</a:t>
              </a:r>
              <a:endParaRPr lang="th-TH">
                <a:solidFill>
                  <a:srgbClr val="3333FF"/>
                </a:solidFill>
              </a:endParaRPr>
            </a:p>
          </p:txBody>
        </p:sp>
        <p:sp>
          <p:nvSpPr>
            <p:cNvPr id="157703" name="Rectangle 7"/>
            <p:cNvSpPr>
              <a:spLocks noChangeArrowheads="1"/>
            </p:cNvSpPr>
            <p:nvPr/>
          </p:nvSpPr>
          <p:spPr bwMode="auto">
            <a:xfrm>
              <a:off x="2313" y="2291"/>
              <a:ext cx="635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3333FF"/>
                  </a:solidFill>
                </a:rPr>
                <a:t>Drill</a:t>
              </a:r>
              <a:endParaRPr lang="th-TH">
                <a:solidFill>
                  <a:srgbClr val="3333FF"/>
                </a:solidFill>
              </a:endParaRPr>
            </a:p>
          </p:txBody>
        </p:sp>
        <p:sp>
          <p:nvSpPr>
            <p:cNvPr id="157704" name="Rectangle 8"/>
            <p:cNvSpPr>
              <a:spLocks noChangeArrowheads="1"/>
            </p:cNvSpPr>
            <p:nvPr/>
          </p:nvSpPr>
          <p:spPr bwMode="auto">
            <a:xfrm>
              <a:off x="2948" y="2291"/>
              <a:ext cx="635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3333FF"/>
                  </a:solidFill>
                </a:rPr>
                <a:t>Weld</a:t>
              </a:r>
              <a:endParaRPr lang="th-TH">
                <a:solidFill>
                  <a:srgbClr val="3333FF"/>
                </a:solidFill>
              </a:endParaRPr>
            </a:p>
          </p:txBody>
        </p:sp>
        <p:sp>
          <p:nvSpPr>
            <p:cNvPr id="157705" name="Rectangle 9"/>
            <p:cNvSpPr>
              <a:spLocks noChangeArrowheads="1"/>
            </p:cNvSpPr>
            <p:nvPr/>
          </p:nvSpPr>
          <p:spPr bwMode="auto">
            <a:xfrm>
              <a:off x="3583" y="2291"/>
              <a:ext cx="635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3333FF"/>
                  </a:solidFill>
                </a:rPr>
                <a:t>Cut</a:t>
              </a:r>
              <a:endParaRPr lang="th-TH">
                <a:solidFill>
                  <a:srgbClr val="3333FF"/>
                </a:solidFill>
              </a:endParaRPr>
            </a:p>
          </p:txBody>
        </p:sp>
        <p:sp>
          <p:nvSpPr>
            <p:cNvPr id="157706" name="Rectangle 10"/>
            <p:cNvSpPr>
              <a:spLocks noChangeArrowheads="1"/>
            </p:cNvSpPr>
            <p:nvPr/>
          </p:nvSpPr>
          <p:spPr bwMode="auto">
            <a:xfrm>
              <a:off x="1678" y="2704"/>
              <a:ext cx="635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3333FF"/>
                  </a:solidFill>
                </a:rPr>
                <a:t>Mill</a:t>
              </a:r>
              <a:endParaRPr lang="th-TH">
                <a:solidFill>
                  <a:srgbClr val="3333FF"/>
                </a:solidFill>
              </a:endParaRPr>
            </a:p>
          </p:txBody>
        </p:sp>
        <p:sp>
          <p:nvSpPr>
            <p:cNvPr id="157707" name="Rectangle 11"/>
            <p:cNvSpPr>
              <a:spLocks noChangeArrowheads="1"/>
            </p:cNvSpPr>
            <p:nvPr/>
          </p:nvSpPr>
          <p:spPr bwMode="auto">
            <a:xfrm>
              <a:off x="2313" y="2704"/>
              <a:ext cx="635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3333FF"/>
                  </a:solidFill>
                </a:rPr>
                <a:t>Drill</a:t>
              </a:r>
              <a:endParaRPr lang="th-TH">
                <a:solidFill>
                  <a:srgbClr val="3333FF"/>
                </a:solidFill>
              </a:endParaRPr>
            </a:p>
          </p:txBody>
        </p:sp>
        <p:sp>
          <p:nvSpPr>
            <p:cNvPr id="157708" name="Rectangle 12"/>
            <p:cNvSpPr>
              <a:spLocks noChangeArrowheads="1"/>
            </p:cNvSpPr>
            <p:nvPr/>
          </p:nvSpPr>
          <p:spPr bwMode="auto">
            <a:xfrm>
              <a:off x="2948" y="2704"/>
              <a:ext cx="635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3333FF"/>
                  </a:solidFill>
                </a:rPr>
                <a:t>Weld</a:t>
              </a:r>
              <a:endParaRPr lang="th-TH">
                <a:solidFill>
                  <a:srgbClr val="3333FF"/>
                </a:solidFill>
              </a:endParaRPr>
            </a:p>
          </p:txBody>
        </p:sp>
        <p:sp>
          <p:nvSpPr>
            <p:cNvPr id="157709" name="Rectangle 13"/>
            <p:cNvSpPr>
              <a:spLocks noChangeArrowheads="1"/>
            </p:cNvSpPr>
            <p:nvPr/>
          </p:nvSpPr>
          <p:spPr bwMode="auto">
            <a:xfrm>
              <a:off x="3583" y="2704"/>
              <a:ext cx="635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3333FF"/>
                  </a:solidFill>
                </a:rPr>
                <a:t>Grind</a:t>
              </a:r>
              <a:endParaRPr lang="th-TH">
                <a:solidFill>
                  <a:srgbClr val="3333FF"/>
                </a:solidFill>
              </a:endParaRPr>
            </a:p>
          </p:txBody>
        </p:sp>
        <p:sp>
          <p:nvSpPr>
            <p:cNvPr id="157710" name="Rectangle 14"/>
            <p:cNvSpPr>
              <a:spLocks noChangeArrowheads="1"/>
            </p:cNvSpPr>
            <p:nvPr/>
          </p:nvSpPr>
          <p:spPr bwMode="auto">
            <a:xfrm>
              <a:off x="1678" y="3103"/>
              <a:ext cx="635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3333FF"/>
                  </a:solidFill>
                </a:rPr>
                <a:t>Lathe</a:t>
              </a:r>
              <a:endParaRPr lang="th-TH">
                <a:solidFill>
                  <a:srgbClr val="3333FF"/>
                </a:solidFill>
              </a:endParaRPr>
            </a:p>
          </p:txBody>
        </p:sp>
        <p:sp>
          <p:nvSpPr>
            <p:cNvPr id="157711" name="Rectangle 15"/>
            <p:cNvSpPr>
              <a:spLocks noChangeArrowheads="1"/>
            </p:cNvSpPr>
            <p:nvPr/>
          </p:nvSpPr>
          <p:spPr bwMode="auto">
            <a:xfrm>
              <a:off x="2313" y="3103"/>
              <a:ext cx="635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3333FF"/>
                  </a:solidFill>
                </a:rPr>
                <a:t>Drill</a:t>
              </a:r>
              <a:endParaRPr lang="th-TH">
                <a:solidFill>
                  <a:srgbClr val="3333FF"/>
                </a:solidFill>
              </a:endParaRPr>
            </a:p>
          </p:txBody>
        </p:sp>
        <p:sp>
          <p:nvSpPr>
            <p:cNvPr id="157712" name="Rectangle 16"/>
            <p:cNvSpPr>
              <a:spLocks noChangeArrowheads="1"/>
            </p:cNvSpPr>
            <p:nvPr/>
          </p:nvSpPr>
          <p:spPr bwMode="auto">
            <a:xfrm>
              <a:off x="2948" y="3103"/>
              <a:ext cx="635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3333FF"/>
                  </a:solidFill>
                </a:rPr>
                <a:t>Weld</a:t>
              </a:r>
              <a:endParaRPr lang="th-TH">
                <a:solidFill>
                  <a:srgbClr val="3333FF"/>
                </a:solidFill>
              </a:endParaRPr>
            </a:p>
          </p:txBody>
        </p:sp>
        <p:sp>
          <p:nvSpPr>
            <p:cNvPr id="157713" name="Rectangle 17"/>
            <p:cNvSpPr>
              <a:spLocks noChangeArrowheads="1"/>
            </p:cNvSpPr>
            <p:nvPr/>
          </p:nvSpPr>
          <p:spPr bwMode="auto">
            <a:xfrm>
              <a:off x="3583" y="3103"/>
              <a:ext cx="635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3333FF"/>
                  </a:solidFill>
                </a:rPr>
                <a:t>Grind</a:t>
              </a:r>
              <a:endParaRPr lang="th-TH">
                <a:solidFill>
                  <a:srgbClr val="3333FF"/>
                </a:solidFill>
              </a:endParaRPr>
            </a:p>
          </p:txBody>
        </p:sp>
        <p:sp>
          <p:nvSpPr>
            <p:cNvPr id="157714" name="Rectangle 18"/>
            <p:cNvSpPr>
              <a:spLocks noChangeArrowheads="1"/>
            </p:cNvSpPr>
            <p:nvPr/>
          </p:nvSpPr>
          <p:spPr bwMode="auto">
            <a:xfrm>
              <a:off x="2313" y="3496"/>
              <a:ext cx="635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3333FF"/>
                  </a:solidFill>
                </a:rPr>
                <a:t>Mill</a:t>
              </a:r>
              <a:endParaRPr lang="th-TH">
                <a:solidFill>
                  <a:srgbClr val="3333FF"/>
                </a:solidFill>
              </a:endParaRPr>
            </a:p>
          </p:txBody>
        </p:sp>
        <p:sp>
          <p:nvSpPr>
            <p:cNvPr id="157715" name="Rectangle 19"/>
            <p:cNvSpPr>
              <a:spLocks noChangeArrowheads="1"/>
            </p:cNvSpPr>
            <p:nvPr/>
          </p:nvSpPr>
          <p:spPr bwMode="auto">
            <a:xfrm>
              <a:off x="2948" y="3496"/>
              <a:ext cx="635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3333FF"/>
                  </a:solidFill>
                </a:rPr>
                <a:t>Drill</a:t>
              </a:r>
              <a:endParaRPr lang="th-TH">
                <a:solidFill>
                  <a:srgbClr val="3333FF"/>
                </a:solidFill>
              </a:endParaRPr>
            </a:p>
          </p:txBody>
        </p:sp>
        <p:sp>
          <p:nvSpPr>
            <p:cNvPr id="157716" name="Rectangle 20"/>
            <p:cNvSpPr>
              <a:spLocks noChangeArrowheads="1"/>
            </p:cNvSpPr>
            <p:nvPr/>
          </p:nvSpPr>
          <p:spPr bwMode="auto">
            <a:xfrm>
              <a:off x="3583" y="3496"/>
              <a:ext cx="635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3333FF"/>
                  </a:solidFill>
                </a:rPr>
                <a:t>Cut</a:t>
              </a:r>
              <a:endParaRPr lang="th-TH">
                <a:solidFill>
                  <a:srgbClr val="3333FF"/>
                </a:solidFill>
              </a:endParaRPr>
            </a:p>
          </p:txBody>
        </p:sp>
        <p:sp>
          <p:nvSpPr>
            <p:cNvPr id="157717" name="Line 21"/>
            <p:cNvSpPr>
              <a:spLocks noChangeShapeType="1"/>
            </p:cNvSpPr>
            <p:nvPr/>
          </p:nvSpPr>
          <p:spPr bwMode="auto">
            <a:xfrm>
              <a:off x="499" y="2452"/>
              <a:ext cx="544" cy="0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157718" name="Line 22"/>
            <p:cNvSpPr>
              <a:spLocks noChangeShapeType="1"/>
            </p:cNvSpPr>
            <p:nvPr/>
          </p:nvSpPr>
          <p:spPr bwMode="auto">
            <a:xfrm>
              <a:off x="4219" y="3269"/>
              <a:ext cx="635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157719" name="Line 23"/>
            <p:cNvSpPr>
              <a:spLocks noChangeShapeType="1"/>
            </p:cNvSpPr>
            <p:nvPr/>
          </p:nvSpPr>
          <p:spPr bwMode="auto">
            <a:xfrm>
              <a:off x="1769" y="3657"/>
              <a:ext cx="544" cy="0"/>
            </a:xfrm>
            <a:prstGeom prst="line">
              <a:avLst/>
            </a:prstGeom>
            <a:noFill/>
            <a:ln w="57150">
              <a:solidFill>
                <a:srgbClr val="99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157720" name="Line 24"/>
            <p:cNvSpPr>
              <a:spLocks noChangeShapeType="1"/>
            </p:cNvSpPr>
            <p:nvPr/>
          </p:nvSpPr>
          <p:spPr bwMode="auto">
            <a:xfrm>
              <a:off x="1089" y="2866"/>
              <a:ext cx="544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157721" name="Line 25"/>
            <p:cNvSpPr>
              <a:spLocks noChangeShapeType="1"/>
            </p:cNvSpPr>
            <p:nvPr/>
          </p:nvSpPr>
          <p:spPr bwMode="auto">
            <a:xfrm>
              <a:off x="4219" y="2452"/>
              <a:ext cx="635" cy="0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157722" name="Line 26"/>
            <p:cNvSpPr>
              <a:spLocks noChangeShapeType="1"/>
            </p:cNvSpPr>
            <p:nvPr/>
          </p:nvSpPr>
          <p:spPr bwMode="auto">
            <a:xfrm>
              <a:off x="4219" y="2876"/>
              <a:ext cx="635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157723" name="Line 27"/>
            <p:cNvSpPr>
              <a:spLocks noChangeShapeType="1"/>
            </p:cNvSpPr>
            <p:nvPr/>
          </p:nvSpPr>
          <p:spPr bwMode="auto">
            <a:xfrm>
              <a:off x="4219" y="3657"/>
              <a:ext cx="635" cy="0"/>
            </a:xfrm>
            <a:prstGeom prst="line">
              <a:avLst/>
            </a:prstGeom>
            <a:noFill/>
            <a:ln w="57150">
              <a:solidFill>
                <a:srgbClr val="99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157724" name="Line 28"/>
            <p:cNvSpPr>
              <a:spLocks noChangeShapeType="1"/>
            </p:cNvSpPr>
            <p:nvPr/>
          </p:nvSpPr>
          <p:spPr bwMode="auto">
            <a:xfrm>
              <a:off x="1134" y="3259"/>
              <a:ext cx="544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157725" name="Text Box 29"/>
            <p:cNvSpPr txBox="1">
              <a:spLocks noChangeArrowheads="1"/>
            </p:cNvSpPr>
            <p:nvPr/>
          </p:nvSpPr>
          <p:spPr bwMode="auto">
            <a:xfrm>
              <a:off x="400" y="2201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</a:rPr>
                <a:t>1111</a:t>
              </a:r>
              <a:endParaRPr lang="th-TH" b="1">
                <a:solidFill>
                  <a:schemeClr val="accent2"/>
                </a:solidFill>
              </a:endParaRPr>
            </a:p>
          </p:txBody>
        </p:sp>
        <p:sp>
          <p:nvSpPr>
            <p:cNvPr id="157726" name="Text Box 30"/>
            <p:cNvSpPr txBox="1">
              <a:spLocks noChangeArrowheads="1"/>
            </p:cNvSpPr>
            <p:nvPr/>
          </p:nvSpPr>
          <p:spPr bwMode="auto">
            <a:xfrm>
              <a:off x="4264" y="2205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</a:rPr>
                <a:t>1111</a:t>
              </a:r>
              <a:endParaRPr lang="th-TH" b="1">
                <a:solidFill>
                  <a:schemeClr val="accent2"/>
                </a:solidFill>
              </a:endParaRPr>
            </a:p>
          </p:txBody>
        </p:sp>
        <p:sp>
          <p:nvSpPr>
            <p:cNvPr id="157727" name="Text Box 31"/>
            <p:cNvSpPr txBox="1">
              <a:spLocks noChangeArrowheads="1"/>
            </p:cNvSpPr>
            <p:nvPr/>
          </p:nvSpPr>
          <p:spPr bwMode="auto">
            <a:xfrm>
              <a:off x="514" y="2714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folHlink"/>
                  </a:solidFill>
                </a:rPr>
                <a:t>2222</a:t>
              </a:r>
              <a:endParaRPr lang="th-TH" b="1">
                <a:solidFill>
                  <a:schemeClr val="folHlink"/>
                </a:solidFill>
              </a:endParaRPr>
            </a:p>
          </p:txBody>
        </p:sp>
        <p:sp>
          <p:nvSpPr>
            <p:cNvPr id="157728" name="Text Box 32"/>
            <p:cNvSpPr txBox="1">
              <a:spLocks noChangeArrowheads="1"/>
            </p:cNvSpPr>
            <p:nvPr/>
          </p:nvSpPr>
          <p:spPr bwMode="auto">
            <a:xfrm>
              <a:off x="4264" y="2659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folHlink"/>
                  </a:solidFill>
                </a:rPr>
                <a:t>2222</a:t>
              </a:r>
              <a:endParaRPr lang="th-TH" b="1">
                <a:solidFill>
                  <a:schemeClr val="folHlink"/>
                </a:solidFill>
              </a:endParaRPr>
            </a:p>
          </p:txBody>
        </p:sp>
        <p:sp>
          <p:nvSpPr>
            <p:cNvPr id="157729" name="Text Box 33"/>
            <p:cNvSpPr txBox="1">
              <a:spLocks noChangeArrowheads="1"/>
            </p:cNvSpPr>
            <p:nvPr/>
          </p:nvSpPr>
          <p:spPr bwMode="auto">
            <a:xfrm>
              <a:off x="602" y="3117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</a:rPr>
                <a:t>3333</a:t>
              </a:r>
              <a:endParaRPr lang="th-TH" b="1">
                <a:solidFill>
                  <a:srgbClr val="FFFF00"/>
                </a:solidFill>
              </a:endParaRPr>
            </a:p>
          </p:txBody>
        </p:sp>
        <p:sp>
          <p:nvSpPr>
            <p:cNvPr id="157730" name="Text Box 34"/>
            <p:cNvSpPr txBox="1">
              <a:spLocks noChangeArrowheads="1"/>
            </p:cNvSpPr>
            <p:nvPr/>
          </p:nvSpPr>
          <p:spPr bwMode="auto">
            <a:xfrm>
              <a:off x="4264" y="3022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</a:rPr>
                <a:t>3333</a:t>
              </a:r>
              <a:endParaRPr lang="th-TH" b="1">
                <a:solidFill>
                  <a:srgbClr val="FFFF00"/>
                </a:solidFill>
              </a:endParaRPr>
            </a:p>
          </p:txBody>
        </p:sp>
        <p:sp>
          <p:nvSpPr>
            <p:cNvPr id="157731" name="Text Box 35"/>
            <p:cNvSpPr txBox="1">
              <a:spLocks noChangeArrowheads="1"/>
            </p:cNvSpPr>
            <p:nvPr/>
          </p:nvSpPr>
          <p:spPr bwMode="auto">
            <a:xfrm>
              <a:off x="1194" y="3485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990099"/>
                  </a:solidFill>
                </a:rPr>
                <a:t>4444</a:t>
              </a:r>
              <a:endParaRPr lang="th-TH" b="1">
                <a:solidFill>
                  <a:srgbClr val="990099"/>
                </a:solidFill>
              </a:endParaRPr>
            </a:p>
          </p:txBody>
        </p:sp>
        <p:sp>
          <p:nvSpPr>
            <p:cNvPr id="157732" name="Text Box 36"/>
            <p:cNvSpPr txBox="1">
              <a:spLocks noChangeArrowheads="1"/>
            </p:cNvSpPr>
            <p:nvPr/>
          </p:nvSpPr>
          <p:spPr bwMode="auto">
            <a:xfrm>
              <a:off x="4264" y="3430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990099"/>
                  </a:solidFill>
                </a:rPr>
                <a:t>4444</a:t>
              </a:r>
              <a:endParaRPr lang="th-TH" b="1">
                <a:solidFill>
                  <a:srgbClr val="990099"/>
                </a:solidFill>
              </a:endParaRPr>
            </a:p>
          </p:txBody>
        </p:sp>
        <p:sp>
          <p:nvSpPr>
            <p:cNvPr id="157733" name="Rectangle 37"/>
            <p:cNvSpPr>
              <a:spLocks noChangeArrowheads="1"/>
            </p:cNvSpPr>
            <p:nvPr/>
          </p:nvSpPr>
          <p:spPr bwMode="auto">
            <a:xfrm>
              <a:off x="4899" y="2160"/>
              <a:ext cx="748" cy="1769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rgbClr val="800000"/>
                  </a:solidFill>
                </a:rPr>
                <a:t>Assembly</a:t>
              </a:r>
              <a:endParaRPr lang="th-TH" b="1">
                <a:solidFill>
                  <a:srgbClr val="800000"/>
                </a:solidFill>
              </a:endParaRPr>
            </a:p>
          </p:txBody>
        </p:sp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57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F0D03-2F4A-4A0F-92CB-F2D6D34D9DF3}" type="slidenum">
              <a:rPr lang="en-US"/>
              <a:pPr/>
              <a:t>51</a:t>
            </a:fld>
            <a:endParaRPr lang="th-TH"/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หลักเกณฑ์สำหรับการออกแบบแผนผัง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/>
              <a:t>เมื่อออกแบบแล้ว สามารถปรับเปลี่ยนแปลงแผนผังกระบวนการผลิตได้ง่าย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/>
              <a:t>พยายามทำให้เกิดการประสานงานกันระหว่างแผนกมากที่สุด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/>
              <a:t>ใช้ประโยชน์จากเนื้อที่มากที่สุดและใช้อย่างเหมาะสม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/>
              <a:t>สามารถมองเห็นทุกๆ บริเวณในโรงงานได้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/>
              <a:t>เครื่องจักรและอุปกรณ์ต่างๆ ต้องอยู่ในตำแหน่งที่สามารถเข้าถึงได้โดยง่าย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8D89-A19B-4BF1-B717-AC22D71C4D75}" type="slidenum">
              <a:rPr lang="en-US"/>
              <a:pPr/>
              <a:t>52</a:t>
            </a:fld>
            <a:endParaRPr lang="th-TH"/>
          </a:p>
        </p:txBody>
      </p:sp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14313"/>
            <a:ext cx="8243887" cy="1462087"/>
          </a:xfrm>
        </p:spPr>
        <p:txBody>
          <a:bodyPr/>
          <a:lstStyle/>
          <a:p>
            <a:pPr algn="r"/>
            <a:r>
              <a:rPr lang="th-TH" sz="5400" b="1"/>
              <a:t>หลักเกณฑ์สำหรับการออกแบบแผนผัง (ต่อ)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thaiDist">
              <a:buFont typeface="Wingdings" pitchFamily="2" charset="2"/>
              <a:buAutoNum type="arabicPeriod" startAt="6"/>
            </a:pPr>
            <a:r>
              <a:rPr lang="th-TH"/>
              <a:t>การเคลื่อนย้ายวัสดุหรือชิ้นงานให้มีระยะทางสั้นที่สุด</a:t>
            </a:r>
          </a:p>
          <a:p>
            <a:pPr marL="609600" indent="-609600" algn="thaiDist">
              <a:buFont typeface="Wingdings" pitchFamily="2" charset="2"/>
              <a:buAutoNum type="arabicPeriod" startAt="6"/>
            </a:pPr>
            <a:r>
              <a:rPr lang="th-TH"/>
              <a:t>หลีกเลี่ยงการเคลื่อนย้ายวัสดุหรือชิ้นงาน หรือพยายามทำให้เกิดขึ้นน้อยที่สุด</a:t>
            </a:r>
          </a:p>
          <a:p>
            <a:pPr marL="609600" indent="-609600" algn="thaiDist">
              <a:buFont typeface="Wingdings" pitchFamily="2" charset="2"/>
              <a:buAutoNum type="arabicPeriod" startAt="6"/>
            </a:pPr>
            <a:r>
              <a:rPr lang="th-TH"/>
              <a:t>สภาพแวดล้อมของการทำงานที่ดี</a:t>
            </a:r>
          </a:p>
          <a:p>
            <a:pPr marL="609600" indent="-609600" algn="thaiDist">
              <a:buFont typeface="Wingdings" pitchFamily="2" charset="2"/>
              <a:buAutoNum type="arabicPeriod" startAt="6"/>
            </a:pPr>
            <a:r>
              <a:rPr lang="th-TH"/>
              <a:t>คนงานทำงานอย่างปลอดภัย</a:t>
            </a:r>
          </a:p>
          <a:p>
            <a:pPr marL="609600" indent="-609600" algn="thaiDist">
              <a:buFont typeface="Wingdings" pitchFamily="2" charset="2"/>
              <a:buAutoNum type="arabicPeriod" startAt="6"/>
            </a:pPr>
            <a:r>
              <a:rPr lang="th-TH"/>
              <a:t>เคลื่อนย้ายวัสดุหรือชิ้นงานไปในทิศทางเดียวกัน เส้นทางการขนย้ายไม่ควรตัดกัน หรือมีทางแยก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8344-4592-4D1A-852F-ACBCB492B0E5}" type="slidenum">
              <a:rPr lang="en-US"/>
              <a:pPr/>
              <a:t>53</a:t>
            </a:fld>
            <a:endParaRPr lang="th-TH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เทคนิคสำหรับการออกแบบแผนผัง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24" y="2017713"/>
            <a:ext cx="7772400" cy="4114800"/>
          </a:xfrm>
        </p:spPr>
        <p:txBody>
          <a:bodyPr/>
          <a:lstStyle/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sz="3600" b="1" dirty="0"/>
              <a:t>การออกแบบแผนผังตามรูปแบบการจัดวางตามกระบวนการผลิต</a:t>
            </a:r>
            <a:r>
              <a:rPr lang="th-TH" sz="3600" dirty="0"/>
              <a:t>  มี 2 แนวทาง คือ</a:t>
            </a:r>
          </a:p>
          <a:p>
            <a:pPr marL="990600" lvl="1" indent="-533400" algn="thaiDist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th-TH" sz="3200" dirty="0"/>
              <a:t>แนวทางของการทำให้เกิดค่าใช้จ่ายในการขนส่งหรือระยะทางน้อยที่สุด </a:t>
            </a:r>
            <a:r>
              <a:rPr lang="en-US" sz="3200" dirty="0"/>
              <a:t>(</a:t>
            </a:r>
            <a:r>
              <a:rPr lang="en-US" sz="2400" dirty="0"/>
              <a:t>Minimize Transportation Costs of Distance)</a:t>
            </a:r>
            <a:r>
              <a:rPr lang="en-US" sz="3200" dirty="0"/>
              <a:t> </a:t>
            </a:r>
            <a:r>
              <a:rPr lang="th-TH" sz="3200" dirty="0"/>
              <a:t>หรือ ตัวแบบระยะทางน้อยที่สุด </a:t>
            </a:r>
            <a:r>
              <a:rPr lang="en-US" sz="2400" dirty="0" smtClean="0"/>
              <a:t>(Load </a:t>
            </a:r>
            <a:r>
              <a:rPr lang="en-US" sz="2400" dirty="0"/>
              <a:t>Distance Model)</a:t>
            </a:r>
            <a:r>
              <a:rPr lang="th-TH" sz="2400" dirty="0"/>
              <a:t> </a:t>
            </a:r>
          </a:p>
          <a:p>
            <a:pPr marL="1371600" lvl="2" indent="-457200" algn="thaiDist">
              <a:lnSpc>
                <a:spcPct val="90000"/>
              </a:lnSpc>
            </a:pPr>
            <a:r>
              <a:rPr lang="th-TH" sz="3200" dirty="0"/>
              <a:t>เป็นการวิเคราะห์เชิงปริมาณ</a:t>
            </a:r>
          </a:p>
          <a:p>
            <a:pPr marL="1371600" lvl="2" indent="-457200" algn="thaiDist">
              <a:lnSpc>
                <a:spcPct val="90000"/>
              </a:lnSpc>
            </a:pPr>
            <a:r>
              <a:rPr lang="th-TH" sz="3200" dirty="0"/>
              <a:t>แผนภูมิการไหลไปกลับ</a:t>
            </a:r>
            <a:r>
              <a:rPr lang="th-TH" dirty="0"/>
              <a:t> </a:t>
            </a:r>
            <a:r>
              <a:rPr lang="en-US" dirty="0" smtClean="0"/>
              <a:t>(From-to </a:t>
            </a:r>
            <a:r>
              <a:rPr lang="en-US" dirty="0"/>
              <a:t>Chart)</a:t>
            </a:r>
            <a:endParaRPr lang="th-TH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A2B4-96C4-416D-A33F-B6CB0EB6C41A}" type="slidenum">
              <a:rPr lang="en-US" smtClean="0"/>
              <a:pPr/>
              <a:t>54</a:t>
            </a:fld>
            <a:endParaRPr lang="th-TH"/>
          </a:p>
        </p:txBody>
      </p:sp>
      <p:pic>
        <p:nvPicPr>
          <p:cNvPr id="5" name="Content Placeholder 4" descr="14.bmp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94795" y="142852"/>
            <a:ext cx="7577733" cy="6643734"/>
          </a:xfrm>
        </p:spPr>
      </p:pic>
    </p:spTree>
  </p:cSld>
  <p:clrMapOvr>
    <a:masterClrMapping/>
  </p:clrMapOvr>
  <p:transition spd="med"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1C24-8E64-4030-AD4E-AE6B55DFF08A}" type="slidenum">
              <a:rPr lang="en-US"/>
              <a:pPr/>
              <a:t>55</a:t>
            </a:fld>
            <a:endParaRPr lang="th-TH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เทคนิคสำหรับการออกแบบแผนผัง (ต่อ)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62" y="2017713"/>
            <a:ext cx="7532716" cy="4114800"/>
          </a:xfrm>
        </p:spPr>
        <p:txBody>
          <a:bodyPr/>
          <a:lstStyle/>
          <a:p>
            <a:pPr marL="990600" lvl="1" indent="-533400" algn="thaiDist">
              <a:buFont typeface="Wingdings" pitchFamily="2" charset="2"/>
              <a:buAutoNum type="arabicParenR" startAt="2"/>
            </a:pPr>
            <a:r>
              <a:rPr lang="th-TH" sz="4000" dirty="0" smtClean="0"/>
              <a:t>แนวทาง</a:t>
            </a:r>
            <a:r>
              <a:rPr lang="th-TH" sz="4000" dirty="0"/>
              <a:t>ของการใช้แผนภูมิความสัมพันธ์ระหว่างกิจกรรม </a:t>
            </a:r>
            <a:r>
              <a:rPr lang="en-US" dirty="0" smtClean="0"/>
              <a:t>(Activity </a:t>
            </a:r>
            <a:r>
              <a:rPr lang="en-US" dirty="0"/>
              <a:t>Relationship Chart or REL Chart)</a:t>
            </a:r>
            <a:endParaRPr lang="en-US" sz="3200" dirty="0"/>
          </a:p>
          <a:p>
            <a:pPr marL="1371600" lvl="2" indent="-457200" algn="thaiDist"/>
            <a:r>
              <a:rPr lang="th-TH" sz="4000" dirty="0"/>
              <a:t>เป็นการวิเคราะห์เชิงคุณภาพ</a:t>
            </a:r>
          </a:p>
          <a:p>
            <a:pPr marL="1371600" lvl="2" indent="-457200" algn="thaiDist"/>
            <a:r>
              <a:rPr lang="th-TH" sz="4000" dirty="0"/>
              <a:t>เก็บข้อมูลสภาพการณ์อื่นนอกเหนือจากภาระงานและระยะทางมาช่วยในการจัดวาง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A2B4-96C4-416D-A33F-B6CB0EB6C41A}" type="slidenum">
              <a:rPr lang="en-US" smtClean="0"/>
              <a:pPr/>
              <a:t>56</a:t>
            </a:fld>
            <a:endParaRPr lang="th-TH"/>
          </a:p>
        </p:txBody>
      </p:sp>
      <p:pic>
        <p:nvPicPr>
          <p:cNvPr id="5" name="Content Placeholder 4" descr="21.bmp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4282" y="71438"/>
            <a:ext cx="8756636" cy="6715148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45E3-358D-4BB5-A1ED-6CA1D484FB5B}" type="slidenum">
              <a:rPr lang="en-US" smtClean="0"/>
              <a:pPr/>
              <a:t>57</a:t>
            </a:fld>
            <a:endParaRPr lang="th-TH"/>
          </a:p>
        </p:txBody>
      </p:sp>
      <p:pic>
        <p:nvPicPr>
          <p:cNvPr id="1026" name="Picture 2" descr="Imag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826" y="39618"/>
            <a:ext cx="5072066" cy="679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45E3-358D-4BB5-A1ED-6CA1D484FB5B}" type="slidenum">
              <a:rPr lang="en-US" smtClean="0"/>
              <a:pPr/>
              <a:t>58</a:t>
            </a:fld>
            <a:endParaRPr lang="th-TH"/>
          </a:p>
        </p:txBody>
      </p:sp>
      <p:pic>
        <p:nvPicPr>
          <p:cNvPr id="2050" name="Picture 2" descr="13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" y="33925"/>
            <a:ext cx="9072594" cy="675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 smtClean="0"/>
              <a:t>การวางแผนผังของระบบงานจริง</a:t>
            </a:r>
            <a:endParaRPr lang="th-TH" sz="6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400" dirty="0" smtClean="0"/>
              <a:t>ควรออกแบบแผนผังมากกว่า 1 แบบ</a:t>
            </a:r>
          </a:p>
          <a:p>
            <a:r>
              <a:rPr lang="th-TH" sz="4400" dirty="0" smtClean="0"/>
              <a:t>โดยแต่ละแบบมีข้อดีและข้อเสียในประเด็นที่ต่างกัน</a:t>
            </a:r>
          </a:p>
          <a:p>
            <a:r>
              <a:rPr lang="th-TH" sz="4400" dirty="0" smtClean="0"/>
              <a:t>แล้วทำการประเมินเลือกแบบที่เหมาะสมที่สุด</a:t>
            </a:r>
          </a:p>
          <a:p>
            <a:r>
              <a:rPr lang="th-TH" sz="4400" dirty="0" smtClean="0"/>
              <a:t>วิธีการให้น้ำหนักความสำคัญ โดยพิจารณาปัจจัยต่างๆ</a:t>
            </a:r>
            <a:endParaRPr lang="th-TH" sz="4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45E3-358D-4BB5-A1ED-6CA1D484FB5B}" type="slidenum">
              <a:rPr lang="en-US" smtClean="0"/>
              <a:pPr/>
              <a:t>59</a:t>
            </a:fld>
            <a:endParaRPr lang="th-TH"/>
          </a:p>
        </p:txBody>
      </p:sp>
    </p:spTree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F8CEE-0771-4A97-B347-4B76085CB4C2}" type="slidenum">
              <a:rPr lang="en-US"/>
              <a:pPr/>
              <a:t>6</a:t>
            </a:fld>
            <a:endParaRPr lang="th-TH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 b="1"/>
              <a:t>รูปแบบของการเพิ่มความสามารถในการผลิต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1916113"/>
            <a:ext cx="7772400" cy="4579937"/>
          </a:xfrm>
        </p:spPr>
        <p:txBody>
          <a:bodyPr/>
          <a:lstStyle/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sz="3600" b="1" dirty="0"/>
              <a:t>การขยายพื้นที่ขององค์กรปัจจุบัน </a:t>
            </a:r>
            <a:r>
              <a:rPr lang="en-US" sz="2800" b="1" dirty="0" smtClean="0"/>
              <a:t>(Expanding </a:t>
            </a:r>
            <a:r>
              <a:rPr lang="en-US" sz="2800" b="1" dirty="0"/>
              <a:t>an Existing Plant)</a:t>
            </a:r>
          </a:p>
          <a:p>
            <a:pPr marL="990600" lvl="1" indent="-533400" algn="thaiDist">
              <a:lnSpc>
                <a:spcPct val="90000"/>
              </a:lnSpc>
            </a:pPr>
            <a:r>
              <a:rPr lang="th-TH" sz="3200" dirty="0" smtClean="0"/>
              <a:t>ค่าใช้จ่าย</a:t>
            </a:r>
            <a:r>
              <a:rPr lang="th-TH" sz="3200" dirty="0"/>
              <a:t>น้อยกว่ารูปแบบอื่น</a:t>
            </a:r>
            <a:endParaRPr lang="en-US" sz="3200" dirty="0"/>
          </a:p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sz="3600" b="1" dirty="0"/>
              <a:t>การขยายสาขาหรือเพิ่มโรงงานผลิต</a:t>
            </a:r>
          </a:p>
          <a:p>
            <a:pPr marL="990600" lvl="1" indent="-533400" algn="thaiDist">
              <a:lnSpc>
                <a:spcPct val="90000"/>
              </a:lnSpc>
            </a:pPr>
            <a:r>
              <a:rPr lang="th-TH" sz="3200" dirty="0"/>
              <a:t>สำหรับองค์กรที่เน้นการขายเป็นหลัก</a:t>
            </a:r>
          </a:p>
          <a:p>
            <a:pPr marL="609600" indent="-609600" algn="thaiDi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th-TH" sz="3600" b="1" dirty="0"/>
              <a:t>การเปลี่ยนทำเลที่ตั้งใหม่</a:t>
            </a:r>
          </a:p>
          <a:p>
            <a:pPr marL="990600" lvl="1" indent="-533400" algn="thaiDist">
              <a:lnSpc>
                <a:spcPct val="90000"/>
              </a:lnSpc>
            </a:pPr>
            <a:r>
              <a:rPr lang="th-TH" sz="3200" dirty="0"/>
              <a:t>อาจมาจากสาเหตุ ได้แก่ วัตถุดิบ  ค่าใช้จ่ายในการผลิต ลูกค้า เป็นต้น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66CD-3BB8-42FF-BA51-448E991FF62F}" type="slidenum">
              <a:rPr lang="en-US"/>
              <a:pPr/>
              <a:t>60</a:t>
            </a:fld>
            <a:endParaRPr lang="th-TH"/>
          </a:p>
        </p:txBody>
      </p:sp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เทคนิคสำหรับการออกแบบแผนผัง (ต่อ)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506912"/>
          </a:xfrm>
        </p:spPr>
        <p:txBody>
          <a:bodyPr/>
          <a:lstStyle/>
          <a:p>
            <a:pPr marL="609600" indent="-609600" algn="thaiDist">
              <a:buFont typeface="Wingdings" pitchFamily="2" charset="2"/>
              <a:buAutoNum type="arabicPeriod" startAt="2"/>
            </a:pPr>
            <a:r>
              <a:rPr lang="th-TH" sz="4400" b="1" dirty="0"/>
              <a:t>การออกแบบแผนผังตามรูปแบบการจัดวางตามผลิตภัณฑ์</a:t>
            </a:r>
          </a:p>
          <a:p>
            <a:pPr marL="990600" lvl="1" indent="-533400" algn="thaiDist">
              <a:buFont typeface="Wingdings" pitchFamily="2" charset="2"/>
              <a:buAutoNum type="arabicPeriod"/>
            </a:pPr>
            <a:r>
              <a:rPr lang="th-TH" sz="4000" dirty="0"/>
              <a:t>กำลังการผลิตของแต่ละผลิตภัณฑ์ เพียงพอหรือไม่</a:t>
            </a:r>
          </a:p>
          <a:p>
            <a:pPr marL="990600" lvl="1" indent="-533400" algn="thaiDist">
              <a:buFont typeface="Wingdings" pitchFamily="2" charset="2"/>
              <a:buAutoNum type="arabicPeriod"/>
            </a:pPr>
            <a:r>
              <a:rPr lang="th-TH" sz="4000" dirty="0"/>
              <a:t>ประสิทธิภาพของการผลิตโดยดูจากเวลาว่างที่เกิดขึ้น</a:t>
            </a:r>
          </a:p>
          <a:p>
            <a:pPr marL="990600" lvl="1" indent="-533400" algn="thaiDist">
              <a:buFont typeface="Wingdings" pitchFamily="2" charset="2"/>
              <a:buNone/>
            </a:pPr>
            <a:endParaRPr lang="th-TH" sz="20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66CD-3BB8-42FF-BA51-448E991FF62F}" type="slidenum">
              <a:rPr lang="en-US"/>
              <a:pPr/>
              <a:t>61</a:t>
            </a:fld>
            <a:endParaRPr lang="th-TH"/>
          </a:p>
        </p:txBody>
      </p:sp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เทคนิคสำหรับการออกแบบแผนผัง (ต่อ)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2017713"/>
            <a:ext cx="8240740" cy="4506912"/>
          </a:xfrm>
        </p:spPr>
        <p:txBody>
          <a:bodyPr/>
          <a:lstStyle/>
          <a:p>
            <a:pPr marL="590550" indent="-533400" algn="thaiDist"/>
            <a:r>
              <a:rPr lang="th-TH" sz="4400" dirty="0" smtClean="0"/>
              <a:t>สภาวะ</a:t>
            </a:r>
            <a:r>
              <a:rPr lang="th-TH" sz="4400" dirty="0"/>
              <a:t>คอขวด </a:t>
            </a:r>
            <a:r>
              <a:rPr lang="en-US" sz="3600" dirty="0" smtClean="0"/>
              <a:t>(Bottleneck</a:t>
            </a:r>
            <a:r>
              <a:rPr lang="en-US" sz="3600" dirty="0"/>
              <a:t>)</a:t>
            </a:r>
            <a:r>
              <a:rPr lang="en-US" sz="4400" dirty="0"/>
              <a:t> </a:t>
            </a:r>
            <a:r>
              <a:rPr lang="th-TH" sz="4400" dirty="0"/>
              <a:t>เกิดเมื่อมีความไม่สมดุลในสายการผลิต (เวลาแต่ละขั้นตอนไม่เท่ากัน</a:t>
            </a:r>
            <a:r>
              <a:rPr lang="th-TH" sz="4400" dirty="0" smtClean="0"/>
              <a:t>)</a:t>
            </a:r>
          </a:p>
          <a:p>
            <a:pPr marL="990600" lvl="1" indent="-533400" algn="thaiDist"/>
            <a:endParaRPr lang="th-TH" sz="4000" dirty="0" smtClean="0"/>
          </a:p>
          <a:p>
            <a:pPr marL="990600" lvl="1" indent="-533400" algn="thaiDist">
              <a:buNone/>
            </a:pPr>
            <a:endParaRPr lang="th-TH" sz="4000" dirty="0" smtClean="0"/>
          </a:p>
          <a:p>
            <a:pPr marL="990600" lvl="1" indent="-533400" algn="thaiDist">
              <a:buNone/>
            </a:pPr>
            <a:endParaRPr lang="th-TH" sz="4000" dirty="0" smtClean="0"/>
          </a:p>
          <a:p>
            <a:pPr marL="990600" lvl="1" indent="-533400" algn="thaiDist">
              <a:buNone/>
            </a:pPr>
            <a:endParaRPr lang="th-TH" sz="4000" dirty="0"/>
          </a:p>
        </p:txBody>
      </p:sp>
      <p:pic>
        <p:nvPicPr>
          <p:cNvPr id="5" name="Picture 4" descr="107k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4715" y="3714752"/>
            <a:ext cx="5196309" cy="2664774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แก้โดย การสมดุลสายการผลิต</a:t>
            </a:r>
            <a:r>
              <a:rPr lang="en-US" sz="3200" b="1" dirty="0" smtClean="0"/>
              <a:t>Line Balancing</a:t>
            </a:r>
            <a:endParaRPr lang="th-TH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A2B4-96C4-416D-A33F-B6CB0EB6C41A}" type="slidenum">
              <a:rPr lang="en-US" smtClean="0"/>
              <a:pPr/>
              <a:t>62</a:t>
            </a:fld>
            <a:endParaRPr lang="th-TH"/>
          </a:p>
        </p:txBody>
      </p:sp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285720" y="2000240"/>
            <a:ext cx="8715436" cy="4786346"/>
            <a:chOff x="1494" y="13924"/>
            <a:chExt cx="7380" cy="2914"/>
          </a:xfrm>
        </p:grpSpPr>
        <p:pic>
          <p:nvPicPr>
            <p:cNvPr id="3075" name="Picture 3" descr="Image03"/>
            <p:cNvPicPr>
              <a:picLocks noChangeAspect="1" noChangeArrowheads="1"/>
            </p:cNvPicPr>
            <p:nvPr/>
          </p:nvPicPr>
          <p:blipFill>
            <a:blip r:embed="rId2" cstate="print"/>
            <a:srcRect b="4910"/>
            <a:stretch>
              <a:fillRect/>
            </a:stretch>
          </p:blipFill>
          <p:spPr bwMode="auto">
            <a:xfrm>
              <a:off x="1494" y="13924"/>
              <a:ext cx="3600" cy="2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6" name="Picture 4" descr="Image06"/>
            <p:cNvPicPr>
              <a:picLocks noChangeAspect="1" noChangeArrowheads="1"/>
            </p:cNvPicPr>
            <p:nvPr/>
          </p:nvPicPr>
          <p:blipFill>
            <a:blip r:embed="rId3" cstate="print">
              <a:lum bright="6000"/>
            </a:blip>
            <a:srcRect t="4501" b="9976"/>
            <a:stretch>
              <a:fillRect/>
            </a:stretch>
          </p:blipFill>
          <p:spPr bwMode="auto">
            <a:xfrm>
              <a:off x="5634" y="13969"/>
              <a:ext cx="3240" cy="2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 smtClean="0"/>
              <a:t>หลังแก้ปัญหาสายการผลิต</a:t>
            </a:r>
            <a:endParaRPr lang="th-TH" sz="6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4414" y="2243158"/>
            <a:ext cx="7772400" cy="4114800"/>
          </a:xfrm>
        </p:spPr>
        <p:txBody>
          <a:bodyPr/>
          <a:lstStyle/>
          <a:p>
            <a:r>
              <a:rPr lang="th-TH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ส่วนที่นอกเหนือการผลิต ใช้หลัก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Process Layou</a:t>
            </a:r>
            <a:r>
              <a:rPr lang="en-US" dirty="0" smtClean="0"/>
              <a:t>t</a:t>
            </a:r>
          </a:p>
          <a:p>
            <a:r>
              <a:rPr lang="th-TH" sz="4000" dirty="0" smtClean="0"/>
              <a:t>เลือกแผนกที่เกี่ยวข้อง</a:t>
            </a:r>
          </a:p>
          <a:p>
            <a:r>
              <a:rPr lang="th-TH" sz="4000" dirty="0" smtClean="0"/>
              <a:t>ใช้หลักการวิเคราะห์ตามแบบ </a:t>
            </a:r>
            <a:r>
              <a:rPr lang="en-US" dirty="0" smtClean="0"/>
              <a:t>Process Layout</a:t>
            </a:r>
            <a:endParaRPr lang="en-US" sz="4000" dirty="0" smtClean="0"/>
          </a:p>
          <a:p>
            <a:r>
              <a:rPr lang="th-TH" sz="4000" dirty="0" smtClean="0"/>
              <a:t>เลือกแผนผังที่ดีที่สุด</a:t>
            </a:r>
            <a:endParaRPr lang="th-TH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6DBEF-6647-4C84-B830-21649A89F110}" type="slidenum">
              <a:rPr lang="en-US" smtClean="0"/>
              <a:pPr/>
              <a:t>63</a:t>
            </a:fld>
            <a:endParaRPr lang="th-TH"/>
          </a:p>
        </p:txBody>
      </p:sp>
    </p:spTree>
  </p:cSld>
  <p:clrMapOvr>
    <a:masterClrMapping/>
  </p:clrMapOvr>
  <p:transition spd="med"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398C-59B2-40B1-98C4-115D93343AC1}" type="slidenum">
              <a:rPr lang="en-US"/>
              <a:pPr/>
              <a:t>64</a:t>
            </a:fld>
            <a:endParaRPr lang="th-TH"/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การนำเสนอแผนผัง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579937"/>
          </a:xfrm>
        </p:spPr>
        <p:txBody>
          <a:bodyPr/>
          <a:lstStyle/>
          <a:p>
            <a:pPr marL="609600" indent="-609600">
              <a:buFont typeface="Wingdings" pitchFamily="2" charset="2"/>
              <a:buAutoNum type="arabicPeriod"/>
            </a:pPr>
            <a:r>
              <a:rPr lang="th-TH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แบบ 2 มิติ</a:t>
            </a:r>
            <a:r>
              <a:rPr lang="th-TH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งานเขียนแบบ หรือ 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Templates</a:t>
            </a:r>
          </a:p>
          <a:p>
            <a:pPr marL="990600" lvl="1" indent="-533400"/>
            <a:r>
              <a:rPr lang="th-TH" sz="3200" dirty="0"/>
              <a:t>ข้อดี </a:t>
            </a:r>
            <a:r>
              <a:rPr lang="en-US" sz="3200" dirty="0"/>
              <a:t>  :::  </a:t>
            </a:r>
            <a:r>
              <a:rPr lang="en-US" sz="2400" dirty="0"/>
              <a:t>cost</a:t>
            </a:r>
            <a:r>
              <a:rPr lang="en-US" sz="3200" dirty="0"/>
              <a:t> </a:t>
            </a:r>
            <a:r>
              <a:rPr lang="th-TH" sz="3200" dirty="0"/>
              <a:t>ต่ำ		</a:t>
            </a:r>
            <a:r>
              <a:rPr lang="en-US" sz="3200" dirty="0"/>
              <a:t>:::  </a:t>
            </a:r>
            <a:r>
              <a:rPr lang="th-TH" sz="3200" dirty="0"/>
              <a:t>ทำสำเนาได้ง่าย</a:t>
            </a:r>
          </a:p>
          <a:p>
            <a:pPr marL="990600" lvl="1" indent="-533400"/>
            <a:r>
              <a:rPr lang="th-TH" sz="3200" dirty="0"/>
              <a:t>ข้อเสีย </a:t>
            </a:r>
            <a:r>
              <a:rPr lang="en-US" sz="3200" dirty="0"/>
              <a:t>::: </a:t>
            </a:r>
            <a:r>
              <a:rPr lang="th-TH" sz="3200" dirty="0"/>
              <a:t> มองไม่เห็นแกน </a:t>
            </a:r>
            <a:r>
              <a:rPr lang="en-US" sz="2400" dirty="0"/>
              <a:t>Z</a:t>
            </a:r>
            <a:r>
              <a:rPr lang="en-US" sz="3200" dirty="0"/>
              <a:t>	</a:t>
            </a:r>
            <a:r>
              <a:rPr lang="en-US" sz="3200" dirty="0">
                <a:latin typeface="Angsana New" pitchFamily="18" charset="-34"/>
              </a:rPr>
              <a:t>:::</a:t>
            </a:r>
            <a:r>
              <a:rPr lang="th-TH" sz="3200" dirty="0">
                <a:latin typeface="Angsana New" pitchFamily="18" charset="-34"/>
              </a:rPr>
              <a:t>    </a:t>
            </a:r>
            <a:r>
              <a:rPr lang="th-TH" sz="3200" dirty="0"/>
              <a:t>เข้าใจยาก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th-TH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แบบ 3 มิติ</a:t>
            </a:r>
            <a:r>
              <a:rPr lang="th-TH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งานเขียนแบบ หรือ 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Model Layout</a:t>
            </a:r>
          </a:p>
          <a:p>
            <a:pPr marL="990600" lvl="1" indent="-533400"/>
            <a:r>
              <a:rPr lang="th-TH" sz="3200" dirty="0"/>
              <a:t>ข้อดี </a:t>
            </a:r>
            <a:r>
              <a:rPr lang="en-US" sz="3200" dirty="0"/>
              <a:t>  :::  </a:t>
            </a:r>
            <a:r>
              <a:rPr lang="th-TH" sz="3200" dirty="0"/>
              <a:t>เห็นชัด		</a:t>
            </a:r>
            <a:r>
              <a:rPr lang="en-US" sz="3200" dirty="0"/>
              <a:t>:::  </a:t>
            </a:r>
            <a:r>
              <a:rPr lang="th-TH" sz="3200" dirty="0"/>
              <a:t>ปรับเปลี่ยน แก้ไขง่าย</a:t>
            </a:r>
          </a:p>
          <a:p>
            <a:pPr marL="990600" lvl="1" indent="-533400"/>
            <a:r>
              <a:rPr lang="th-TH" sz="3200" dirty="0"/>
              <a:t>ข้อเสีย </a:t>
            </a:r>
            <a:r>
              <a:rPr lang="en-US" sz="3200" dirty="0"/>
              <a:t>:::  </a:t>
            </a:r>
            <a:r>
              <a:rPr lang="th-TH" sz="3200" dirty="0"/>
              <a:t>แพง ใช้เวลานาน	</a:t>
            </a:r>
            <a:r>
              <a:rPr lang="en-US" sz="3200" dirty="0"/>
              <a:t>:::  </a:t>
            </a:r>
            <a:r>
              <a:rPr lang="th-TH" sz="3200" dirty="0"/>
              <a:t>เก็บยาก  ทำได้ 1 </a:t>
            </a:r>
            <a:r>
              <a:rPr lang="th-TH" sz="3200" dirty="0" smtClean="0"/>
              <a:t>จุด</a:t>
            </a:r>
            <a:endParaRPr lang="th-TH" sz="32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ตัวอย่างการนำเสนอแผนผัง</a:t>
            </a:r>
            <a:endParaRPr lang="th-TH" dirty="0"/>
          </a:p>
        </p:txBody>
      </p:sp>
      <p:pic>
        <p:nvPicPr>
          <p:cNvPr id="5" name="Content Placeholder 4" descr="109kj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44" y="2000240"/>
            <a:ext cx="9093431" cy="37862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A2B4-96C4-416D-A33F-B6CB0EB6C41A}" type="slidenum">
              <a:rPr lang="en-US" smtClean="0"/>
              <a:pPr/>
              <a:t>65</a:t>
            </a:fld>
            <a:endParaRPr lang="th-TH"/>
          </a:p>
        </p:txBody>
      </p:sp>
    </p:spTree>
  </p:cSld>
  <p:clrMapOvr>
    <a:masterClrMapping/>
  </p:clrMapOvr>
  <p:transition spd="med"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9D7D-429C-4420-95AE-DF8D647D19AD}" type="slidenum">
              <a:rPr lang="en-US"/>
              <a:pPr/>
              <a:t>66</a:t>
            </a:fld>
            <a:endParaRPr lang="th-TH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4.4  การติดตั้ง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thaiDist"/>
            <a:r>
              <a:rPr lang="th-TH" sz="3600"/>
              <a:t>การทำการก่อสร้างจริงตามแบบที่ได้ออกแบบไว้</a:t>
            </a:r>
          </a:p>
          <a:p>
            <a:pPr algn="thaiDist"/>
            <a:r>
              <a:rPr lang="th-TH" sz="3600"/>
              <a:t>อาจต้องมีการเปลี่ยนแปลงตามที่ได้ออกแบบไปบ้าง แต่ไม่ใช่การเปลี่ยนแปลงส่วนสำคัญ</a:t>
            </a:r>
          </a:p>
          <a:p>
            <a:pPr algn="thaiDist"/>
            <a:r>
              <a:rPr lang="th-TH" sz="3600"/>
              <a:t>ก่อนติดตั้งสิ่งอำนวยความสะดวกในแต่ละแผนก ต้องมีการวางแผนการจัดวางเครื่องจักร อุปกรณ์ เครื่องมือและสิ่งอำนวยความสะดวกต่างๆ ก่อนที่จะทำการติดตั้งจริง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8728-0AB1-41D9-AEF9-9A21060F3B28}" type="slidenum">
              <a:rPr lang="en-US"/>
              <a:pPr/>
              <a:t>67</a:t>
            </a:fld>
            <a:endParaRPr lang="th-TH"/>
          </a:p>
        </p:txBody>
      </p:sp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4.5  อุปกรณ์สำหรับการขนถ่ายลำเลียง</a:t>
            </a:r>
            <a:br>
              <a:rPr lang="th-TH" sz="5400" b="1"/>
            </a:br>
            <a:r>
              <a:rPr lang="en-US" sz="3600" b="1"/>
              <a:t>(Material Handling Equipment)</a:t>
            </a:r>
            <a:endParaRPr lang="th-TH" sz="3600" b="1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338388"/>
            <a:ext cx="7772400" cy="4114800"/>
          </a:xfrm>
        </p:spPr>
        <p:txBody>
          <a:bodyPr/>
          <a:lstStyle/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dirty="0"/>
              <a:t>สามารถทำให้ค่าใช้จ่ายในการขนถ่ายลำเลียงงาน 1 หน่วยลดลง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dirty="0"/>
              <a:t>ทำให้เวลาในการผลิต หรือการบริการ เร็วขึ้น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dirty="0"/>
              <a:t>ช่วยปรับปรุงสภาพการทำงานให้ดีขึ้น  และคนงานสามารถทำงานอย่างปลอดภัยมากขึ้น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dirty="0"/>
              <a:t>ชิ้นงานมีของเสียน้อยลง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dirty="0"/>
              <a:t>ช่วยให้ผลผลิตมากขึ้น  ซึ่งจะทำให้ต้นทุนการผลิตต่อชิ้นต่ำลง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88DF-8B98-4613-A529-ED0813066BFE}" type="slidenum">
              <a:rPr lang="en-US"/>
              <a:pPr/>
              <a:t>68</a:t>
            </a:fld>
            <a:endParaRPr lang="th-TH"/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993062" cy="1462087"/>
          </a:xfrm>
        </p:spPr>
        <p:txBody>
          <a:bodyPr/>
          <a:lstStyle/>
          <a:p>
            <a:pPr marL="838200" indent="-838200">
              <a:buFontTx/>
              <a:buAutoNum type="arabicPeriod"/>
            </a:pPr>
            <a:r>
              <a:rPr lang="th-TH" sz="4800" b="1" dirty="0"/>
              <a:t>สายพาน </a:t>
            </a:r>
            <a:r>
              <a:rPr lang="en-US" sz="4000" b="1" dirty="0" smtClean="0"/>
              <a:t>(Conveyors</a:t>
            </a:r>
            <a:r>
              <a:rPr lang="en-US" sz="4000" b="1" dirty="0"/>
              <a:t>)</a:t>
            </a:r>
            <a:endParaRPr lang="th-TH" sz="4000" b="1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364037"/>
          </a:xfrm>
        </p:spPr>
        <p:txBody>
          <a:bodyPr/>
          <a:lstStyle/>
          <a:p>
            <a:pPr marL="990600" lvl="1" indent="-533400" algn="thaiDist"/>
            <a:r>
              <a:rPr lang="th-TH" sz="3600" dirty="0"/>
              <a:t>รางเลื่อน </a:t>
            </a:r>
            <a:r>
              <a:rPr lang="en-US" sz="3200" dirty="0" smtClean="0"/>
              <a:t>(</a:t>
            </a:r>
            <a:r>
              <a:rPr lang="en-US" sz="2400" dirty="0" smtClean="0"/>
              <a:t>Chute </a:t>
            </a:r>
            <a:r>
              <a:rPr lang="en-US" sz="2400" dirty="0"/>
              <a:t>Conveyors)</a:t>
            </a:r>
            <a:r>
              <a:rPr lang="en-US" sz="3200" dirty="0"/>
              <a:t> </a:t>
            </a:r>
            <a:r>
              <a:rPr lang="th-TH" sz="3600" dirty="0"/>
              <a:t>สายพานลูกกลิ้ง </a:t>
            </a:r>
            <a:r>
              <a:rPr lang="en-US" sz="3200" dirty="0" smtClean="0"/>
              <a:t>(</a:t>
            </a:r>
            <a:r>
              <a:rPr lang="en-US" sz="2400" dirty="0" smtClean="0"/>
              <a:t>Roller </a:t>
            </a:r>
            <a:r>
              <a:rPr lang="en-US" sz="2400" dirty="0"/>
              <a:t>Conveyors)</a:t>
            </a:r>
            <a:endParaRPr lang="en-US" dirty="0"/>
          </a:p>
          <a:p>
            <a:pPr marL="990600" lvl="1" indent="-533400" algn="thaiDist"/>
            <a:r>
              <a:rPr lang="th-TH" sz="3600" dirty="0"/>
              <a:t>ค่าใช้จ่ายในการติดตั้งสูง รื้อถอนยาก</a:t>
            </a:r>
          </a:p>
          <a:p>
            <a:pPr marL="990600" lvl="1" indent="-533400" algn="thaiDist"/>
            <a:r>
              <a:rPr lang="th-TH" sz="3600" dirty="0"/>
              <a:t>เหมาะกับการผลิตที่มีเส้นทางการขนส่งที่แน่นอน </a:t>
            </a:r>
            <a:r>
              <a:rPr lang="en-US" sz="3200" dirty="0" smtClean="0"/>
              <a:t>(</a:t>
            </a:r>
            <a:r>
              <a:rPr lang="en-US" sz="2400" dirty="0" smtClean="0"/>
              <a:t>Fixed </a:t>
            </a:r>
            <a:r>
              <a:rPr lang="en-US" sz="2400" dirty="0"/>
              <a:t>Path)</a:t>
            </a:r>
            <a:endParaRPr lang="en-US" dirty="0"/>
          </a:p>
          <a:p>
            <a:pPr marL="990600" lvl="1" indent="-533400" algn="thaiDist"/>
            <a:r>
              <a:rPr lang="th-TH" sz="3600" dirty="0"/>
              <a:t>ถ้าทำการขนส่งปริมาณมาก ทำให้ค่าใช้จ่ายในการขนส่งต่อหน่วยต่ำลง</a:t>
            </a:r>
          </a:p>
          <a:p>
            <a:pPr marL="990600" lvl="1" indent="-533400" algn="thaiDist"/>
            <a:r>
              <a:rPr lang="th-TH" sz="3600" dirty="0"/>
              <a:t>นิยมใช้กับ </a:t>
            </a:r>
            <a:r>
              <a:rPr lang="en-US" sz="2400" dirty="0"/>
              <a:t>Product Layout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298C-BB85-4C78-9DB1-C798BD8B5D71}" type="slidenum">
              <a:rPr lang="en-US"/>
              <a:pPr/>
              <a:t>69</a:t>
            </a:fld>
            <a:endParaRPr lang="th-TH"/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993062" cy="1462087"/>
          </a:xfrm>
        </p:spPr>
        <p:txBody>
          <a:bodyPr/>
          <a:lstStyle/>
          <a:p>
            <a:r>
              <a:rPr lang="th-TH" sz="5400" b="1"/>
              <a:t>ชนิดของอุปกรณ์สำหรับการขนถ่ายลำเลียง</a:t>
            </a:r>
            <a:endParaRPr lang="th-TH" sz="5400" b="1">
              <a:solidFill>
                <a:schemeClr val="tx1"/>
              </a:solidFill>
            </a:endParaRP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364037"/>
          </a:xfrm>
        </p:spPr>
        <p:txBody>
          <a:bodyPr/>
          <a:lstStyle/>
          <a:p>
            <a:pPr marL="609600" indent="-609600" algn="thaiDist">
              <a:buNone/>
            </a:pPr>
            <a:r>
              <a:rPr lang="th-TH" sz="4000" dirty="0" smtClean="0"/>
              <a:t>1.  สายพาน </a:t>
            </a:r>
            <a:r>
              <a:rPr lang="en-US" dirty="0" smtClean="0"/>
              <a:t>(</a:t>
            </a:r>
            <a:r>
              <a:rPr lang="en-US" sz="2400" dirty="0" smtClean="0"/>
              <a:t>Conveyors)</a:t>
            </a:r>
            <a:endParaRPr lang="en-US" dirty="0" smtClean="0"/>
          </a:p>
          <a:p>
            <a:pPr marL="609600" indent="-609600" algn="thaiDist">
              <a:buNone/>
            </a:pPr>
            <a:endParaRPr lang="en-US" dirty="0"/>
          </a:p>
        </p:txBody>
      </p:sp>
      <p:pic>
        <p:nvPicPr>
          <p:cNvPr id="5" name="Picture 4" descr="110k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786057"/>
            <a:ext cx="6072230" cy="3761157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72ED7-D652-4C89-8085-A5EE482CCD4B}" type="slidenum">
              <a:rPr lang="en-US"/>
              <a:pPr/>
              <a:t>7</a:t>
            </a:fld>
            <a:endParaRPr lang="th-TH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ขั้นตอนในการเลือกทำเลที่ตั้ง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3600"/>
              <a:t>กำหนดเกณฑ์สำหรับการประเมินแต่ละทำเลที่ตั้ง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3600"/>
              <a:t>กำหนดปัจจัยที่สำคัญต่อการเลือกทำเลที่ตั้ง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3600"/>
              <a:t>กำหนดทางเลือก    โดยพิจารณาจาก   บริเวณกว้าง     ไปจนถึงบริเวณเฉพาะเจาะจง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3600"/>
              <a:t>ประเมินทางเลือกต่างๆ แล้วทำการตัดสินใจ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621E-5CC6-4AF9-B6ED-3D3C2D233E9D}" type="slidenum">
              <a:rPr lang="en-US"/>
              <a:pPr/>
              <a:t>70</a:t>
            </a:fld>
            <a:endParaRPr lang="th-TH"/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993062" cy="1462087"/>
          </a:xfrm>
        </p:spPr>
        <p:txBody>
          <a:bodyPr/>
          <a:lstStyle/>
          <a:p>
            <a:pPr marL="838200" indent="-838200">
              <a:buFontTx/>
              <a:buAutoNum type="arabicPeriod" startAt="2"/>
            </a:pPr>
            <a:r>
              <a:rPr lang="th-TH" sz="4800" b="1" dirty="0"/>
              <a:t>รถแบบต่างๆ </a:t>
            </a:r>
            <a:r>
              <a:rPr lang="en-US" sz="3600" b="1" dirty="0" smtClean="0"/>
              <a:t>(Industrial </a:t>
            </a:r>
            <a:r>
              <a:rPr lang="en-US" sz="3600" b="1" dirty="0"/>
              <a:t>Vehicles)</a:t>
            </a:r>
            <a:endParaRPr lang="th-TH" sz="3600" b="1" dirty="0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thaiDist">
              <a:buFont typeface="Wingdings" pitchFamily="2" charset="2"/>
              <a:buAutoNum type="arabicPeriod" startAt="3"/>
            </a:pPr>
            <a:r>
              <a:rPr lang="th-TH" sz="3600" b="1" dirty="0"/>
              <a:t>ใช้หลักการขับเคลื่อนอัตโนมัติ </a:t>
            </a:r>
            <a:r>
              <a:rPr lang="en-US" sz="2800" b="1" dirty="0" smtClean="0"/>
              <a:t>(Automated </a:t>
            </a:r>
            <a:r>
              <a:rPr lang="en-US" sz="2800" b="1" dirty="0"/>
              <a:t>Industrial Vehicles)</a:t>
            </a:r>
            <a:r>
              <a:rPr lang="en-US" sz="3600" b="1" dirty="0"/>
              <a:t> </a:t>
            </a:r>
          </a:p>
          <a:p>
            <a:pPr marL="990600" lvl="1" indent="-533400" algn="thaiDist"/>
            <a:r>
              <a:rPr lang="th-TH" sz="3200" dirty="0"/>
              <a:t>เหมาะกับการขนส่งในเส้นทางที่ไม่แน่นอน </a:t>
            </a:r>
            <a:r>
              <a:rPr lang="en-US" sz="2400" dirty="0" smtClean="0"/>
              <a:t>(Variable </a:t>
            </a:r>
            <a:r>
              <a:rPr lang="en-US" sz="2400" dirty="0"/>
              <a:t>Path)</a:t>
            </a:r>
          </a:p>
          <a:p>
            <a:pPr marL="990600" lvl="1" indent="-533400" algn="thaiDist"/>
            <a:r>
              <a:rPr lang="th-TH" sz="3200" dirty="0"/>
              <a:t>ใช้พื้นที่ในการใช้งานมาก เช่น สวนทาง กลับรถ ยกของ</a:t>
            </a:r>
          </a:p>
          <a:p>
            <a:pPr marL="990600" lvl="1" indent="-533400" algn="thaiDist"/>
            <a:r>
              <a:rPr lang="th-TH" sz="3200" dirty="0"/>
              <a:t>เหมาะกับการออกแบบ </a:t>
            </a:r>
            <a:r>
              <a:rPr lang="en-US" sz="2400" dirty="0"/>
              <a:t>Process Layout</a:t>
            </a:r>
          </a:p>
          <a:p>
            <a:pPr marL="990600" lvl="1" indent="-533400" algn="thaiDist"/>
            <a:endParaRPr lang="en-US" sz="2400" b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298C-BB85-4C78-9DB1-C798BD8B5D71}" type="slidenum">
              <a:rPr lang="en-US"/>
              <a:pPr/>
              <a:t>71</a:t>
            </a:fld>
            <a:endParaRPr lang="th-TH"/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993062" cy="1462087"/>
          </a:xfrm>
        </p:spPr>
        <p:txBody>
          <a:bodyPr/>
          <a:lstStyle/>
          <a:p>
            <a:r>
              <a:rPr lang="th-TH" sz="5400" b="1"/>
              <a:t>ชนิดของอุปกรณ์สำหรับการขนถ่ายลำเลียง</a:t>
            </a:r>
            <a:endParaRPr lang="th-TH" sz="5400" b="1">
              <a:solidFill>
                <a:schemeClr val="tx1"/>
              </a:solidFill>
            </a:endParaRP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364037"/>
          </a:xfrm>
        </p:spPr>
        <p:txBody>
          <a:bodyPr/>
          <a:lstStyle/>
          <a:p>
            <a:pPr marL="609600" indent="-609600" algn="thaiDist">
              <a:buNone/>
            </a:pPr>
            <a:r>
              <a:rPr lang="en-US" sz="4000" dirty="0" smtClean="0"/>
              <a:t>2. </a:t>
            </a:r>
            <a:r>
              <a:rPr lang="th-TH" sz="4000" dirty="0" smtClean="0"/>
              <a:t>รถ</a:t>
            </a:r>
            <a:r>
              <a:rPr lang="th-TH" sz="4000" dirty="0"/>
              <a:t>แบบ</a:t>
            </a:r>
            <a:r>
              <a:rPr lang="th-TH" sz="4000" dirty="0" smtClean="0"/>
              <a:t>ต่างๆ</a:t>
            </a:r>
            <a:r>
              <a:rPr lang="th-TH" dirty="0" smtClean="0"/>
              <a:t> </a:t>
            </a:r>
            <a:r>
              <a:rPr lang="en-US" sz="2800" dirty="0" smtClean="0"/>
              <a:t>(Industrial  </a:t>
            </a:r>
            <a:r>
              <a:rPr lang="en-US" sz="2800" dirty="0"/>
              <a:t>Vehicles</a:t>
            </a:r>
            <a:r>
              <a:rPr lang="en-US" sz="2800" dirty="0" smtClean="0"/>
              <a:t>)</a:t>
            </a:r>
            <a:endParaRPr lang="en-US" dirty="0" smtClean="0"/>
          </a:p>
          <a:p>
            <a:pPr marL="609600" indent="-609600" algn="thaiDist">
              <a:buNone/>
            </a:pPr>
            <a:endParaRPr lang="en-US" dirty="0"/>
          </a:p>
        </p:txBody>
      </p:sp>
      <p:pic>
        <p:nvPicPr>
          <p:cNvPr id="5" name="Picture 4" descr="110jk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2714620"/>
            <a:ext cx="7072362" cy="3971112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 Vehicles</a:t>
            </a:r>
            <a:endParaRPr lang="th-TH" dirty="0"/>
          </a:p>
        </p:txBody>
      </p:sp>
      <p:pic>
        <p:nvPicPr>
          <p:cNvPr id="7" name="Content Placeholder 6" descr="111k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5925" y="2214554"/>
            <a:ext cx="4761498" cy="3000396"/>
          </a:xfrm>
        </p:spPr>
      </p:pic>
      <p:pic>
        <p:nvPicPr>
          <p:cNvPr id="8" name="Content Placeholder 7" descr="111jk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3" y="2214554"/>
            <a:ext cx="4153418" cy="394051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A2B4-96C4-416D-A33F-B6CB0EB6C41A}" type="slidenum">
              <a:rPr lang="en-US" smtClean="0"/>
              <a:pPr/>
              <a:t>72</a:t>
            </a:fld>
            <a:endParaRPr lang="th-TH"/>
          </a:p>
        </p:txBody>
      </p:sp>
    </p:spTree>
  </p:cSld>
  <p:clrMapOvr>
    <a:masterClrMapping/>
  </p:clrMapOvr>
  <p:transition spd="med">
    <p:rand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 Vehicles</a:t>
            </a:r>
            <a:endParaRPr lang="th-TH" dirty="0"/>
          </a:p>
        </p:txBody>
      </p:sp>
      <p:pic>
        <p:nvPicPr>
          <p:cNvPr id="7" name="Content Placeholder 6" descr="112k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017712"/>
            <a:ext cx="4421216" cy="4774913"/>
          </a:xfrm>
        </p:spPr>
      </p:pic>
      <p:pic>
        <p:nvPicPr>
          <p:cNvPr id="9" name="Content Placeholder 8" descr="112jk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959" y="2585215"/>
            <a:ext cx="4499041" cy="32012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A2B4-96C4-416D-A33F-B6CB0EB6C41A}" type="slidenum">
              <a:rPr lang="en-US" smtClean="0"/>
              <a:pPr/>
              <a:t>73</a:t>
            </a:fld>
            <a:endParaRPr lang="th-TH"/>
          </a:p>
        </p:txBody>
      </p:sp>
    </p:spTree>
  </p:cSld>
  <p:clrMapOvr>
    <a:masterClrMapping/>
  </p:clrMapOvr>
  <p:transition spd="med">
    <p:rand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 Vehicles</a:t>
            </a:r>
            <a:endParaRPr lang="th-TH" dirty="0"/>
          </a:p>
        </p:txBody>
      </p:sp>
      <p:pic>
        <p:nvPicPr>
          <p:cNvPr id="5" name="Content Placeholder 4" descr="113k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1857364"/>
            <a:ext cx="5429288" cy="49234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A2B4-96C4-416D-A33F-B6CB0EB6C41A}" type="slidenum">
              <a:rPr lang="en-US" smtClean="0"/>
              <a:pPr/>
              <a:t>74</a:t>
            </a:fld>
            <a:endParaRPr lang="th-TH"/>
          </a:p>
        </p:txBody>
      </p:sp>
    </p:spTree>
  </p:cSld>
  <p:clrMapOvr>
    <a:masterClrMapping/>
  </p:clrMapOvr>
  <p:transition spd="med">
    <p:rand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3D5FF-E0E4-4D31-BA9A-9564DE6983BC}" type="slidenum">
              <a:rPr lang="en-US"/>
              <a:pPr/>
              <a:t>75</a:t>
            </a:fld>
            <a:endParaRPr lang="th-TH"/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993062" cy="1462087"/>
          </a:xfrm>
        </p:spPr>
        <p:txBody>
          <a:bodyPr/>
          <a:lstStyle/>
          <a:p>
            <a:pPr marL="838200" indent="-838200">
              <a:buFontTx/>
              <a:buAutoNum type="arabicPeriod" startAt="3"/>
            </a:pPr>
            <a:r>
              <a:rPr lang="th-TH" sz="5400" b="1" dirty="0"/>
              <a:t>รอกและเครน</a:t>
            </a:r>
            <a:r>
              <a:rPr lang="th-TH" b="1" dirty="0"/>
              <a:t> </a:t>
            </a:r>
            <a:r>
              <a:rPr lang="en-US" sz="3600" b="1" dirty="0" smtClean="0"/>
              <a:t>(Hoist </a:t>
            </a:r>
            <a:r>
              <a:rPr lang="en-US" sz="3600" b="1" dirty="0"/>
              <a:t>and Crane)</a:t>
            </a:r>
            <a:endParaRPr lang="th-TH" sz="3600" b="1" dirty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thaiDist"/>
            <a:r>
              <a:rPr lang="th-TH" sz="3600"/>
              <a:t>เหมาะกับการขนย้านงานขนาดใหญ่ เทอะทะจนไม่สมควรที่จะขนย้ายบนพื้นโรงงาน</a:t>
            </a:r>
          </a:p>
          <a:p>
            <a:pPr marL="609600" indent="-609600" algn="thaiDist"/>
            <a:r>
              <a:rPr lang="th-TH" sz="3600"/>
              <a:t>ใช้พื้นที่บริเวณเหนือศีรษะ</a:t>
            </a:r>
          </a:p>
          <a:p>
            <a:pPr marL="609600" indent="-609600" algn="thaiDist"/>
            <a:r>
              <a:rPr lang="th-TH" sz="3600"/>
              <a:t>มีผลต่อโครงสร้างอาคาร และค่าใช้จ่ายในการติดตั้งสูง</a:t>
            </a:r>
          </a:p>
          <a:p>
            <a:pPr marL="609600" indent="-609600" algn="thaiDist"/>
            <a:r>
              <a:rPr lang="th-TH" sz="3600"/>
              <a:t>อาจจะต้องมีอุปกรณ์ขนถ่ายลำเลียงชนิดอื่นช่วยในการขนย้ายร่วมกันด้วย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298C-BB85-4C78-9DB1-C798BD8B5D71}" type="slidenum">
              <a:rPr lang="en-US"/>
              <a:pPr/>
              <a:t>76</a:t>
            </a:fld>
            <a:endParaRPr lang="th-TH"/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993062" cy="1462087"/>
          </a:xfrm>
        </p:spPr>
        <p:txBody>
          <a:bodyPr/>
          <a:lstStyle/>
          <a:p>
            <a:r>
              <a:rPr lang="th-TH" sz="5400" b="1"/>
              <a:t>ชนิดของอุปกรณ์สำหรับการขนถ่ายลำเลียง</a:t>
            </a:r>
            <a:endParaRPr lang="th-TH" sz="5400" b="1">
              <a:solidFill>
                <a:schemeClr val="tx1"/>
              </a:solidFill>
            </a:endParaRP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364037"/>
          </a:xfrm>
        </p:spPr>
        <p:txBody>
          <a:bodyPr/>
          <a:lstStyle/>
          <a:p>
            <a:pPr marL="609600" indent="-609600" algn="thaiDist">
              <a:buNone/>
            </a:pPr>
            <a:r>
              <a:rPr lang="en-US" sz="4000" dirty="0" smtClean="0"/>
              <a:t>3. </a:t>
            </a:r>
            <a:r>
              <a:rPr lang="th-TH" sz="4000" dirty="0" smtClean="0"/>
              <a:t>รอก</a:t>
            </a:r>
            <a:r>
              <a:rPr lang="th-TH" sz="4000" dirty="0"/>
              <a:t>และเครน </a:t>
            </a:r>
            <a:r>
              <a:rPr lang="en-US" sz="4000" dirty="0" smtClean="0"/>
              <a:t>(</a:t>
            </a:r>
            <a:r>
              <a:rPr lang="en-US" dirty="0" smtClean="0"/>
              <a:t>Hoist  </a:t>
            </a:r>
            <a:r>
              <a:rPr lang="en-US" dirty="0"/>
              <a:t>and Crane)</a:t>
            </a:r>
          </a:p>
        </p:txBody>
      </p:sp>
      <p:pic>
        <p:nvPicPr>
          <p:cNvPr id="5" name="Picture 4" descr="113jk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714620"/>
            <a:ext cx="5786478" cy="4046184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 smtClean="0"/>
              <a:t>ตัวอย่างเครนต่างๆ</a:t>
            </a:r>
            <a:endParaRPr lang="th-TH" sz="6000" b="1" dirty="0"/>
          </a:p>
        </p:txBody>
      </p:sp>
      <p:pic>
        <p:nvPicPr>
          <p:cNvPr id="7" name="Content Placeholder 6" descr="114j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06" y="2219865"/>
            <a:ext cx="4477343" cy="4280969"/>
          </a:xfrm>
        </p:spPr>
      </p:pic>
      <p:pic>
        <p:nvPicPr>
          <p:cNvPr id="8" name="Content Placeholder 7" descr="114jk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42969" y="2225474"/>
            <a:ext cx="4529625" cy="30609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A2B4-96C4-416D-A33F-B6CB0EB6C41A}" type="slidenum">
              <a:rPr lang="en-US" smtClean="0"/>
              <a:pPr/>
              <a:t>77</a:t>
            </a:fld>
            <a:endParaRPr lang="th-TH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CF82-247C-485A-BF68-FE5F5D200ACD}" type="slidenum">
              <a:rPr lang="en-US"/>
              <a:pPr/>
              <a:t>78</a:t>
            </a:fld>
            <a:endParaRPr lang="th-TH"/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 b="1" dirty="0"/>
              <a:t>การออกแบบอุปกรณ์ขนถ่ายลำเลียงมีผลต่อการออกแบบแผนผัง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338388"/>
            <a:ext cx="7772400" cy="4114800"/>
          </a:xfrm>
        </p:spPr>
        <p:txBody>
          <a:bodyPr/>
          <a:lstStyle/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4000" dirty="0"/>
              <a:t>การเผื่อพื้นที่สำหรับการใช้งาน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4000" dirty="0"/>
              <a:t>การเตรียมโครงสร้างอาคารที่เหมาะสมสำหรับการใช้งาน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4000" dirty="0"/>
              <a:t>ต้นทุนของการผลิต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 smtClean="0"/>
              <a:t>Pallet </a:t>
            </a:r>
            <a:r>
              <a:rPr lang="th-TH" sz="6600" b="1" dirty="0" smtClean="0"/>
              <a:t>แบบต่างๆ</a:t>
            </a:r>
            <a:endParaRPr lang="th-TH" sz="6600" b="1" dirty="0"/>
          </a:p>
        </p:txBody>
      </p:sp>
      <p:pic>
        <p:nvPicPr>
          <p:cNvPr id="7" name="Content Placeholder 6" descr="115k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753961"/>
            <a:ext cx="6572296" cy="500564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E7243-4E06-42EE-9C3C-12184E98A496}" type="slidenum">
              <a:rPr lang="en-US" smtClean="0"/>
              <a:pPr/>
              <a:t>79</a:t>
            </a:fld>
            <a:endParaRPr lang="th-TH"/>
          </a:p>
        </p:txBody>
      </p:sp>
    </p:spTree>
  </p:cSld>
  <p:clrMapOvr>
    <a:masterClrMapping/>
  </p:clrMapOvr>
  <p:transition spd="med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898D-41A6-44DF-BCAE-CF9F475D97D6}" type="slidenum">
              <a:rPr lang="en-US"/>
              <a:pPr/>
              <a:t>8</a:t>
            </a:fld>
            <a:endParaRPr lang="th-TH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ปัจจัยที่มีผลต่อการเลือกทำเลที่ตั้ง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989138"/>
            <a:ext cx="7559675" cy="4114800"/>
          </a:xfrm>
        </p:spPr>
        <p:txBody>
          <a:bodyPr/>
          <a:lstStyle/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3600" dirty="0"/>
              <a:t>ความใกล้กับทางสัญจร </a:t>
            </a:r>
            <a:r>
              <a:rPr lang="en-US" sz="2800" dirty="0"/>
              <a:t>(</a:t>
            </a:r>
            <a:r>
              <a:rPr lang="en-US" sz="2800" dirty="0" smtClean="0"/>
              <a:t>Proximity </a:t>
            </a:r>
            <a:r>
              <a:rPr lang="en-US" sz="2800" dirty="0"/>
              <a:t>to Highway)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3600" dirty="0"/>
              <a:t>ความใกล้กับ</a:t>
            </a:r>
            <a:r>
              <a:rPr lang="th-TH" sz="3600" dirty="0" smtClean="0"/>
              <a:t>สนามบิน</a:t>
            </a:r>
            <a:r>
              <a:rPr lang="en-US" sz="3600" dirty="0" smtClean="0"/>
              <a:t>(</a:t>
            </a:r>
            <a:r>
              <a:rPr lang="en-US" sz="2800" dirty="0" smtClean="0"/>
              <a:t>Access </a:t>
            </a:r>
            <a:r>
              <a:rPr lang="en-US" sz="2800" dirty="0"/>
              <a:t>to a Major Airport)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3600" dirty="0"/>
              <a:t>แหล่งแรงงาน </a:t>
            </a:r>
            <a:r>
              <a:rPr lang="en-US" sz="2800" dirty="0" smtClean="0"/>
              <a:t>(Labor </a:t>
            </a:r>
            <a:r>
              <a:rPr lang="en-US" sz="2800" dirty="0"/>
              <a:t>Supply)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3600" dirty="0"/>
              <a:t>ความใกล้กับแหล่งตลาด </a:t>
            </a:r>
            <a:r>
              <a:rPr lang="en-US" sz="2800" dirty="0" smtClean="0"/>
              <a:t>(Nearness </a:t>
            </a:r>
            <a:r>
              <a:rPr lang="en-US" sz="2800" dirty="0"/>
              <a:t>to Market)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r>
              <a:rPr lang="th-TH" sz="3600" dirty="0"/>
              <a:t>ความใกล้กับแหล่งวัตถุดิบ </a:t>
            </a:r>
            <a:r>
              <a:rPr lang="en-US" sz="2800" dirty="0" smtClean="0"/>
              <a:t>(Nearness </a:t>
            </a:r>
            <a:r>
              <a:rPr lang="en-US" sz="2800" dirty="0"/>
              <a:t>to Raw Material)</a:t>
            </a:r>
          </a:p>
          <a:p>
            <a:pPr marL="609600" indent="-609600" algn="thaiDist">
              <a:buFont typeface="Wingdings" pitchFamily="2" charset="2"/>
              <a:buAutoNum type="arabicPeriod"/>
            </a:pPr>
            <a:endParaRPr lang="th-TH" sz="20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C43B-0C22-4A87-80F3-5D97C82D34CD}" type="slidenum">
              <a:rPr lang="en-US"/>
              <a:pPr/>
              <a:t>80</a:t>
            </a:fld>
            <a:endParaRPr lang="th-TH"/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ผลกระทบต่อสิ่งแวดล้อม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2000240"/>
            <a:ext cx="7772400" cy="4114800"/>
          </a:xfrm>
        </p:spPr>
        <p:txBody>
          <a:bodyPr/>
          <a:lstStyle/>
          <a:p>
            <a:pPr algn="thaiDist"/>
            <a:r>
              <a:rPr lang="th-TH" sz="4400" b="1" dirty="0"/>
              <a:t>ระเบียบข้อบังคับกฎกระทรวงฉบับที่ 2(2535)</a:t>
            </a:r>
          </a:p>
          <a:p>
            <a:pPr lvl="1" algn="thaiDist"/>
            <a:r>
              <a:rPr lang="th-TH" sz="4000" dirty="0"/>
              <a:t>หมวด 4(3) กล่าวถึง การควบคุมการปล่อยของเสีย มลพิษหรือสิ่งใดๆ ที่มีผลกระทบต่อสิ่งแวดล้อม สิ่งที่นำมาใช้ในโรงงาน</a:t>
            </a:r>
          </a:p>
          <a:p>
            <a:pPr lvl="1" algn="thaiDist"/>
            <a:r>
              <a:rPr lang="th-TH" sz="4000" dirty="0"/>
              <a:t>ข้อ 13 ถึง ข้อ 17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DD3DF-8C89-4B2A-B7B1-2764A1CFE04A}" type="slidenum">
              <a:rPr lang="en-US"/>
              <a:pPr/>
              <a:t>9</a:t>
            </a:fld>
            <a:endParaRPr lang="th-TH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/>
              <a:t>ปัจจัยที่มีผลต่อการเลือกทำเลที่ตั้ง (ต่อ)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435475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6"/>
            </a:pPr>
            <a:r>
              <a:rPr lang="th-TH" sz="3600" dirty="0"/>
              <a:t>ความใกล้กับที่ตั้งขององค์กรหลัก </a:t>
            </a:r>
            <a:r>
              <a:rPr lang="en-US" sz="2800" dirty="0" smtClean="0"/>
              <a:t>(Nearness </a:t>
            </a:r>
            <a:r>
              <a:rPr lang="en-US" sz="2800" dirty="0"/>
              <a:t>to an Existing Plant)</a:t>
            </a:r>
            <a:endParaRPr lang="th-TH" sz="3600" dirty="0"/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6"/>
            </a:pPr>
            <a:r>
              <a:rPr lang="th-TH" sz="3600" dirty="0"/>
              <a:t>ที่ดิน </a:t>
            </a:r>
            <a:r>
              <a:rPr lang="en-US" sz="2800" dirty="0" smtClean="0"/>
              <a:t>(Land</a:t>
            </a:r>
            <a:r>
              <a:rPr lang="en-US" sz="2800" dirty="0"/>
              <a:t>)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6"/>
            </a:pPr>
            <a:r>
              <a:rPr lang="th-TH" sz="3600" dirty="0"/>
              <a:t>การขนส่ง </a:t>
            </a:r>
            <a:r>
              <a:rPr lang="en-US" sz="2800" dirty="0" smtClean="0"/>
              <a:t>(Transportation)</a:t>
            </a:r>
            <a:endParaRPr lang="en-US" sz="2800" dirty="0"/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6"/>
            </a:pPr>
            <a:r>
              <a:rPr lang="th-TH" sz="3600" dirty="0"/>
              <a:t>แหล่งน้ำ </a:t>
            </a:r>
            <a:r>
              <a:rPr lang="en-US" sz="2800" dirty="0" smtClean="0"/>
              <a:t>(Water </a:t>
            </a:r>
            <a:r>
              <a:rPr lang="en-US" sz="2800" dirty="0"/>
              <a:t>Supply)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6"/>
            </a:pPr>
            <a:r>
              <a:rPr lang="th-TH" sz="3600" dirty="0"/>
              <a:t>พลังงานและสาธารณูปโภคต่างๆ </a:t>
            </a:r>
            <a:r>
              <a:rPr lang="en-US" sz="2800" dirty="0" smtClean="0"/>
              <a:t>(Power </a:t>
            </a:r>
            <a:r>
              <a:rPr lang="en-US" sz="2800" dirty="0"/>
              <a:t>Supply)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6"/>
            </a:pPr>
            <a:r>
              <a:rPr lang="th-TH" sz="3600" dirty="0"/>
              <a:t>สภาพอากาศ </a:t>
            </a:r>
            <a:r>
              <a:rPr lang="en-US" sz="2800" dirty="0" smtClean="0"/>
              <a:t>(Climate</a:t>
            </a:r>
            <a:r>
              <a:rPr lang="en-US" sz="2800" dirty="0"/>
              <a:t>)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6"/>
            </a:pPr>
            <a:r>
              <a:rPr lang="th-TH" sz="3600" dirty="0"/>
              <a:t>บริเวณสำหรับพักอาศัย </a:t>
            </a:r>
            <a:r>
              <a:rPr lang="en-US" sz="2800" dirty="0" smtClean="0"/>
              <a:t>(Residential </a:t>
            </a:r>
            <a:r>
              <a:rPr lang="en-US" sz="2800" dirty="0"/>
              <a:t>Areas)</a:t>
            </a:r>
            <a:endParaRPr lang="th-TH" sz="28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8">
      <a:dk1>
        <a:srgbClr val="969696"/>
      </a:dk1>
      <a:lt1>
        <a:srgbClr val="FFFF99"/>
      </a:lt1>
      <a:dk2>
        <a:srgbClr val="000000"/>
      </a:dk2>
      <a:lt2>
        <a:srgbClr val="FF3300"/>
      </a:lt2>
      <a:accent1>
        <a:srgbClr val="FF99FF"/>
      </a:accent1>
      <a:accent2>
        <a:srgbClr val="66FF33"/>
      </a:accent2>
      <a:accent3>
        <a:srgbClr val="AAAAAA"/>
      </a:accent3>
      <a:accent4>
        <a:srgbClr val="DADA82"/>
      </a:accent4>
      <a:accent5>
        <a:srgbClr val="FFCAFF"/>
      </a:accent5>
      <a:accent6>
        <a:srgbClr val="5CE72D"/>
      </a:accent6>
      <a:hlink>
        <a:srgbClr val="FF5050"/>
      </a:hlink>
      <a:folHlink>
        <a:srgbClr val="0000FF"/>
      </a:folHlink>
    </a:clrScheme>
    <a:fontScheme name="Blends">
      <a:majorFont>
        <a:latin typeface="Tahoma"/>
        <a:ea typeface=""/>
        <a:cs typeface="Angsana New"/>
      </a:majorFont>
      <a:minorFont>
        <a:latin typeface="Tahom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969696"/>
        </a:dk1>
        <a:lt1>
          <a:srgbClr val="FFFF66"/>
        </a:lt1>
        <a:dk2>
          <a:srgbClr val="000000"/>
        </a:dk2>
        <a:lt2>
          <a:srgbClr val="FF3300"/>
        </a:lt2>
        <a:accent1>
          <a:srgbClr val="00E4A8"/>
        </a:accent1>
        <a:accent2>
          <a:srgbClr val="FFFF00"/>
        </a:accent2>
        <a:accent3>
          <a:srgbClr val="AAAAAA"/>
        </a:accent3>
        <a:accent4>
          <a:srgbClr val="DADA56"/>
        </a:accent4>
        <a:accent5>
          <a:srgbClr val="AAEFD1"/>
        </a:accent5>
        <a:accent6>
          <a:srgbClr val="E7E700"/>
        </a:accent6>
        <a:hlink>
          <a:srgbClr val="FF505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8">
        <a:dk1>
          <a:srgbClr val="969696"/>
        </a:dk1>
        <a:lt1>
          <a:srgbClr val="FFFF99"/>
        </a:lt1>
        <a:dk2>
          <a:srgbClr val="000000"/>
        </a:dk2>
        <a:lt2>
          <a:srgbClr val="FF3300"/>
        </a:lt2>
        <a:accent1>
          <a:srgbClr val="FF99FF"/>
        </a:accent1>
        <a:accent2>
          <a:srgbClr val="66FF33"/>
        </a:accent2>
        <a:accent3>
          <a:srgbClr val="AAAAAA"/>
        </a:accent3>
        <a:accent4>
          <a:srgbClr val="DADA82"/>
        </a:accent4>
        <a:accent5>
          <a:srgbClr val="FFCAFF"/>
        </a:accent5>
        <a:accent6>
          <a:srgbClr val="5CE72D"/>
        </a:accent6>
        <a:hlink>
          <a:srgbClr val="FF505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9">
        <a:dk1>
          <a:srgbClr val="969696"/>
        </a:dk1>
        <a:lt1>
          <a:srgbClr val="FFFF99"/>
        </a:lt1>
        <a:dk2>
          <a:srgbClr val="000000"/>
        </a:dk2>
        <a:lt2>
          <a:srgbClr val="FF3300"/>
        </a:lt2>
        <a:accent1>
          <a:srgbClr val="CCFFFF"/>
        </a:accent1>
        <a:accent2>
          <a:srgbClr val="66FF33"/>
        </a:accent2>
        <a:accent3>
          <a:srgbClr val="AAAAAA"/>
        </a:accent3>
        <a:accent4>
          <a:srgbClr val="DADA82"/>
        </a:accent4>
        <a:accent5>
          <a:srgbClr val="E2FFFF"/>
        </a:accent5>
        <a:accent6>
          <a:srgbClr val="5CE72D"/>
        </a:accent6>
        <a:hlink>
          <a:srgbClr val="FF505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1560</TotalTime>
  <Words>3441</Words>
  <Application>Microsoft Office PowerPoint</Application>
  <PresentationFormat>On-screen Show (4:3)</PresentationFormat>
  <Paragraphs>644</Paragraphs>
  <Slides>80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Blends</vt:lpstr>
      <vt:lpstr>บทที่ 4</vt:lpstr>
      <vt:lpstr>สิ่งอำนวยความสะดวก</vt:lpstr>
      <vt:lpstr>ขั้นตอนการออกแบบแผนผัง  แบ่งเป็น 4 ระยะ</vt:lpstr>
      <vt:lpstr>4.1 ความสำคัญของการเลือกทำเลที่ตั้ง</vt:lpstr>
      <vt:lpstr>การเลือกทำเลที่ตั้ง</vt:lpstr>
      <vt:lpstr>รูปแบบของการเพิ่มความสามารถในการผลิต</vt:lpstr>
      <vt:lpstr>ขั้นตอนในการเลือกทำเลที่ตั้ง</vt:lpstr>
      <vt:lpstr>ปัจจัยที่มีผลต่อการเลือกทำเลที่ตั้ง</vt:lpstr>
      <vt:lpstr>ปัจจัยที่มีผลต่อการเลือกทำเลที่ตั้ง (ต่อ)</vt:lpstr>
      <vt:lpstr>ระเบียบข้อบังคับกฎกระทรวงฉบับที่ 2(2535)</vt:lpstr>
      <vt:lpstr>ระเบียบข้อบังคับกฎกระทรวงฉบับที่ 2(2535)</vt:lpstr>
      <vt:lpstr>การวิเคราะห์เลือกทำเลที่ตั้ง </vt:lpstr>
      <vt:lpstr>ขั้นตอนในการให้น้ำหนักความสำคัญ</vt:lpstr>
      <vt:lpstr>ตย. 4.1 วิธีการให้น้ำหนักความสำคัญ</vt:lpstr>
      <vt:lpstr>การวิเคราะห์เลือกทำเลที่ตั้ง (ต่อ)</vt:lpstr>
      <vt:lpstr>ตย. 4.2 วิธีการให้ระดับคะแนน</vt:lpstr>
      <vt:lpstr>การวิเคราะห์เลือกทำเลที่ตั้ง (ต่อ)</vt:lpstr>
      <vt:lpstr>สมมติฐานในการวิเคราะห์จุดคุ้มทุน</vt:lpstr>
      <vt:lpstr>การวิเคราะห์จุดคุ้มทุน</vt:lpstr>
      <vt:lpstr>ตย.4.3 ค่าใช้จ่ายคงที่และค่าใช้จ่ายแปรผัน</vt:lpstr>
      <vt:lpstr>1. จงเขียนกราฟของค่าใช้จ่ายรวมของแต่ละทำเล</vt:lpstr>
      <vt:lpstr>พล๊อตกราฟได้ดังนี้</vt:lpstr>
      <vt:lpstr>2. มี 2 จุดที่จะทำให้เกิดค่าใช้จ่ายรวมต่ำสุด</vt:lpstr>
      <vt:lpstr>4.2 การพิจารณาลักษณะทั่วไปของอาคาร</vt:lpstr>
      <vt:lpstr>4.2 การพิจารณาลักษณะทั่วไปของอาคาร</vt:lpstr>
      <vt:lpstr>ข้อดีของอาคารแบบต่างๆ</vt:lpstr>
      <vt:lpstr>4.3  การออกแบบแผนผัง        (Plant Layout)</vt:lpstr>
      <vt:lpstr>การออกแบบแผนผังต้องพิจารณาถึง</vt:lpstr>
      <vt:lpstr>การออกแบบแผนผัง</vt:lpstr>
      <vt:lpstr>การออกแบบแผนผังเพื่อเปลี่ยนแปลงแผนผังปัจจุบัน</vt:lpstr>
      <vt:lpstr>จุดประสงค์ของการจัดวางแผนผัง</vt:lpstr>
      <vt:lpstr>ปัจจัยที่มีผลต่อการออกแบบแผนผัง</vt:lpstr>
      <vt:lpstr>ปัจจัยที่มีผลต่อการออกแบบแผนผัง (ต่อ)</vt:lpstr>
      <vt:lpstr>ปัจจัยที่มีผลต่อการออกแบบแผนผัง (ต่อ)</vt:lpstr>
      <vt:lpstr>ปัจจัยที่มีผลต่อการออกแบบแผนผัง (ต่อ)</vt:lpstr>
      <vt:lpstr>ปัจจัยที่มีผลต่อการออกแบบแผนผัง (ต่อ)</vt:lpstr>
      <vt:lpstr>ปัจจัยที่มีผลต่อการออกแบบแผนผัง (ต่อ)</vt:lpstr>
      <vt:lpstr>หลักการ 3E  หลักการสร้างความปลอดภัยในโรงงาน</vt:lpstr>
      <vt:lpstr>รูปแบบพื้นฐานของแผนผัง</vt:lpstr>
      <vt:lpstr>Product  Layout</vt:lpstr>
      <vt:lpstr>ข้อดีของการจัดวางตามผลิตภัณฑ์</vt:lpstr>
      <vt:lpstr>ข้อเสียของการจัดวางตามผลิตภัณฑ์</vt:lpstr>
      <vt:lpstr>การจัดวางแบบตัว U (U-Shaped Layout)</vt:lpstr>
      <vt:lpstr>รูปแบบพื้นฐานของแผนผัง (ต่อ)</vt:lpstr>
      <vt:lpstr>Process  Layout</vt:lpstr>
      <vt:lpstr>ข้อดีของการจัดวางตามกระบวนการผลิต</vt:lpstr>
      <vt:lpstr>ข้อเสียของการจัดวางตามกระบวนการผลิต</vt:lpstr>
      <vt:lpstr>รูปแบบพื้นฐานของแผนผัง (ต่อ)</vt:lpstr>
      <vt:lpstr>รูปแบบพื้นฐานของแผนผัง (ต่อ)</vt:lpstr>
      <vt:lpstr>การจัดวางแบบเซลล์ (Cellular Layout)</vt:lpstr>
      <vt:lpstr>หลักเกณฑ์สำหรับการออกแบบแผนผัง</vt:lpstr>
      <vt:lpstr>หลักเกณฑ์สำหรับการออกแบบแผนผัง (ต่อ)</vt:lpstr>
      <vt:lpstr>เทคนิคสำหรับการออกแบบแผนผัง</vt:lpstr>
      <vt:lpstr>Slide 54</vt:lpstr>
      <vt:lpstr>เทคนิคสำหรับการออกแบบแผนผัง (ต่อ)</vt:lpstr>
      <vt:lpstr>Slide 56</vt:lpstr>
      <vt:lpstr>Slide 57</vt:lpstr>
      <vt:lpstr>Slide 58</vt:lpstr>
      <vt:lpstr>การวางแผนผังของระบบงานจริง</vt:lpstr>
      <vt:lpstr>เทคนิคสำหรับการออกแบบแผนผัง (ต่อ)</vt:lpstr>
      <vt:lpstr>เทคนิคสำหรับการออกแบบแผนผัง (ต่อ)</vt:lpstr>
      <vt:lpstr>แก้โดย การสมดุลสายการผลิตLine Balancing</vt:lpstr>
      <vt:lpstr>หลังแก้ปัญหาสายการผลิต</vt:lpstr>
      <vt:lpstr>การนำเสนอแผนผัง</vt:lpstr>
      <vt:lpstr>ตัวอย่างการนำเสนอแผนผัง</vt:lpstr>
      <vt:lpstr>4.4  การติดตั้ง</vt:lpstr>
      <vt:lpstr>4.5  อุปกรณ์สำหรับการขนถ่ายลำเลียง (Material Handling Equipment)</vt:lpstr>
      <vt:lpstr>สายพาน (Conveyors)</vt:lpstr>
      <vt:lpstr>ชนิดของอุปกรณ์สำหรับการขนถ่ายลำเลียง</vt:lpstr>
      <vt:lpstr>รถแบบต่างๆ (Industrial Vehicles)</vt:lpstr>
      <vt:lpstr>ชนิดของอุปกรณ์สำหรับการขนถ่ายลำเลียง</vt:lpstr>
      <vt:lpstr>Industrial  Vehicles</vt:lpstr>
      <vt:lpstr>Industrial  Vehicles</vt:lpstr>
      <vt:lpstr>Industrial  Vehicles</vt:lpstr>
      <vt:lpstr>รอกและเครน (Hoist and Crane)</vt:lpstr>
      <vt:lpstr>ชนิดของอุปกรณ์สำหรับการขนถ่ายลำเลียง</vt:lpstr>
      <vt:lpstr>ตัวอย่างเครนต่างๆ</vt:lpstr>
      <vt:lpstr>การออกแบบอุปกรณ์ขนถ่ายลำเลียงมีผลต่อการออกแบบแผนผัง</vt:lpstr>
      <vt:lpstr>Pallet แบบต่างๆ</vt:lpstr>
      <vt:lpstr>ผลกระทบต่อสิ่งแวดล้อม</vt:lpstr>
    </vt:vector>
  </TitlesOfParts>
  <Company>RTU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บทที่ 4</dc:title>
  <dc:creator>Home Used Only</dc:creator>
  <cp:lastModifiedBy>Kanokkarn</cp:lastModifiedBy>
  <cp:revision>180</cp:revision>
  <dcterms:created xsi:type="dcterms:W3CDTF">2007-04-13T13:19:27Z</dcterms:created>
  <dcterms:modified xsi:type="dcterms:W3CDTF">2009-08-21T09:32:22Z</dcterms:modified>
</cp:coreProperties>
</file>