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3" r:id="rId19"/>
    <p:sldId id="272" r:id="rId20"/>
    <p:sldId id="275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8" r:id="rId30"/>
    <p:sldId id="286" r:id="rId31"/>
    <p:sldId id="289" r:id="rId32"/>
  </p:sldIdLst>
  <p:sldSz cx="9906000" cy="6858000" type="A4"/>
  <p:notesSz cx="9918700" cy="67818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CC"/>
    <a:srgbClr val="CCFF99"/>
    <a:srgbClr val="FF33CC"/>
    <a:srgbClr val="FF0000"/>
    <a:srgbClr val="FF3399"/>
    <a:srgbClr val="CCE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124" autoAdjust="0"/>
  </p:normalViewPr>
  <p:slideViewPr>
    <p:cSldViewPr>
      <p:cViewPr>
        <p:scale>
          <a:sx n="62" d="100"/>
          <a:sy n="62" d="100"/>
        </p:scale>
        <p:origin x="-1140" y="-1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 smtClean="0"/>
              <a:t>การวางแผนและการควบคุมพัสดุคงคลัง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8302" y="0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41533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8302" y="6441533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0BED7-7480-4750-AD61-27CED574541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 smtClean="0"/>
              <a:t>การวางแผนและการควบคุมพัสดุคงคลัง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8875" y="0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8000"/>
            <a:ext cx="3673475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870" y="3221355"/>
            <a:ext cx="7934960" cy="3051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41141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8875" y="6441141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30AE9-1D79-4AA6-A1FB-27B2F78A6B4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30AE9-1D79-4AA6-A1FB-27B2F78A6B4F}" type="slidenum">
              <a:rPr lang="th-TH" smtClean="0"/>
              <a:t>1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th-TH" smtClean="0"/>
              <a:t>การวางแผนและการควบคุมพัสดุคงคลัง</a:t>
            </a:r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-3439" y="2438401"/>
            <a:ext cx="9909440" cy="1063625"/>
            <a:chOff x="-2" y="1536"/>
            <a:chExt cx="5762" cy="670"/>
          </a:xfrm>
        </p:grpSpPr>
        <p:grpSp>
          <p:nvGrpSpPr>
            <p:cNvPr id="109571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0957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7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7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7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8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959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9591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9592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959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270927" y="1341438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10959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264047" y="3886200"/>
            <a:ext cx="6934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109595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264047" y="6248400"/>
            <a:ext cx="206375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th-TH"/>
          </a:p>
        </p:txBody>
      </p:sp>
      <p:sp>
        <p:nvSpPr>
          <p:cNvPr id="109596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th-TH"/>
          </a:p>
        </p:txBody>
      </p:sp>
      <p:sp>
        <p:nvSpPr>
          <p:cNvPr id="109597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D62B90-1186-4FFC-944D-AAAFA82056D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3" grpId="0"/>
      <p:bldP spid="109594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959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5C05C-EA48-45FB-A782-2D8DAD29B34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6002" y="457200"/>
            <a:ext cx="21050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927" y="457200"/>
            <a:ext cx="61499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94932-4148-4E82-AE2D-87D81501FCE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927" y="4572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0927" y="1981200"/>
            <a:ext cx="4127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3527" y="1981200"/>
            <a:ext cx="4127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70927" y="6265863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98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946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5306592A-FA55-4E96-AE6E-345D560FC70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151E1-ED5B-4330-A96A-978845FA344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6864A-1895-4BB7-9A63-F183D1E93B3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927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3527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88DD5-991F-40E2-99B9-6D78C0E1CC3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4833E-A6F4-4285-BCE6-02D5A2EB5C4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F7F03-5B23-45FB-8DA3-FFCCC2AFA6F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DB287-79F9-465D-91DB-DD93C3AF534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210A8-C832-4CF2-8F2B-3560EAA96A3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4F6A-67F6-44F9-BEE9-7D76306C39C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1" y="-4763"/>
            <a:ext cx="1152260" cy="6858001"/>
            <a:chOff x="0" y="-3"/>
            <a:chExt cx="670" cy="4320"/>
          </a:xfrm>
        </p:grpSpPr>
        <p:grpSp>
          <p:nvGrpSpPr>
            <p:cNvPr id="108547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854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4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5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6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6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6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6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6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6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856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856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8568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856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270927" y="4572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857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927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857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70927" y="626586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857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98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857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8F7715A-772B-48C9-B7EF-CB6335BEACF4}" type="slidenum">
              <a:rPr lang="en-US"/>
              <a:pPr/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8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8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8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8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9" grpId="0"/>
      <p:bldP spid="10857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857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857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857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857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85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0927" y="908050"/>
            <a:ext cx="8420100" cy="1143000"/>
          </a:xfrm>
        </p:spPr>
        <p:txBody>
          <a:bodyPr/>
          <a:lstStyle/>
          <a:p>
            <a:r>
              <a:rPr lang="th-TH" sz="12900" b="1">
                <a:effectLst>
                  <a:outerShdw blurRad="38100" dist="38100" dir="2700000" algn="tl">
                    <a:srgbClr val="FFFFFF"/>
                  </a:outerShdw>
                </a:effectLst>
              </a:rPr>
              <a:t>บทที่ 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4048" y="3886200"/>
            <a:ext cx="8291115" cy="1752600"/>
          </a:xfrm>
        </p:spPr>
        <p:txBody>
          <a:bodyPr/>
          <a:lstStyle/>
          <a:p>
            <a:r>
              <a:rPr lang="th-TH" sz="7200" b="1">
                <a:effectLst>
                  <a:outerShdw blurRad="38100" dist="38100" dir="2700000" algn="tl">
                    <a:srgbClr val="CC0066"/>
                  </a:outerShdw>
                </a:effectLst>
              </a:rPr>
              <a:t>การวางแผนและ</a:t>
            </a:r>
          </a:p>
          <a:p>
            <a:r>
              <a:rPr lang="th-TH" sz="7200" b="1">
                <a:effectLst>
                  <a:outerShdw blurRad="38100" dist="38100" dir="2700000" algn="tl">
                    <a:srgbClr val="CC0066"/>
                  </a:outerShdw>
                </a:effectLst>
              </a:rPr>
              <a:t>การควบคุมบริหารพัสดุคงคลัง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D62B90-1186-4FFC-944D-AAAFA82056D0}" type="slidenum">
              <a:rPr lang="en-US" smtClean="0"/>
              <a:pPr/>
              <a:t>1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ขั้นตอนการใช้ตัวแบบพัสดุคงคลังเพื่อตัดสินใจ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698626"/>
            <a:ext cx="8420100" cy="4538663"/>
          </a:xfrm>
        </p:spPr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/>
              <a:t>พิจารณาและวิเคราะห์ระบบอย่างละเอียด แจกแจงรายละเอียดของคุณลักษณะเฉพาะและสมมติฐานที่สำคัญของระบบ</a:t>
            </a:r>
          </a:p>
          <a:p>
            <a:pPr marL="609600" indent="-609600" algn="thaiDist">
              <a:buFontTx/>
              <a:buAutoNum type="arabicPeriod"/>
            </a:pPr>
            <a:r>
              <a:rPr lang="th-TH"/>
              <a:t>สร้างความสัมพันธ์ของต้นทุนต่างๆ โดยพิจารณาว่าต้นทุนที่เกิดขึ้นในระบบพัสดุคงคลัง ประกอบด้วยอะไรบ้าง และมีความสัมพันธ์กันอย่างไรกับปริมาณการเก็บพัสดุคงคลัง</a:t>
            </a:r>
          </a:p>
          <a:p>
            <a:pPr marL="609600" indent="-609600" algn="thaiDist">
              <a:buFontTx/>
              <a:buAutoNum type="arabicPeriod"/>
            </a:pPr>
            <a:r>
              <a:rPr lang="th-TH"/>
              <a:t>เขียนสมการของต้นทุนการเก็บพัสดุคงคลัง</a:t>
            </a:r>
          </a:p>
          <a:p>
            <a:pPr marL="609600" indent="-609600" algn="thaiDist">
              <a:buFontTx/>
              <a:buAutoNum type="arabicPeriod"/>
            </a:pPr>
            <a:r>
              <a:rPr lang="th-TH"/>
              <a:t>หาจุดสั่งซื้อหรือสั่งผลิตที่ทำให้ต้นทุนการเก็บรักษามีค่าต่ำสุดและเวลาที่จะสั่งซื้อ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10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การตั้งสมมติฐานรูปแบบพัสดุคงคลัง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 dirty="0"/>
              <a:t>ต้องทราบความต้องการ และค่าความต้องการต้องรู้ค่าแน่นอนและมีค่าคงที่ตลอดเวลา</a:t>
            </a:r>
          </a:p>
          <a:p>
            <a:pPr marL="609600" indent="-609600" algn="thaiDist">
              <a:buFontTx/>
              <a:buAutoNum type="arabicPeriod"/>
            </a:pPr>
            <a:r>
              <a:rPr lang="th-TH" dirty="0"/>
              <a:t>ช่วงเวลานำ </a:t>
            </a:r>
            <a:r>
              <a:rPr lang="en-US" sz="2400" dirty="0" smtClean="0"/>
              <a:t>(Lead </a:t>
            </a:r>
            <a:r>
              <a:rPr lang="en-US" sz="2400" dirty="0"/>
              <a:t>time)</a:t>
            </a:r>
            <a:r>
              <a:rPr lang="en-US" dirty="0"/>
              <a:t> ::: </a:t>
            </a:r>
            <a:r>
              <a:rPr lang="th-TH" dirty="0"/>
              <a:t>ช่วงเวลาที่พัสดุมีการเดินทางมาถึงคลัง กำหนดให้เป็นศูนย์</a:t>
            </a:r>
          </a:p>
          <a:p>
            <a:pPr marL="609600" indent="-609600" algn="thaiDist">
              <a:buFontTx/>
              <a:buAutoNum type="arabicPeriod"/>
            </a:pPr>
            <a:r>
              <a:rPr lang="th-TH" dirty="0"/>
              <a:t>ไม่มีการเก็บสินค้าสำรอง </a:t>
            </a:r>
            <a:r>
              <a:rPr lang="en-US" sz="2400" dirty="0" smtClean="0"/>
              <a:t>(Safety </a:t>
            </a:r>
            <a:r>
              <a:rPr lang="en-US" sz="2400" dirty="0"/>
              <a:t>Stock)</a:t>
            </a:r>
            <a:r>
              <a:rPr lang="en-US" dirty="0"/>
              <a:t> </a:t>
            </a:r>
            <a:endParaRPr lang="th-TH" dirty="0"/>
          </a:p>
          <a:p>
            <a:pPr marL="990600" lvl="1" indent="-533400" algn="thaiDist"/>
            <a:r>
              <a:rPr lang="th-TH" dirty="0"/>
              <a:t>สินค้าสำรอง </a:t>
            </a:r>
            <a:r>
              <a:rPr lang="en-US" dirty="0"/>
              <a:t>::: </a:t>
            </a:r>
            <a:r>
              <a:rPr lang="th-TH" dirty="0"/>
              <a:t>จำนวนที่มีการเก็บพัสดุคงคลังเผื่อหรือเกินไว้เพื่อไว้รองรับในช่วงเวลานำ หรือเมื่อเกิดปริมาณความต้องการมากกว่าที่คาดการณ์ไว้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11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การกำหนดขนาดการสั่งซื้อ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 sz="4000" dirty="0"/>
              <a:t>ตัวแบบการวิเคราะห์ส่วนเพิ่ม </a:t>
            </a:r>
          </a:p>
          <a:p>
            <a:pPr marL="609600" indent="-609600" algn="thaiDist">
              <a:buFontTx/>
              <a:buNone/>
            </a:pPr>
            <a:r>
              <a:rPr lang="th-TH" dirty="0"/>
              <a:t>	</a:t>
            </a:r>
            <a:r>
              <a:rPr lang="en-US" dirty="0" smtClean="0"/>
              <a:t>(Marginal </a:t>
            </a:r>
            <a:r>
              <a:rPr lang="en-US" dirty="0"/>
              <a:t>Analysis)</a:t>
            </a:r>
          </a:p>
          <a:p>
            <a:pPr marL="609600" indent="-609600" algn="thaiDist">
              <a:buFontTx/>
              <a:buAutoNum type="arabicPeriod" startAt="2"/>
            </a:pPr>
            <a:r>
              <a:rPr lang="th-TH" sz="4000" dirty="0"/>
              <a:t>ตัวแบบการสั่งซื้ออย่างประหยัด </a:t>
            </a:r>
          </a:p>
          <a:p>
            <a:pPr marL="609600" indent="-609600" algn="thaiDist">
              <a:buFontTx/>
              <a:buNone/>
            </a:pPr>
            <a:r>
              <a:rPr lang="th-TH" dirty="0"/>
              <a:t>	</a:t>
            </a:r>
            <a:r>
              <a:rPr lang="en-US" dirty="0" smtClean="0"/>
              <a:t>(Economic </a:t>
            </a:r>
            <a:r>
              <a:rPr lang="en-US" dirty="0"/>
              <a:t>Order Quantity : EOQ)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12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/>
              <a:t>ตัวแบบการวิเคราะห์ส่วนเพิ่ม</a:t>
            </a:r>
            <a:r>
              <a:rPr lang="th-TH" sz="4000" dirty="0"/>
              <a:t> </a:t>
            </a:r>
            <a:br>
              <a:rPr lang="th-TH" sz="4000" dirty="0"/>
            </a:br>
            <a:r>
              <a:rPr lang="en-US" sz="4000" dirty="0" smtClean="0"/>
              <a:t>(Marginal </a:t>
            </a:r>
            <a:r>
              <a:rPr lang="en-US" sz="4000" dirty="0"/>
              <a:t>Analysis)</a:t>
            </a:r>
            <a:endParaRPr lang="th-TH" sz="4000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981201"/>
            <a:ext cx="8420100" cy="4543425"/>
          </a:xfrm>
        </p:spPr>
        <p:txBody>
          <a:bodyPr/>
          <a:lstStyle/>
          <a:p>
            <a:pPr algn="thaiDist">
              <a:lnSpc>
                <a:spcPct val="90000"/>
              </a:lnSpc>
            </a:pPr>
            <a:r>
              <a:rPr lang="th-TH" dirty="0"/>
              <a:t>ไม่ทราบว่า พัสดุนี้มีอุปสงค์ </a:t>
            </a:r>
            <a:r>
              <a:rPr lang="en-US" sz="2400" dirty="0" smtClean="0"/>
              <a:t>(demand</a:t>
            </a:r>
            <a:r>
              <a:rPr lang="en-US" sz="2400" dirty="0"/>
              <a:t>)</a:t>
            </a:r>
            <a:r>
              <a:rPr lang="en-US" dirty="0"/>
              <a:t> </a:t>
            </a:r>
            <a:r>
              <a:rPr lang="th-TH" dirty="0"/>
              <a:t>ที่แน่นอนเป็นเท่าไร </a:t>
            </a:r>
          </a:p>
          <a:p>
            <a:pPr algn="thaiDist">
              <a:lnSpc>
                <a:spcPct val="90000"/>
              </a:lnSpc>
            </a:pPr>
            <a:r>
              <a:rPr lang="th-TH" dirty="0"/>
              <a:t>มีการสั่งพัสดุคงคลังมาเก็บเพียงครั้งเดียว เรียก </a:t>
            </a:r>
            <a:r>
              <a:rPr lang="en-US" sz="2400" dirty="0"/>
              <a:t>Single-period-inventory</a:t>
            </a:r>
          </a:p>
          <a:p>
            <a:pPr algn="thaiDist">
              <a:lnSpc>
                <a:spcPct val="90000"/>
              </a:lnSpc>
            </a:pPr>
            <a:r>
              <a:rPr lang="en-US" dirty="0"/>
              <a:t>C</a:t>
            </a:r>
            <a:r>
              <a:rPr lang="en-US" baseline="-25000" dirty="0"/>
              <a:t>u</a:t>
            </a:r>
            <a:r>
              <a:rPr lang="en-US" dirty="0"/>
              <a:t> : </a:t>
            </a:r>
            <a:r>
              <a:rPr lang="th-TH" dirty="0"/>
              <a:t>ค่าเสียโอกาส </a:t>
            </a:r>
            <a:r>
              <a:rPr lang="en-US" sz="2400" dirty="0" smtClean="0"/>
              <a:t>(Opportunity </a:t>
            </a:r>
            <a:r>
              <a:rPr lang="en-US" sz="2400" dirty="0"/>
              <a:t>Cost) :::</a:t>
            </a:r>
            <a:r>
              <a:rPr lang="en-US" dirty="0"/>
              <a:t> </a:t>
            </a:r>
            <a:r>
              <a:rPr lang="th-TH" dirty="0"/>
              <a:t>วัสดุที่เก็บไม่เพียงพอต่อความต้องการที่แท้จริง</a:t>
            </a:r>
          </a:p>
          <a:p>
            <a:pPr algn="thaiDist">
              <a:lnSpc>
                <a:spcPct val="90000"/>
              </a:lnSpc>
            </a:pPr>
            <a:r>
              <a:rPr lang="en-US" dirty="0"/>
              <a:t>C</a:t>
            </a:r>
            <a:r>
              <a:rPr lang="en-US" baseline="-25000" dirty="0"/>
              <a:t>o</a:t>
            </a:r>
            <a:r>
              <a:rPr lang="en-US" dirty="0"/>
              <a:t> : </a:t>
            </a:r>
            <a:r>
              <a:rPr lang="th-TH" dirty="0"/>
              <a:t>ค่าเก็บพัสดุเกิน </a:t>
            </a:r>
            <a:r>
              <a:rPr lang="en-US" sz="2400" dirty="0" smtClean="0"/>
              <a:t>(Overstocking </a:t>
            </a:r>
            <a:r>
              <a:rPr lang="en-US" sz="2400" dirty="0"/>
              <a:t>Cost) :::</a:t>
            </a:r>
            <a:r>
              <a:rPr lang="en-US" dirty="0"/>
              <a:t> </a:t>
            </a:r>
            <a:r>
              <a:rPr lang="th-TH" dirty="0"/>
              <a:t>การเก็บพัสดุไว้เกินแล้วต้องมีการลดราคาในการขายคืน หรือขายไม่ได้</a:t>
            </a:r>
            <a:endParaRPr lang="en-US" dirty="0"/>
          </a:p>
          <a:p>
            <a:pPr algn="thaiDist">
              <a:lnSpc>
                <a:spcPct val="90000"/>
              </a:lnSpc>
            </a:pPr>
            <a:r>
              <a:rPr lang="th-TH" sz="3600" dirty="0"/>
              <a:t>การตัดสินใจ </a:t>
            </a:r>
            <a:r>
              <a:rPr lang="en-US" sz="3600" dirty="0"/>
              <a:t>:::</a:t>
            </a:r>
            <a:r>
              <a:rPr lang="en-US" dirty="0"/>
              <a:t> </a:t>
            </a:r>
            <a:r>
              <a:rPr lang="th-TH" sz="3600" dirty="0"/>
              <a:t>จุดที่ค่าความน่าจะเป็นสะสมมีค่าเท่ากับหรือมากกว่าค่าความน่าจะเป็นวิกฤต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13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6012" y="457200"/>
            <a:ext cx="9126934" cy="1143000"/>
          </a:xfrm>
        </p:spPr>
        <p:txBody>
          <a:bodyPr/>
          <a:lstStyle/>
          <a:p>
            <a:r>
              <a:rPr lang="th-TH" sz="4800" b="1" dirty="0"/>
              <a:t>ตัวแบบพื้นฐานการสั่งซื้ออย่างประหยัด</a:t>
            </a:r>
            <a:br>
              <a:rPr lang="th-TH" sz="4800" b="1" dirty="0"/>
            </a:br>
            <a:r>
              <a:rPr lang="en-US" sz="3200" b="1" dirty="0" smtClean="0"/>
              <a:t>(Basic </a:t>
            </a:r>
            <a:r>
              <a:rPr lang="en-US" sz="3200" b="1" dirty="0"/>
              <a:t>Economic Order Quantity Model; EOQ)</a:t>
            </a:r>
            <a:endParaRPr lang="th-TH" sz="3200" b="1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981200"/>
            <a:ext cx="8420100" cy="4616450"/>
          </a:xfrm>
        </p:spPr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/>
              <a:t>ค่าความต้องการมีค่าตัวเลขแน่นอนและมีค่าคงที่</a:t>
            </a:r>
          </a:p>
          <a:p>
            <a:pPr marL="609600" indent="-609600" algn="thaiDist">
              <a:buFontTx/>
              <a:buAutoNum type="arabicPeriod"/>
            </a:pPr>
            <a:r>
              <a:rPr lang="th-TH"/>
              <a:t>ราคาพัสดุที่สั่งซื้อมาไม่มีการเปลี่ยนตามขนาดของการสั่งซื้อ</a:t>
            </a:r>
          </a:p>
          <a:p>
            <a:pPr marL="609600" indent="-609600" algn="thaiDist">
              <a:buFontTx/>
              <a:buAutoNum type="arabicPeriod"/>
            </a:pPr>
            <a:r>
              <a:rPr lang="th-TH"/>
              <a:t>การสั่งหนึ่งครั้งมีการส่งมอบของเพียงครั้งเดียว (ไม่มีการทยอยส่งมอบ)</a:t>
            </a:r>
          </a:p>
          <a:p>
            <a:pPr marL="609600" indent="-609600" algn="thaiDist">
              <a:buFontTx/>
              <a:buAutoNum type="arabicPeriod"/>
            </a:pPr>
            <a:r>
              <a:rPr lang="th-TH"/>
              <a:t>ไม่มีช่วงเวลานำ</a:t>
            </a:r>
          </a:p>
          <a:p>
            <a:pPr marL="609600" indent="-609600" algn="thaiDist">
              <a:buFontTx/>
              <a:buAutoNum type="arabicPeriod"/>
            </a:pPr>
            <a:r>
              <a:rPr lang="th-TH"/>
              <a:t>ค่าใช้จ่ายในการสั่งซื้อคงที่ไม่ว่าขนาดการสั่งซื้อจะเป็นปริมาณเท่าใดก็ตาม</a:t>
            </a:r>
          </a:p>
          <a:p>
            <a:pPr marL="609600" indent="-609600" algn="thaiDist">
              <a:buFontTx/>
              <a:buAutoNum type="arabicPeriod"/>
            </a:pPr>
            <a:r>
              <a:rPr lang="th-TH"/>
              <a:t>ค่าใช้จ่ายในการเก็บพัสดุแปรผันตามปริมาณพัสดุที่เก็บรักษา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14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ตัวแบบพื้นฐานการสั่งซื้ออย่างประหยัด</a:t>
            </a:r>
          </a:p>
        </p:txBody>
      </p:sp>
      <p:grpSp>
        <p:nvGrpSpPr>
          <p:cNvPr id="125969" name="Group 17"/>
          <p:cNvGrpSpPr>
            <a:grpSpLocks/>
          </p:cNvGrpSpPr>
          <p:nvPr/>
        </p:nvGrpSpPr>
        <p:grpSpPr bwMode="auto">
          <a:xfrm>
            <a:off x="1052513" y="1685926"/>
            <a:ext cx="8378826" cy="4772026"/>
            <a:chOff x="612" y="1062"/>
            <a:chExt cx="4872" cy="3006"/>
          </a:xfrm>
        </p:grpSpPr>
        <p:sp>
          <p:nvSpPr>
            <p:cNvPr id="125966" name="Text Box 14"/>
            <p:cNvSpPr txBox="1">
              <a:spLocks noChangeArrowheads="1"/>
            </p:cNvSpPr>
            <p:nvPr/>
          </p:nvSpPr>
          <p:spPr bwMode="auto">
            <a:xfrm>
              <a:off x="612" y="1062"/>
              <a:ext cx="11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800"/>
                <a:t>ปริมาณพัสดุคงคลัง</a:t>
              </a:r>
            </a:p>
          </p:txBody>
        </p:sp>
        <p:grpSp>
          <p:nvGrpSpPr>
            <p:cNvPr id="125968" name="Group 16"/>
            <p:cNvGrpSpPr>
              <a:grpSpLocks/>
            </p:cNvGrpSpPr>
            <p:nvPr/>
          </p:nvGrpSpPr>
          <p:grpSpPr bwMode="auto">
            <a:xfrm>
              <a:off x="1111" y="1471"/>
              <a:ext cx="4373" cy="2597"/>
              <a:chOff x="1111" y="1299"/>
              <a:chExt cx="4373" cy="2597"/>
            </a:xfrm>
          </p:grpSpPr>
          <p:sp>
            <p:nvSpPr>
              <p:cNvPr id="125956" name="Line 4"/>
              <p:cNvSpPr>
                <a:spLocks noChangeShapeType="1"/>
              </p:cNvSpPr>
              <p:nvPr/>
            </p:nvSpPr>
            <p:spPr bwMode="auto">
              <a:xfrm flipV="1">
                <a:off x="1111" y="1299"/>
                <a:ext cx="0" cy="2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cxnSp>
            <p:nvCxnSpPr>
              <p:cNvPr id="125957" name="AutoShape 5"/>
              <p:cNvCxnSpPr>
                <a:cxnSpLocks noChangeShapeType="1"/>
                <a:stCxn id="125956" idx="0"/>
              </p:cNvCxnSpPr>
              <p:nvPr/>
            </p:nvCxnSpPr>
            <p:spPr bwMode="auto">
              <a:xfrm>
                <a:off x="1111" y="3521"/>
                <a:ext cx="431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25958" name="Line 6"/>
              <p:cNvSpPr>
                <a:spLocks noChangeShapeType="1"/>
              </p:cNvSpPr>
              <p:nvPr/>
            </p:nvSpPr>
            <p:spPr bwMode="auto">
              <a:xfrm>
                <a:off x="1111" y="1979"/>
                <a:ext cx="1225" cy="1542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cxnSp>
            <p:nvCxnSpPr>
              <p:cNvPr id="125959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2336" y="1969"/>
                <a:ext cx="0" cy="1542"/>
              </a:xfrm>
              <a:prstGeom prst="straightConnector1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5960" name="Line 8"/>
              <p:cNvSpPr>
                <a:spLocks noChangeShapeType="1"/>
              </p:cNvSpPr>
              <p:nvPr/>
            </p:nvSpPr>
            <p:spPr bwMode="auto">
              <a:xfrm>
                <a:off x="2331" y="1969"/>
                <a:ext cx="1225" cy="1542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cxnSp>
            <p:nvCxnSpPr>
              <p:cNvPr id="125961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3550" y="1963"/>
                <a:ext cx="0" cy="1542"/>
              </a:xfrm>
              <a:prstGeom prst="straightConnector1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5962" name="Line 10"/>
              <p:cNvSpPr>
                <a:spLocks noChangeShapeType="1"/>
              </p:cNvSpPr>
              <p:nvPr/>
            </p:nvSpPr>
            <p:spPr bwMode="auto">
              <a:xfrm>
                <a:off x="3545" y="1963"/>
                <a:ext cx="1225" cy="1542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cxnSp>
            <p:nvCxnSpPr>
              <p:cNvPr id="125963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4785" y="1933"/>
                <a:ext cx="0" cy="1542"/>
              </a:xfrm>
              <a:prstGeom prst="straightConnector1">
                <a:avLst/>
              </a:prstGeom>
              <a:noFill/>
              <a:ln w="38100">
                <a:solidFill>
                  <a:srgbClr val="FFFF66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125964" name="Line 12"/>
              <p:cNvSpPr>
                <a:spLocks noChangeShapeType="1"/>
              </p:cNvSpPr>
              <p:nvPr/>
            </p:nvSpPr>
            <p:spPr bwMode="auto">
              <a:xfrm>
                <a:off x="4780" y="1933"/>
                <a:ext cx="541" cy="681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5965" name="Text Box 13"/>
              <p:cNvSpPr txBox="1">
                <a:spLocks noChangeArrowheads="1"/>
              </p:cNvSpPr>
              <p:nvPr/>
            </p:nvSpPr>
            <p:spPr bwMode="auto">
              <a:xfrm>
                <a:off x="5126" y="3566"/>
                <a:ext cx="35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h-TH" sz="2800"/>
                  <a:t>เวลา</a:t>
                </a:r>
              </a:p>
            </p:txBody>
          </p:sp>
          <p:sp>
            <p:nvSpPr>
              <p:cNvPr id="125967" name="AutoShape 15"/>
              <p:cNvSpPr>
                <a:spLocks/>
              </p:cNvSpPr>
              <p:nvPr/>
            </p:nvSpPr>
            <p:spPr bwMode="auto">
              <a:xfrm>
                <a:off x="1930" y="1317"/>
                <a:ext cx="1721" cy="299"/>
              </a:xfrm>
              <a:prstGeom prst="borderCallout2">
                <a:avLst>
                  <a:gd name="adj1" fmla="val 24079"/>
                  <a:gd name="adj2" fmla="val -2787"/>
                  <a:gd name="adj3" fmla="val 24079"/>
                  <a:gd name="adj4" fmla="val -19583"/>
                  <a:gd name="adj5" fmla="val 281940"/>
                  <a:gd name="adj6" fmla="val -37069"/>
                </a:avLst>
              </a:prstGeom>
              <a:solidFill>
                <a:srgbClr val="FFFFCC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th-TH" sz="2800">
                    <a:solidFill>
                      <a:schemeClr val="bg1"/>
                    </a:solidFill>
                  </a:rPr>
                  <a:t>อัตราการใช้งานต่อวัน</a:t>
                </a:r>
              </a:p>
            </p:txBody>
          </p:sp>
        </p:grpSp>
      </p:grp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1109266" y="3057525"/>
            <a:ext cx="588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/>
              <a:t>9500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3860933" y="5876925"/>
            <a:ext cx="285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/>
              <a:t>9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5940161" y="5876925"/>
            <a:ext cx="386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/>
              <a:t>18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F03-5B23-45FB-8DA3-FFCCC2AFA6FC}" type="slidenum">
              <a:rPr lang="en-US" smtClean="0"/>
              <a:pPr/>
              <a:t>15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ตัวแบบ </a:t>
            </a:r>
            <a:r>
              <a:rPr lang="en-US" sz="4800" b="1"/>
              <a:t>EOQ</a:t>
            </a:r>
            <a:endParaRPr lang="th-TH" sz="4800" b="1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0927" y="1981201"/>
            <a:ext cx="8127735" cy="3103563"/>
          </a:xfrm>
        </p:spPr>
        <p:txBody>
          <a:bodyPr/>
          <a:lstStyle/>
          <a:p>
            <a:r>
              <a:rPr lang="en-US" sz="3600"/>
              <a:t>Q  =  </a:t>
            </a:r>
            <a:r>
              <a:rPr lang="th-TH" sz="3600"/>
              <a:t>ปริมาณการสั่งในแต่ละครั้ง</a:t>
            </a:r>
          </a:p>
          <a:p>
            <a:r>
              <a:rPr lang="en-US" sz="3600"/>
              <a:t>R  =  </a:t>
            </a:r>
            <a:r>
              <a:rPr lang="th-TH" sz="3600"/>
              <a:t>ปริมาณความต้องการรวมตลอดปี</a:t>
            </a:r>
          </a:p>
          <a:p>
            <a:r>
              <a:rPr lang="en-US" sz="3600"/>
              <a:t>C</a:t>
            </a:r>
            <a:r>
              <a:rPr lang="en-US" sz="3600" baseline="-25000"/>
              <a:t>p</a:t>
            </a:r>
            <a:r>
              <a:rPr lang="en-US" sz="3600"/>
              <a:t> = </a:t>
            </a:r>
            <a:r>
              <a:rPr lang="th-TH" sz="3600"/>
              <a:t>ค่าสั่งซื้อ (บาท/ครั้ง)</a:t>
            </a:r>
          </a:p>
          <a:p>
            <a:r>
              <a:rPr lang="en-US" sz="3600"/>
              <a:t>C</a:t>
            </a:r>
            <a:r>
              <a:rPr lang="en-US" sz="3600" baseline="-25000"/>
              <a:t>H</a:t>
            </a:r>
            <a:r>
              <a:rPr lang="en-US" sz="3600"/>
              <a:t> = </a:t>
            </a:r>
            <a:r>
              <a:rPr lang="th-TH" sz="3600"/>
              <a:t>ค่าเก็บรักษา (บาท/ชิ้น/ปี)</a:t>
            </a:r>
          </a:p>
          <a:p>
            <a:r>
              <a:rPr lang="th-TH" sz="3600"/>
              <a:t>สูตรคำนวณ   </a:t>
            </a: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67189" y="5448300"/>
          <a:ext cx="6942800" cy="1004888"/>
        </p:xfrm>
        <a:graphic>
          <a:graphicData uri="http://schemas.openxmlformats.org/presentationml/2006/ole">
            <p:oleObj spid="_x0000_s131076" name="Equation" r:id="rId3" imgW="3162240" imgH="4950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592A-FA55-4E96-AE6E-345D560FC705}" type="slidenum">
              <a:rPr lang="en-US" smtClean="0"/>
              <a:pPr/>
              <a:t>16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EOQ</a:t>
            </a:r>
            <a:r>
              <a:rPr lang="en-US" sz="4800" b="1"/>
              <a:t> </a:t>
            </a:r>
            <a:r>
              <a:rPr lang="th-TH" sz="4800" b="1"/>
              <a:t>สามารถประยุกต์แยกได้เป็น 2 กรณี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0927" y="1628775"/>
            <a:ext cx="8050344" cy="4321175"/>
          </a:xfrm>
        </p:spPr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 sz="3600" b="1" dirty="0"/>
              <a:t>ตัวแบบการสั่งซื้ออย่างประหยัดเมื่อมีการทยอยส่งมอบ </a:t>
            </a:r>
            <a:r>
              <a:rPr lang="en-US" sz="2800" b="1" dirty="0" smtClean="0"/>
              <a:t>(</a:t>
            </a:r>
            <a:r>
              <a:rPr lang="en-US" sz="2800" dirty="0" smtClean="0"/>
              <a:t>Economic </a:t>
            </a:r>
            <a:r>
              <a:rPr lang="en-US" sz="2800" dirty="0"/>
              <a:t>Lot Size with Replenishment or Economic Production Quantity)</a:t>
            </a:r>
          </a:p>
          <a:p>
            <a:pPr marL="990600" lvl="1" indent="-533400" algn="thaiDist"/>
            <a:r>
              <a:rPr lang="th-TH" sz="3600" dirty="0"/>
              <a:t>สินค้าที่สั่งซื้อหรือสั่งผลิตไม่ได้ส่งเข้ามาพร้อมๆ กัน แต่ส่งเข้ามาหรือผลิตด้วยอัตราคงที่แน่นอนอัตราหนึ่ง</a:t>
            </a:r>
          </a:p>
          <a:p>
            <a:pPr marL="990600" lvl="1" indent="-533400" algn="thaiDist"/>
            <a:r>
              <a:rPr lang="th-TH" sz="3600" dirty="0"/>
              <a:t>อัตราส่งสินค้า ต้องสูงกว่าอัตราการใช้หรือจำหน่ายสินค้า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592A-FA55-4E96-AE6E-345D560FC705}" type="slidenum">
              <a:rPr lang="en-US" smtClean="0"/>
              <a:pPr/>
              <a:t>17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Grp="1" noChangeArrowheads="1"/>
          </p:cNvSpPr>
          <p:nvPr>
            <p:ph type="title"/>
          </p:nvPr>
        </p:nvSpPr>
        <p:spPr>
          <a:xfrm>
            <a:off x="1270927" y="44450"/>
            <a:ext cx="8420100" cy="1143000"/>
          </a:xfrm>
        </p:spPr>
        <p:txBody>
          <a:bodyPr/>
          <a:lstStyle/>
          <a:p>
            <a:r>
              <a:rPr lang="th-TH" sz="4000" b="1"/>
              <a:t>ตัวแบบการสั่งซื้ออย่างประหยัดเมื่อมีการทยอยส่งมอบ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0927" y="1196975"/>
            <a:ext cx="8363346" cy="865188"/>
          </a:xfrm>
        </p:spPr>
        <p:txBody>
          <a:bodyPr/>
          <a:lstStyle/>
          <a:p>
            <a:pPr algn="thaiDist"/>
            <a:r>
              <a:rPr lang="en-US" sz="3600"/>
              <a:t>P  =  </a:t>
            </a:r>
            <a:r>
              <a:rPr lang="th-TH" sz="3600"/>
              <a:t>อัตราการส่งมอบ (ชิ้น/ปี)</a:t>
            </a:r>
            <a:endParaRPr lang="th-TH" sz="2400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86405" y="1773238"/>
          <a:ext cx="8347869" cy="1492250"/>
        </p:xfrm>
        <a:graphic>
          <a:graphicData uri="http://schemas.openxmlformats.org/presentationml/2006/ole">
            <p:oleObj spid="_x0000_s136196" name="Equation" r:id="rId3" imgW="3213000" imgH="622080" progId="">
              <p:embed/>
            </p:oleObj>
          </a:graphicData>
        </a:graphic>
      </p:graphicFrame>
      <p:grpSp>
        <p:nvGrpSpPr>
          <p:cNvPr id="136230" name="Group 38"/>
          <p:cNvGrpSpPr>
            <a:grpSpLocks/>
          </p:cNvGrpSpPr>
          <p:nvPr/>
        </p:nvGrpSpPr>
        <p:grpSpPr bwMode="auto">
          <a:xfrm>
            <a:off x="1047354" y="3640140"/>
            <a:ext cx="8617876" cy="3322638"/>
            <a:chOff x="609" y="2293"/>
            <a:chExt cx="5011" cy="2093"/>
          </a:xfrm>
        </p:grpSpPr>
        <p:sp>
          <p:nvSpPr>
            <p:cNvPr id="136200" name="Text Box 8"/>
            <p:cNvSpPr txBox="1">
              <a:spLocks noChangeArrowheads="1"/>
            </p:cNvSpPr>
            <p:nvPr/>
          </p:nvSpPr>
          <p:spPr bwMode="auto">
            <a:xfrm>
              <a:off x="609" y="2293"/>
              <a:ext cx="11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800"/>
                <a:t>ปริมาณพัสดุคงคลัง</a:t>
              </a:r>
            </a:p>
          </p:txBody>
        </p:sp>
        <p:sp>
          <p:nvSpPr>
            <p:cNvPr id="136202" name="Line 10"/>
            <p:cNvSpPr>
              <a:spLocks noChangeShapeType="1"/>
            </p:cNvSpPr>
            <p:nvPr/>
          </p:nvSpPr>
          <p:spPr bwMode="auto">
            <a:xfrm flipV="1">
              <a:off x="927" y="2562"/>
              <a:ext cx="0" cy="14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cxnSp>
          <p:nvCxnSpPr>
            <p:cNvPr id="136203" name="AutoShape 11"/>
            <p:cNvCxnSpPr>
              <a:cxnSpLocks noChangeShapeType="1"/>
              <a:stCxn id="136202" idx="0"/>
            </p:cNvCxnSpPr>
            <p:nvPr/>
          </p:nvCxnSpPr>
          <p:spPr bwMode="auto">
            <a:xfrm>
              <a:off x="927" y="4026"/>
              <a:ext cx="4448" cy="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6204" name="Line 12"/>
            <p:cNvSpPr>
              <a:spLocks noChangeShapeType="1"/>
            </p:cNvSpPr>
            <p:nvPr/>
          </p:nvSpPr>
          <p:spPr bwMode="auto">
            <a:xfrm>
              <a:off x="1543" y="3010"/>
              <a:ext cx="1108" cy="10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36206" name="Line 14"/>
            <p:cNvSpPr>
              <a:spLocks noChangeShapeType="1"/>
            </p:cNvSpPr>
            <p:nvPr/>
          </p:nvSpPr>
          <p:spPr bwMode="auto">
            <a:xfrm>
              <a:off x="3244" y="3004"/>
              <a:ext cx="1108" cy="10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36211" name="Text Box 19"/>
            <p:cNvSpPr txBox="1">
              <a:spLocks noChangeArrowheads="1"/>
            </p:cNvSpPr>
            <p:nvPr/>
          </p:nvSpPr>
          <p:spPr bwMode="auto">
            <a:xfrm>
              <a:off x="5262" y="4056"/>
              <a:ext cx="35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800"/>
                <a:t>เวลา</a:t>
              </a:r>
            </a:p>
          </p:txBody>
        </p:sp>
        <p:cxnSp>
          <p:nvCxnSpPr>
            <p:cNvPr id="136216" name="AutoShape 24"/>
            <p:cNvCxnSpPr>
              <a:cxnSpLocks noChangeShapeType="1"/>
              <a:stCxn id="136202" idx="0"/>
              <a:endCxn id="136204" idx="0"/>
            </p:cNvCxnSpPr>
            <p:nvPr/>
          </p:nvCxnSpPr>
          <p:spPr bwMode="auto">
            <a:xfrm flipV="1">
              <a:off x="927" y="2998"/>
              <a:ext cx="616" cy="1028"/>
            </a:xfrm>
            <a:prstGeom prst="straightConnector1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ffectLst/>
          </p:spPr>
        </p:cxnSp>
        <p:cxnSp>
          <p:nvCxnSpPr>
            <p:cNvPr id="136217" name="AutoShape 25"/>
            <p:cNvCxnSpPr>
              <a:cxnSpLocks noChangeShapeType="1"/>
              <a:endCxn id="136206" idx="0"/>
            </p:cNvCxnSpPr>
            <p:nvPr/>
          </p:nvCxnSpPr>
          <p:spPr bwMode="auto">
            <a:xfrm flipV="1">
              <a:off x="2654" y="2992"/>
              <a:ext cx="590" cy="1022"/>
            </a:xfrm>
            <a:prstGeom prst="straightConnector1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ffectLst/>
          </p:spPr>
        </p:cxnSp>
        <p:cxnSp>
          <p:nvCxnSpPr>
            <p:cNvPr id="136219" name="AutoShape 27"/>
            <p:cNvCxnSpPr>
              <a:cxnSpLocks noChangeShapeType="1"/>
            </p:cNvCxnSpPr>
            <p:nvPr/>
          </p:nvCxnSpPr>
          <p:spPr bwMode="auto">
            <a:xfrm flipV="1">
              <a:off x="4352" y="2976"/>
              <a:ext cx="590" cy="1022"/>
            </a:xfrm>
            <a:prstGeom prst="straightConnector1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ffectLst/>
          </p:spPr>
        </p:cxnSp>
        <p:sp>
          <p:nvSpPr>
            <p:cNvPr id="136220" name="Line 28"/>
            <p:cNvSpPr>
              <a:spLocks noChangeShapeType="1"/>
            </p:cNvSpPr>
            <p:nvPr/>
          </p:nvSpPr>
          <p:spPr bwMode="auto">
            <a:xfrm>
              <a:off x="4947" y="2976"/>
              <a:ext cx="471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36221" name="Line 29"/>
            <p:cNvSpPr>
              <a:spLocks noChangeShapeType="1"/>
            </p:cNvSpPr>
            <p:nvPr/>
          </p:nvSpPr>
          <p:spPr bwMode="auto">
            <a:xfrm>
              <a:off x="1545" y="2704"/>
              <a:ext cx="0" cy="131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36222" name="Line 30"/>
            <p:cNvSpPr>
              <a:spLocks noChangeShapeType="1"/>
            </p:cNvSpPr>
            <p:nvPr/>
          </p:nvSpPr>
          <p:spPr bwMode="auto">
            <a:xfrm>
              <a:off x="3243" y="2704"/>
              <a:ext cx="0" cy="131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36223" name="Line 31"/>
            <p:cNvSpPr>
              <a:spLocks noChangeShapeType="1"/>
            </p:cNvSpPr>
            <p:nvPr/>
          </p:nvSpPr>
          <p:spPr bwMode="auto">
            <a:xfrm>
              <a:off x="4951" y="2704"/>
              <a:ext cx="0" cy="131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36224" name="Line 32"/>
            <p:cNvSpPr>
              <a:spLocks noChangeShapeType="1"/>
            </p:cNvSpPr>
            <p:nvPr/>
          </p:nvSpPr>
          <p:spPr bwMode="auto">
            <a:xfrm>
              <a:off x="2653" y="2704"/>
              <a:ext cx="0" cy="131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36225" name="Line 33"/>
            <p:cNvSpPr>
              <a:spLocks noChangeShapeType="1"/>
            </p:cNvSpPr>
            <p:nvPr/>
          </p:nvSpPr>
          <p:spPr bwMode="auto">
            <a:xfrm>
              <a:off x="4352" y="2704"/>
              <a:ext cx="0" cy="1316"/>
            </a:xfrm>
            <a:prstGeom prst="line">
              <a:avLst/>
            </a:prstGeom>
            <a:noFill/>
            <a:ln w="9525">
              <a:solidFill>
                <a:srgbClr val="FF99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592A-FA55-4E96-AE6E-345D560FC705}" type="slidenum">
              <a:rPr lang="en-US" smtClean="0"/>
              <a:pPr/>
              <a:t>18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EOQ</a:t>
            </a:r>
            <a:r>
              <a:rPr lang="en-US" b="1"/>
              <a:t> </a:t>
            </a:r>
            <a:r>
              <a:rPr lang="th-TH" b="1"/>
              <a:t>สามารถประยุกต์แยกได้เป็น 2 กรณี (ต่อ)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513" y="1700213"/>
            <a:ext cx="8638514" cy="4824412"/>
          </a:xfrm>
        </p:spPr>
        <p:txBody>
          <a:bodyPr/>
          <a:lstStyle/>
          <a:p>
            <a:pPr marL="609600" indent="-609600" algn="thaiDist">
              <a:buFontTx/>
              <a:buAutoNum type="arabicPeriod" startAt="2"/>
            </a:pPr>
            <a:r>
              <a:rPr lang="th-TH" b="1" dirty="0"/>
              <a:t>การเลือกปริมาณการสั่งซื้อเมื่อมีการเสนอส่วนลดทางด้านราคา </a:t>
            </a:r>
            <a:r>
              <a:rPr lang="en-US" sz="2400" b="1" dirty="0" smtClean="0"/>
              <a:t>(Price-Break </a:t>
            </a:r>
            <a:r>
              <a:rPr lang="en-US" sz="2400" b="1" dirty="0"/>
              <a:t>Order Quantity)</a:t>
            </a:r>
            <a:endParaRPr lang="th-TH" sz="2400" b="1" dirty="0"/>
          </a:p>
          <a:p>
            <a:pPr marL="990600" lvl="1" indent="-533400" algn="thaiDist"/>
            <a:r>
              <a:rPr lang="th-TH" sz="3200" dirty="0"/>
              <a:t>เรียก </a:t>
            </a:r>
            <a:r>
              <a:rPr lang="en-US" sz="2400" dirty="0"/>
              <a:t>Quantity  Discount</a:t>
            </a:r>
            <a:endParaRPr lang="th-TH" sz="2400" dirty="0"/>
          </a:p>
          <a:p>
            <a:pPr marL="990600" lvl="1" indent="-533400" algn="thaiDist"/>
            <a:r>
              <a:rPr lang="th-TH" sz="3200" dirty="0"/>
              <a:t>มีการเสนอส่วนลดทางด้านราคา เมื่อมีจำนวนหรือปริมาณการสั่งที่แตกต่างกัน</a:t>
            </a:r>
          </a:p>
          <a:p>
            <a:pPr marL="990600" lvl="1" indent="-533400" algn="thaiDist"/>
            <a:r>
              <a:rPr lang="th-TH" sz="3200" dirty="0"/>
              <a:t>เช่น สินค้าชนิดหนึ่งมีต้นทุนต่อหน่วย ดังแสดงต่อไปนี้</a:t>
            </a:r>
          </a:p>
          <a:p>
            <a:pPr marL="1371600" lvl="2" indent="-457200" algn="thaiDist"/>
            <a:r>
              <a:rPr lang="th-TH" sz="3200" dirty="0"/>
              <a:t>ถ้าสั่งปริมาณ  1-30 หน่วย  มีต้นทุน/หน่วยเป็น 30 บาท</a:t>
            </a:r>
          </a:p>
          <a:p>
            <a:pPr marL="1371600" lvl="2" indent="-457200" algn="thaiDist"/>
            <a:r>
              <a:rPr lang="th-TH" sz="3200" dirty="0"/>
              <a:t>ถ้าสั่งปริมาณ  31-54 หน่วย มีต้นทุน/หน่วยเป็น 25 บาท</a:t>
            </a:r>
          </a:p>
          <a:p>
            <a:pPr marL="1371600" lvl="2" indent="-457200" algn="thaiDist"/>
            <a:r>
              <a:rPr lang="th-TH" sz="3200" dirty="0"/>
              <a:t>ถ้าสั่งปริมาณ  55 ขึ้นไป จะมีต้นทุน/หน่วยเป็น 20 บาท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19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การควบคุมพัสดุในกระบวนการผลิต</a:t>
            </a:r>
          </a:p>
        </p:txBody>
      </p:sp>
      <p:sp>
        <p:nvSpPr>
          <p:cNvPr id="24610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270927" y="1571612"/>
            <a:ext cx="8420100" cy="4524388"/>
          </a:xfrm>
        </p:spPr>
        <p:txBody>
          <a:bodyPr/>
          <a:lstStyle/>
          <a:p>
            <a:r>
              <a:rPr lang="th-TH" sz="3600" dirty="0"/>
              <a:t>ความสัมพันธ์ตั้งแต่รับพัสดุเข้าจนกระทั่งส่งมอบให้กับลูกค้า</a:t>
            </a:r>
          </a:p>
        </p:txBody>
      </p:sp>
      <p:grpSp>
        <p:nvGrpSpPr>
          <p:cNvPr id="24611" name="Group 35"/>
          <p:cNvGrpSpPr>
            <a:grpSpLocks/>
          </p:cNvGrpSpPr>
          <p:nvPr/>
        </p:nvGrpSpPr>
        <p:grpSpPr bwMode="auto">
          <a:xfrm>
            <a:off x="896013" y="2924175"/>
            <a:ext cx="8815652" cy="3816350"/>
            <a:chOff x="521" y="1915"/>
            <a:chExt cx="5126" cy="2404"/>
          </a:xfrm>
        </p:grpSpPr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020" y="1915"/>
              <a:ext cx="1316" cy="5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Materials and</a:t>
              </a:r>
            </a:p>
            <a:p>
              <a:pPr algn="ctr"/>
              <a:r>
                <a:rPr lang="en-US" sz="2400">
                  <a:solidFill>
                    <a:schemeClr val="bg1"/>
                  </a:solidFill>
                </a:rPr>
                <a:t>Parts Receiving</a:t>
              </a:r>
              <a:endParaRPr lang="th-TH" sz="2400">
                <a:solidFill>
                  <a:schemeClr val="bg1"/>
                </a:solidFill>
              </a:endParaRPr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2925" y="1915"/>
              <a:ext cx="1089" cy="5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Parts Storage</a:t>
              </a:r>
              <a:endParaRPr lang="th-TH" sz="2400">
                <a:solidFill>
                  <a:schemeClr val="bg1"/>
                </a:solidFill>
              </a:endParaRPr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4467" y="1915"/>
              <a:ext cx="1089" cy="5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Product</a:t>
              </a:r>
            </a:p>
            <a:p>
              <a:pPr algn="ctr"/>
              <a:r>
                <a:rPr lang="en-US" sz="2400">
                  <a:solidFill>
                    <a:schemeClr val="bg1"/>
                  </a:solidFill>
                </a:rPr>
                <a:t>Assembly</a:t>
              </a:r>
              <a:endParaRPr lang="th-TH" sz="2400">
                <a:solidFill>
                  <a:schemeClr val="bg1"/>
                </a:solidFill>
              </a:endParaRPr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1020" y="3185"/>
              <a:ext cx="1316" cy="5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Materials </a:t>
              </a:r>
            </a:p>
            <a:p>
              <a:pPr algn="ctr"/>
              <a:r>
                <a:rPr lang="en-US" sz="2400">
                  <a:solidFill>
                    <a:schemeClr val="bg1"/>
                  </a:solidFill>
                </a:rPr>
                <a:t>Storage</a:t>
              </a:r>
              <a:endParaRPr lang="th-TH" sz="2400">
                <a:solidFill>
                  <a:schemeClr val="bg1"/>
                </a:solidFill>
              </a:endParaRPr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925" y="3185"/>
              <a:ext cx="1089" cy="5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Parts </a:t>
              </a:r>
            </a:p>
            <a:p>
              <a:pPr algn="ctr"/>
              <a:r>
                <a:rPr lang="en-US" sz="2400">
                  <a:solidFill>
                    <a:schemeClr val="bg1"/>
                  </a:solidFill>
                </a:rPr>
                <a:t>Fabrication</a:t>
              </a:r>
              <a:endParaRPr lang="th-TH" sz="2400">
                <a:solidFill>
                  <a:schemeClr val="bg1"/>
                </a:solidFill>
              </a:endParaRP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4376" y="3185"/>
              <a:ext cx="1271" cy="5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Product Storage</a:t>
              </a:r>
            </a:p>
            <a:p>
              <a:pPr algn="ctr"/>
              <a:r>
                <a:rPr lang="en-US" sz="2400">
                  <a:solidFill>
                    <a:schemeClr val="bg1"/>
                  </a:solidFill>
                </a:rPr>
                <a:t>And Shipping</a:t>
              </a:r>
              <a:endParaRPr lang="th-TH" sz="2400">
                <a:solidFill>
                  <a:schemeClr val="bg1"/>
                </a:solidFill>
              </a:endParaRPr>
            </a:p>
          </p:txBody>
        </p:sp>
        <p:cxnSp>
          <p:nvCxnSpPr>
            <p:cNvPr id="24601" name="AutoShape 25"/>
            <p:cNvCxnSpPr>
              <a:cxnSpLocks noChangeShapeType="1"/>
              <a:stCxn id="24593" idx="1"/>
            </p:cNvCxnSpPr>
            <p:nvPr/>
          </p:nvCxnSpPr>
          <p:spPr bwMode="auto">
            <a:xfrm flipH="1">
              <a:off x="521" y="2210"/>
              <a:ext cx="499" cy="0"/>
            </a:xfrm>
            <a:prstGeom prst="straightConnector1">
              <a:avLst/>
            </a:prstGeom>
            <a:noFill/>
            <a:ln w="57150">
              <a:solidFill>
                <a:srgbClr val="FFFF66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4602" name="AutoShape 26"/>
            <p:cNvCxnSpPr>
              <a:cxnSpLocks noChangeShapeType="1"/>
              <a:stCxn id="24593" idx="3"/>
              <a:endCxn id="24595" idx="1"/>
            </p:cNvCxnSpPr>
            <p:nvPr/>
          </p:nvCxnSpPr>
          <p:spPr bwMode="auto">
            <a:xfrm>
              <a:off x="2336" y="2210"/>
              <a:ext cx="589" cy="0"/>
            </a:xfrm>
            <a:prstGeom prst="straightConnector1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603" name="AutoShape 27"/>
            <p:cNvCxnSpPr>
              <a:cxnSpLocks noChangeShapeType="1"/>
              <a:stCxn id="24595" idx="3"/>
              <a:endCxn id="24596" idx="1"/>
            </p:cNvCxnSpPr>
            <p:nvPr/>
          </p:nvCxnSpPr>
          <p:spPr bwMode="auto">
            <a:xfrm>
              <a:off x="4014" y="2210"/>
              <a:ext cx="453" cy="0"/>
            </a:xfrm>
            <a:prstGeom prst="straightConnector1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604" name="AutoShape 28"/>
            <p:cNvCxnSpPr>
              <a:cxnSpLocks noChangeShapeType="1"/>
              <a:stCxn id="24598" idx="0"/>
              <a:endCxn id="24595" idx="2"/>
            </p:cNvCxnSpPr>
            <p:nvPr/>
          </p:nvCxnSpPr>
          <p:spPr bwMode="auto">
            <a:xfrm flipV="1">
              <a:off x="3470" y="2505"/>
              <a:ext cx="0" cy="680"/>
            </a:xfrm>
            <a:prstGeom prst="straightConnector1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605" name="AutoShape 29"/>
            <p:cNvCxnSpPr>
              <a:cxnSpLocks noChangeShapeType="1"/>
              <a:stCxn id="24597" idx="3"/>
              <a:endCxn id="24598" idx="1"/>
            </p:cNvCxnSpPr>
            <p:nvPr/>
          </p:nvCxnSpPr>
          <p:spPr bwMode="auto">
            <a:xfrm>
              <a:off x="2336" y="3480"/>
              <a:ext cx="589" cy="0"/>
            </a:xfrm>
            <a:prstGeom prst="straightConnector1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606" name="AutoShape 30"/>
            <p:cNvCxnSpPr>
              <a:cxnSpLocks noChangeShapeType="1"/>
              <a:stCxn id="24593" idx="2"/>
              <a:endCxn id="24597" idx="0"/>
            </p:cNvCxnSpPr>
            <p:nvPr/>
          </p:nvCxnSpPr>
          <p:spPr bwMode="auto">
            <a:xfrm>
              <a:off x="1678" y="2505"/>
              <a:ext cx="0" cy="680"/>
            </a:xfrm>
            <a:prstGeom prst="straightConnector1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607" name="AutoShape 31"/>
            <p:cNvCxnSpPr>
              <a:cxnSpLocks noChangeShapeType="1"/>
              <a:stCxn id="24596" idx="2"/>
              <a:endCxn id="24599" idx="0"/>
            </p:cNvCxnSpPr>
            <p:nvPr/>
          </p:nvCxnSpPr>
          <p:spPr bwMode="auto">
            <a:xfrm>
              <a:off x="5012" y="2505"/>
              <a:ext cx="0" cy="680"/>
            </a:xfrm>
            <a:prstGeom prst="straightConnector1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608" name="AutoShape 32"/>
            <p:cNvCxnSpPr>
              <a:cxnSpLocks noChangeShapeType="1"/>
              <a:stCxn id="24599" idx="2"/>
            </p:cNvCxnSpPr>
            <p:nvPr/>
          </p:nvCxnSpPr>
          <p:spPr bwMode="auto">
            <a:xfrm>
              <a:off x="5012" y="3775"/>
              <a:ext cx="0" cy="544"/>
            </a:xfrm>
            <a:prstGeom prst="straightConnector1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การควบคุมพัสดุคงคลัง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844676"/>
            <a:ext cx="8420100" cy="4537075"/>
          </a:xfrm>
        </p:spPr>
        <p:txBody>
          <a:bodyPr/>
          <a:lstStyle/>
          <a:p>
            <a:pPr marL="609600" indent="-609600" algn="thaiDist">
              <a:lnSpc>
                <a:spcPct val="90000"/>
              </a:lnSpc>
              <a:buFontTx/>
              <a:buNone/>
            </a:pPr>
            <a:r>
              <a:rPr lang="th-TH" dirty="0"/>
              <a:t>ระบบการจัดเก็บพัสดุ หลังจากทราบจำนวนสั่งซื้อ และเวลาสั่งซื้อ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b="1" dirty="0"/>
              <a:t>ระบบถังเดี่ยว </a:t>
            </a:r>
            <a:r>
              <a:rPr lang="en-US" sz="2400" b="1" dirty="0" smtClean="0"/>
              <a:t>(Single-bin </a:t>
            </a:r>
            <a:r>
              <a:rPr lang="en-US" sz="2400" b="1" dirty="0"/>
              <a:t>System)</a:t>
            </a:r>
          </a:p>
          <a:p>
            <a:pPr marL="990600" lvl="1" indent="-533400" algn="thaiDist">
              <a:lnSpc>
                <a:spcPct val="90000"/>
              </a:lnSpc>
            </a:pPr>
            <a:r>
              <a:rPr lang="th-TH" sz="3200" dirty="0"/>
              <a:t>ระบบที่มีการทำให้พัสดุในคลังมีปริมาณเต็มที่ตามความจุของคลังที่เป็นไปได้ โดยมีการนำมาเพิ่มเติมเป็นระยะๆ</a:t>
            </a:r>
          </a:p>
          <a:p>
            <a:pPr marL="990600" lvl="1" indent="-533400" algn="thaiDist">
              <a:lnSpc>
                <a:spcPct val="90000"/>
              </a:lnSpc>
            </a:pPr>
            <a:r>
              <a:rPr lang="th-TH" sz="3200" dirty="0"/>
              <a:t>ถ้าอัตราการใช้พัสดุสม่ำเสมอ สามารถคาดเดาเวลาในการนำพัสดุมาเพิ่มเติมในคลังได้</a:t>
            </a:r>
          </a:p>
          <a:p>
            <a:pPr marL="990600" lvl="1" indent="-533400" algn="thaiDist">
              <a:lnSpc>
                <a:spcPct val="90000"/>
              </a:lnSpc>
            </a:pPr>
            <a:r>
              <a:rPr lang="th-TH" sz="3200" dirty="0"/>
              <a:t>ถ้าอัตราการใช้ไม่สม่ำเสมอ ต้องตรวจสอบอยู่เสมอว่ามีพัสดุพร่องไปมากน้อยแค่ไหน ยังเหลือเท่าไร และจะพอใช้ไปอีกเท่าใด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20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การควบคุมพัสดุคงคลัง (ต่อ)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513" y="1844676"/>
            <a:ext cx="8638514" cy="4608513"/>
          </a:xfrm>
        </p:spPr>
        <p:txBody>
          <a:bodyPr/>
          <a:lstStyle/>
          <a:p>
            <a:pPr marL="609600" indent="-609600" algn="thaiDist">
              <a:buFontTx/>
              <a:buAutoNum type="arabicPeriod" startAt="2"/>
            </a:pPr>
            <a:r>
              <a:rPr lang="th-TH" b="1" dirty="0"/>
              <a:t>ระบบถังคู่ </a:t>
            </a:r>
            <a:r>
              <a:rPr lang="en-US" sz="2400" b="1" dirty="0" smtClean="0"/>
              <a:t>(Two-bin </a:t>
            </a:r>
            <a:r>
              <a:rPr lang="en-US" sz="2400" b="1" dirty="0"/>
              <a:t>System)</a:t>
            </a:r>
            <a:r>
              <a:rPr lang="en-US" b="1" dirty="0"/>
              <a:t> </a:t>
            </a:r>
          </a:p>
          <a:p>
            <a:pPr marL="990600" lvl="1" indent="-533400" algn="thaiDist"/>
            <a:r>
              <a:rPr lang="th-TH" sz="3200" dirty="0"/>
              <a:t>ถังบรรจุ 2 ถัง แต่เปิดใช้พัสดุทีละถัง และเมื่อพัสดุในถังที่ 1 หมด จึงเปิดใช้พัสดุในถังที่ 2</a:t>
            </a:r>
          </a:p>
          <a:p>
            <a:pPr marL="990600" lvl="1" indent="-533400" algn="thaiDist"/>
            <a:r>
              <a:rPr lang="th-TH" sz="3200" dirty="0"/>
              <a:t>ขณะใช้พัสดุในถังที่ 2 จะสั่งของหรือเติมปริมาณพัสดุลงในถังที่ 1 จนเต็มเหมือนเดิม</a:t>
            </a:r>
          </a:p>
          <a:p>
            <a:pPr marL="990600" lvl="1" indent="-533400" algn="thaiDist"/>
            <a:r>
              <a:rPr lang="th-TH" sz="3200" dirty="0"/>
              <a:t>ถ้าระยะเวลาในการเติมพัสดุลงถังที่ 1 ไม่สอดคล้องกับเวลาในการใช้พัสดุของถังที่ 2 จะเกิด “ของขาดมือ” </a:t>
            </a:r>
            <a:r>
              <a:rPr lang="en-US" sz="2400" dirty="0" smtClean="0"/>
              <a:t>(Stock  </a:t>
            </a:r>
            <a:r>
              <a:rPr lang="en-US" sz="2400" dirty="0"/>
              <a:t>Out)</a:t>
            </a:r>
            <a:endParaRPr lang="th-TH" sz="2400" dirty="0"/>
          </a:p>
          <a:p>
            <a:pPr marL="990600" lvl="1" indent="-533400" algn="thaiDist"/>
            <a:r>
              <a:rPr lang="th-TH" sz="3200" dirty="0"/>
              <a:t>มักใช้กับพัสดุราคาไม่แพง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21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การควบคุมพัสดุคงคลัง (ต่อ)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thaiDist">
              <a:buFontTx/>
              <a:buAutoNum type="arabicPeriod" startAt="3"/>
            </a:pPr>
            <a:r>
              <a:rPr lang="th-TH" b="1" dirty="0"/>
              <a:t>ระบบบัตรบันทึกรายการ </a:t>
            </a:r>
            <a:r>
              <a:rPr lang="en-US" sz="2400" b="1" dirty="0" smtClean="0"/>
              <a:t>(Card-file </a:t>
            </a:r>
            <a:r>
              <a:rPr lang="en-US" sz="2400" b="1" dirty="0"/>
              <a:t>System)</a:t>
            </a:r>
          </a:p>
          <a:p>
            <a:pPr marL="990600" lvl="1" indent="-533400" algn="thaiDist"/>
            <a:r>
              <a:rPr lang="th-TH" sz="3200" dirty="0"/>
              <a:t>มีบัตรบันทึกรายการพัสดุคงคลัง ทุกครั้งที่มีการรับเข้าหรือจ่ายออกพัสดุ</a:t>
            </a:r>
          </a:p>
          <a:p>
            <a:pPr marL="990600" lvl="1" indent="-533400" algn="thaiDist"/>
            <a:r>
              <a:rPr lang="th-TH" sz="3200" dirty="0"/>
              <a:t>เพื่อให้ยอดพัสดุคงคลังเป็นปัจจุบันเสมอ</a:t>
            </a:r>
          </a:p>
          <a:p>
            <a:pPr marL="990600" lvl="1" indent="-533400" algn="thaiDist"/>
            <a:r>
              <a:rPr lang="th-TH" sz="3200" dirty="0"/>
              <a:t>เหมาะกับสถานประกอบการที่มีรายการพัสดุคงคลังไม่มากและมีการเบิกและรับเข้าไม่ถี่นัก</a:t>
            </a:r>
          </a:p>
          <a:p>
            <a:pPr marL="990600" lvl="1" indent="-533400" algn="thaiDist"/>
            <a:r>
              <a:rPr lang="th-TH" sz="3200" dirty="0"/>
              <a:t>ถ้ามีรายการพัสดุมาก มักใช้คอมพิวเตอร์ช่วยในการเก็บข้อมูล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22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927" y="188913"/>
            <a:ext cx="8420100" cy="1143000"/>
          </a:xfrm>
        </p:spPr>
        <p:txBody>
          <a:bodyPr/>
          <a:lstStyle/>
          <a:p>
            <a:r>
              <a:rPr lang="th-TH" sz="4800" b="1"/>
              <a:t>การจำแนกความสำคัญของพัสดุคงคลัง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412875"/>
            <a:ext cx="8363346" cy="4464050"/>
          </a:xfrm>
        </p:spPr>
        <p:txBody>
          <a:bodyPr/>
          <a:lstStyle/>
          <a:p>
            <a:pPr algn="thaiDist"/>
            <a:r>
              <a:rPr lang="th-TH"/>
              <a:t>การให้ความสนใจควบคุมพัสดุคงคลังทุกชนิดในคลังอย่างใกล้ชิด จะทำให้สิ้นเปลืองค่าใช้จ่ายและเสียเวลาเป็นอย่างมาก</a:t>
            </a:r>
          </a:p>
          <a:p>
            <a:pPr algn="thaiDist"/>
            <a:r>
              <a:rPr lang="th-TH"/>
              <a:t>วิธี </a:t>
            </a:r>
            <a:r>
              <a:rPr lang="en-US" sz="2400"/>
              <a:t>ABC-Classification</a:t>
            </a:r>
            <a:r>
              <a:rPr lang="en-US"/>
              <a:t> ::: </a:t>
            </a:r>
            <a:r>
              <a:rPr lang="th-TH"/>
              <a:t>จำแนกตามจำนวนเงินของพัสดุคงคลังที่หมุนเวียนในคลังในรอบปี</a:t>
            </a:r>
          </a:p>
          <a:p>
            <a:pPr algn="thaiDist"/>
            <a:r>
              <a:rPr lang="th-TH"/>
              <a:t>ระบบ </a:t>
            </a:r>
            <a:r>
              <a:rPr lang="en-US" sz="2400"/>
              <a:t>ABC</a:t>
            </a:r>
            <a:r>
              <a:rPr lang="en-US"/>
              <a:t> </a:t>
            </a:r>
            <a:r>
              <a:rPr lang="th-TH"/>
              <a:t>แบ่งพัสดุเป็น 3 ประเภท คือ</a:t>
            </a:r>
          </a:p>
          <a:p>
            <a:pPr lvl="1" algn="thaiDist"/>
            <a:r>
              <a:rPr lang="th-TH" sz="3200"/>
              <a:t>ประเภท</a:t>
            </a:r>
            <a:r>
              <a:rPr lang="en-US" sz="3200"/>
              <a:t> </a:t>
            </a:r>
            <a:r>
              <a:rPr lang="en-US" sz="2400"/>
              <a:t>A</a:t>
            </a:r>
            <a:r>
              <a:rPr lang="en-US" sz="3200"/>
              <a:t> </a:t>
            </a:r>
            <a:r>
              <a:rPr lang="th-TH" sz="3200"/>
              <a:t>มีเงินหมุนเวียนในคลังในรอบปีมี</a:t>
            </a:r>
            <a:r>
              <a:rPr lang="th-TH" sz="3200">
                <a:solidFill>
                  <a:srgbClr val="FFFF00"/>
                </a:solidFill>
              </a:rPr>
              <a:t>มูลค่าสูงสุด</a:t>
            </a:r>
          </a:p>
          <a:p>
            <a:pPr lvl="1" algn="thaiDist"/>
            <a:r>
              <a:rPr lang="th-TH" sz="3200"/>
              <a:t>ประเภท </a:t>
            </a:r>
            <a:r>
              <a:rPr lang="en-US" sz="2400"/>
              <a:t>B</a:t>
            </a:r>
            <a:r>
              <a:rPr lang="en-US" sz="3200"/>
              <a:t> </a:t>
            </a:r>
            <a:r>
              <a:rPr lang="th-TH" sz="3200"/>
              <a:t>มีเงินหมุนเวียนในคลังในรอบปีมี</a:t>
            </a:r>
            <a:r>
              <a:rPr lang="th-TH" sz="3200">
                <a:solidFill>
                  <a:srgbClr val="FFFF00"/>
                </a:solidFill>
              </a:rPr>
              <a:t>มูลค่าปานกลาง</a:t>
            </a:r>
          </a:p>
          <a:p>
            <a:pPr lvl="1" algn="thaiDist"/>
            <a:r>
              <a:rPr lang="th-TH" sz="3200"/>
              <a:t>ประเภท </a:t>
            </a:r>
            <a:r>
              <a:rPr lang="en-US" sz="2400"/>
              <a:t>C</a:t>
            </a:r>
            <a:r>
              <a:rPr lang="en-US" sz="3200"/>
              <a:t> </a:t>
            </a:r>
            <a:r>
              <a:rPr lang="th-TH" sz="3200"/>
              <a:t>มีเงินหมุนเวียนในคลังในรอบปีมี</a:t>
            </a:r>
            <a:r>
              <a:rPr lang="th-TH" sz="3200">
                <a:solidFill>
                  <a:srgbClr val="FFFF00"/>
                </a:solidFill>
              </a:rPr>
              <a:t>มูลค่าต่ำสุด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23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927" y="188913"/>
            <a:ext cx="8420100" cy="1143000"/>
          </a:xfrm>
        </p:spPr>
        <p:txBody>
          <a:bodyPr/>
          <a:lstStyle/>
          <a:p>
            <a:r>
              <a:rPr lang="en-US" sz="3600"/>
              <a:t>ABC-Classification</a:t>
            </a:r>
            <a:endParaRPr lang="th-TH" sz="36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125539"/>
            <a:ext cx="8420100" cy="719137"/>
          </a:xfrm>
        </p:spPr>
        <p:txBody>
          <a:bodyPr/>
          <a:lstStyle/>
          <a:p>
            <a:pPr algn="thaiDist"/>
            <a:r>
              <a:rPr lang="th-TH"/>
              <a:t>กราฟระหว่างค่าใช้จ่ายและจำนวนชนิดพัสดุคงคลัง</a:t>
            </a:r>
          </a:p>
          <a:p>
            <a:pPr algn="thaiDist">
              <a:buFontTx/>
              <a:buNone/>
            </a:pPr>
            <a:endParaRPr lang="th-TH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3393150" y="2474913"/>
            <a:ext cx="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cxnSp>
        <p:nvCxnSpPr>
          <p:cNvPr id="145414" name="AutoShape 6"/>
          <p:cNvCxnSpPr>
            <a:cxnSpLocks noChangeShapeType="1"/>
            <a:stCxn id="145413" idx="1"/>
          </p:cNvCxnSpPr>
          <p:nvPr/>
        </p:nvCxnSpPr>
        <p:spPr bwMode="auto">
          <a:xfrm>
            <a:off x="3393150" y="5356225"/>
            <a:ext cx="467955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5415" name="Freeform 7"/>
          <p:cNvSpPr>
            <a:spLocks/>
          </p:cNvSpPr>
          <p:nvPr/>
        </p:nvSpPr>
        <p:spPr bwMode="auto">
          <a:xfrm>
            <a:off x="3393150" y="2692400"/>
            <a:ext cx="4679553" cy="2592388"/>
          </a:xfrm>
          <a:custGeom>
            <a:avLst/>
            <a:gdLst/>
            <a:ahLst/>
            <a:cxnLst>
              <a:cxn ang="0">
                <a:pos x="0" y="1572"/>
              </a:cxn>
              <a:cxn ang="0">
                <a:pos x="544" y="257"/>
              </a:cxn>
              <a:cxn ang="0">
                <a:pos x="2313" y="30"/>
              </a:cxn>
            </a:cxnLst>
            <a:rect l="0" t="0" r="r" b="b"/>
            <a:pathLst>
              <a:path w="2313" h="1572">
                <a:moveTo>
                  <a:pt x="0" y="1572"/>
                </a:moveTo>
                <a:cubicBezTo>
                  <a:pt x="79" y="1043"/>
                  <a:pt x="159" y="514"/>
                  <a:pt x="544" y="257"/>
                </a:cubicBezTo>
                <a:cubicBezTo>
                  <a:pt x="929" y="0"/>
                  <a:pt x="1621" y="15"/>
                  <a:pt x="2313" y="30"/>
                </a:cubicBezTo>
              </a:path>
            </a:pathLst>
          </a:custGeom>
          <a:noFill/>
          <a:ln w="38100" cmpd="sng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cxnSp>
        <p:nvCxnSpPr>
          <p:cNvPr id="145416" name="AutoShape 8"/>
          <p:cNvCxnSpPr>
            <a:cxnSpLocks noChangeShapeType="1"/>
            <a:stCxn id="145413" idx="0"/>
          </p:cNvCxnSpPr>
          <p:nvPr/>
        </p:nvCxnSpPr>
        <p:spPr bwMode="auto">
          <a:xfrm>
            <a:off x="3393150" y="2474913"/>
            <a:ext cx="467955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5417" name="AutoShape 9"/>
          <p:cNvCxnSpPr>
            <a:cxnSpLocks noChangeShapeType="1"/>
          </p:cNvCxnSpPr>
          <p:nvPr/>
        </p:nvCxnSpPr>
        <p:spPr bwMode="auto">
          <a:xfrm flipV="1">
            <a:off x="8072702" y="2474913"/>
            <a:ext cx="0" cy="288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4017433" y="3556001"/>
            <a:ext cx="0" cy="1800225"/>
          </a:xfrm>
          <a:prstGeom prst="line">
            <a:avLst/>
          </a:prstGeom>
          <a:noFill/>
          <a:ln w="28575">
            <a:solidFill>
              <a:srgbClr val="FF99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4953000" y="2908301"/>
            <a:ext cx="0" cy="2447925"/>
          </a:xfrm>
          <a:prstGeom prst="line">
            <a:avLst/>
          </a:prstGeom>
          <a:noFill/>
          <a:ln w="28575">
            <a:solidFill>
              <a:srgbClr val="FF99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 flipH="1">
            <a:off x="3393149" y="3556000"/>
            <a:ext cx="624284" cy="0"/>
          </a:xfrm>
          <a:prstGeom prst="line">
            <a:avLst/>
          </a:prstGeom>
          <a:noFill/>
          <a:ln w="28575">
            <a:solidFill>
              <a:srgbClr val="FF99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 flipH="1">
            <a:off x="3393149" y="2908300"/>
            <a:ext cx="1559851" cy="0"/>
          </a:xfrm>
          <a:prstGeom prst="line">
            <a:avLst/>
          </a:prstGeom>
          <a:noFill/>
          <a:ln w="28575">
            <a:solidFill>
              <a:srgbClr val="FF99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5422" name="AutoShape 14"/>
          <p:cNvSpPr>
            <a:spLocks/>
          </p:cNvSpPr>
          <p:nvPr/>
        </p:nvSpPr>
        <p:spPr bwMode="auto">
          <a:xfrm>
            <a:off x="1618325" y="2389189"/>
            <a:ext cx="990600" cy="446087"/>
          </a:xfrm>
          <a:prstGeom prst="borderCallout1">
            <a:avLst>
              <a:gd name="adj1" fmla="val 25625"/>
              <a:gd name="adj2" fmla="val 108333"/>
              <a:gd name="adj3" fmla="val 74375"/>
              <a:gd name="adj4" fmla="val 171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sz="2800">
                <a:solidFill>
                  <a:schemeClr val="bg1"/>
                </a:solidFill>
              </a:rPr>
              <a:t>5-10%</a:t>
            </a:r>
          </a:p>
        </p:txBody>
      </p:sp>
      <p:sp>
        <p:nvSpPr>
          <p:cNvPr id="145423" name="AutoShape 15"/>
          <p:cNvSpPr>
            <a:spLocks/>
          </p:cNvSpPr>
          <p:nvPr/>
        </p:nvSpPr>
        <p:spPr bwMode="auto">
          <a:xfrm>
            <a:off x="1382713" y="3325814"/>
            <a:ext cx="1308762" cy="446087"/>
          </a:xfrm>
          <a:prstGeom prst="borderCallout1">
            <a:avLst>
              <a:gd name="adj1" fmla="val 25625"/>
              <a:gd name="adj2" fmla="val 106306"/>
              <a:gd name="adj3" fmla="val -6759"/>
              <a:gd name="adj4" fmla="val 1536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sz="2800">
                <a:solidFill>
                  <a:schemeClr val="bg1"/>
                </a:solidFill>
              </a:rPr>
              <a:t>15-20%</a:t>
            </a:r>
          </a:p>
        </p:txBody>
      </p:sp>
      <p:sp>
        <p:nvSpPr>
          <p:cNvPr id="145424" name="AutoShape 16"/>
          <p:cNvSpPr>
            <a:spLocks/>
          </p:cNvSpPr>
          <p:nvPr/>
        </p:nvSpPr>
        <p:spPr bwMode="auto">
          <a:xfrm>
            <a:off x="1129904" y="4262439"/>
            <a:ext cx="1243409" cy="446087"/>
          </a:xfrm>
          <a:prstGeom prst="borderCallout1">
            <a:avLst>
              <a:gd name="adj1" fmla="val 25625"/>
              <a:gd name="adj2" fmla="val 106639"/>
              <a:gd name="adj3" fmla="val -22778"/>
              <a:gd name="adj4" fmla="val 1820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70-80%</a:t>
            </a:r>
            <a:endParaRPr lang="th-TH" sz="2000">
              <a:solidFill>
                <a:schemeClr val="bg1"/>
              </a:solidFill>
            </a:endParaRP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2903008" y="1773238"/>
            <a:ext cx="3057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>
                <a:solidFill>
                  <a:srgbClr val="FFFF00"/>
                </a:solidFill>
              </a:rPr>
              <a:t>จำนวนเปอร์เซ็นของมูลค่าเพิ่ม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7816454" y="1816100"/>
            <a:ext cx="657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>
                <a:solidFill>
                  <a:srgbClr val="FFFF00"/>
                </a:solidFill>
              </a:rPr>
              <a:t>100%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6017551" y="5430838"/>
            <a:ext cx="3441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>
                <a:solidFill>
                  <a:srgbClr val="FFFF00"/>
                </a:solidFill>
              </a:rPr>
              <a:t>จำนวนเปอร์เซ็นของปริมาณสินค้า</a:t>
            </a: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3525573" y="4873626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A</a:t>
            </a:r>
            <a:endParaRPr lang="th-TH">
              <a:solidFill>
                <a:srgbClr val="3366FF"/>
              </a:solidFill>
            </a:endParaRPr>
          </a:p>
        </p:txBody>
      </p:sp>
      <p:sp>
        <p:nvSpPr>
          <p:cNvPr id="145429" name="Text Box 21"/>
          <p:cNvSpPr txBox="1">
            <a:spLocks noChangeArrowheads="1"/>
          </p:cNvSpPr>
          <p:nvPr/>
        </p:nvSpPr>
        <p:spPr bwMode="auto">
          <a:xfrm>
            <a:off x="4306358" y="4873626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B</a:t>
            </a:r>
            <a:endParaRPr lang="th-TH">
              <a:solidFill>
                <a:schemeClr val="tx2"/>
              </a:solidFill>
            </a:endParaRPr>
          </a:p>
        </p:txBody>
      </p:sp>
      <p:sp>
        <p:nvSpPr>
          <p:cNvPr id="145430" name="AutoShape 22"/>
          <p:cNvSpPr>
            <a:spLocks/>
          </p:cNvSpPr>
          <p:nvPr/>
        </p:nvSpPr>
        <p:spPr bwMode="auto">
          <a:xfrm>
            <a:off x="1597688" y="5572125"/>
            <a:ext cx="1145381" cy="393700"/>
          </a:xfrm>
          <a:prstGeom prst="borderCallout2">
            <a:avLst>
              <a:gd name="adj1" fmla="val 29032"/>
              <a:gd name="adj2" fmla="val 107208"/>
              <a:gd name="adj3" fmla="val 29032"/>
              <a:gd name="adj4" fmla="val 150903"/>
              <a:gd name="adj5" fmla="val -52421"/>
              <a:gd name="adj6" fmla="val 195796"/>
            </a:avLst>
          </a:prstGeom>
          <a:solidFill>
            <a:srgbClr val="CCECFF"/>
          </a:solidFill>
          <a:ln w="285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sz="2400">
                <a:solidFill>
                  <a:schemeClr val="bg1"/>
                </a:solidFill>
              </a:rPr>
              <a:t>10-20%</a:t>
            </a:r>
          </a:p>
        </p:txBody>
      </p:sp>
      <p:sp>
        <p:nvSpPr>
          <p:cNvPr id="145431" name="AutoShape 23"/>
          <p:cNvSpPr>
            <a:spLocks/>
          </p:cNvSpPr>
          <p:nvPr/>
        </p:nvSpPr>
        <p:spPr bwMode="auto">
          <a:xfrm>
            <a:off x="2846256" y="6237288"/>
            <a:ext cx="1145381" cy="393700"/>
          </a:xfrm>
          <a:prstGeom prst="borderCallout2">
            <a:avLst>
              <a:gd name="adj1" fmla="val 29032"/>
              <a:gd name="adj2" fmla="val 107208"/>
              <a:gd name="adj3" fmla="val 29032"/>
              <a:gd name="adj4" fmla="val 107208"/>
              <a:gd name="adj5" fmla="val -229838"/>
              <a:gd name="adj6" fmla="val 154954"/>
            </a:avLst>
          </a:prstGeom>
          <a:solidFill>
            <a:srgbClr val="CCFF99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sz="2400">
                <a:solidFill>
                  <a:schemeClr val="bg1"/>
                </a:solidFill>
              </a:rPr>
              <a:t>30-40%</a:t>
            </a:r>
          </a:p>
        </p:txBody>
      </p:sp>
      <p:sp>
        <p:nvSpPr>
          <p:cNvPr id="145432" name="Text Box 24"/>
          <p:cNvSpPr txBox="1">
            <a:spLocks noChangeArrowheads="1"/>
          </p:cNvSpPr>
          <p:nvPr/>
        </p:nvSpPr>
        <p:spPr bwMode="auto">
          <a:xfrm>
            <a:off x="5321035" y="4852988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</a:t>
            </a:r>
            <a:endParaRPr lang="th-TH">
              <a:solidFill>
                <a:srgbClr val="FF0000"/>
              </a:solidFill>
            </a:endParaRPr>
          </a:p>
        </p:txBody>
      </p:sp>
      <p:sp>
        <p:nvSpPr>
          <p:cNvPr id="145433" name="AutoShape 25"/>
          <p:cNvSpPr>
            <a:spLocks/>
          </p:cNvSpPr>
          <p:nvPr/>
        </p:nvSpPr>
        <p:spPr bwMode="auto">
          <a:xfrm>
            <a:off x="6045069" y="6237288"/>
            <a:ext cx="1145381" cy="393700"/>
          </a:xfrm>
          <a:prstGeom prst="borderCallout2">
            <a:avLst>
              <a:gd name="adj1" fmla="val 29032"/>
              <a:gd name="adj2" fmla="val -7208"/>
              <a:gd name="adj3" fmla="val 29032"/>
              <a:gd name="adj4" fmla="val -27630"/>
              <a:gd name="adj5" fmla="val -222176"/>
              <a:gd name="adj6" fmla="val -48500"/>
            </a:avLst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sz="2400">
                <a:solidFill>
                  <a:schemeClr val="bg1"/>
                </a:solidFill>
              </a:rPr>
              <a:t>40-50%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24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แนวคิดในการนำระบบ</a:t>
            </a:r>
            <a:r>
              <a:rPr lang="th-TH"/>
              <a:t> </a:t>
            </a:r>
            <a:r>
              <a:rPr lang="en-US"/>
              <a:t>ABC</a:t>
            </a:r>
            <a:r>
              <a:rPr lang="th-TH"/>
              <a:t> ไปใช้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 sz="3600" b="1" dirty="0"/>
              <a:t>ระดับการควบคุม</a:t>
            </a:r>
          </a:p>
          <a:p>
            <a:pPr marL="990600" lvl="1" indent="-533400" algn="thaiDist"/>
            <a:r>
              <a:rPr lang="th-TH" sz="3200" dirty="0"/>
              <a:t>ประเภท </a:t>
            </a:r>
            <a:r>
              <a:rPr lang="en-US" sz="3200" dirty="0"/>
              <a:t>A  </a:t>
            </a:r>
            <a:r>
              <a:rPr lang="th-TH" sz="3200" dirty="0"/>
              <a:t>ควบคุมปริมาณและการสั่งของอย่างใกล้ชิดเข้มงวด มีการจดบันทึก การตรวจสอบ</a:t>
            </a:r>
          </a:p>
          <a:p>
            <a:pPr marL="990600" lvl="1" indent="-533400" algn="thaiDist"/>
            <a:r>
              <a:rPr lang="th-TH" sz="3200" dirty="0"/>
              <a:t>ประเภท </a:t>
            </a:r>
            <a:r>
              <a:rPr lang="en-US" sz="3200" dirty="0"/>
              <a:t>B  </a:t>
            </a:r>
            <a:r>
              <a:rPr lang="th-TH" sz="3200" dirty="0"/>
              <a:t>ควบคุมตามปกติ  ตรวจสอบเป็นระยะ</a:t>
            </a:r>
          </a:p>
          <a:p>
            <a:pPr marL="990600" lvl="1" indent="-533400" algn="thaiDist"/>
            <a:r>
              <a:rPr lang="th-TH" sz="3200" dirty="0"/>
              <a:t>ประเภท </a:t>
            </a:r>
            <a:r>
              <a:rPr lang="en-US" sz="3200" dirty="0"/>
              <a:t>C  </a:t>
            </a:r>
            <a:r>
              <a:rPr lang="th-TH" sz="3200" dirty="0"/>
              <a:t>ไม่ต้องเข้มงวด เป็นไปอย่างง่ายๆ ไม่ต้องบันทึก</a:t>
            </a:r>
            <a:r>
              <a:rPr lang="en-US" sz="3200" dirty="0"/>
              <a:t>  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25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แนวคิดในการนำระบบ</a:t>
            </a:r>
            <a:r>
              <a:rPr lang="th-TH"/>
              <a:t> </a:t>
            </a:r>
            <a:r>
              <a:rPr lang="en-US"/>
              <a:t>ABC</a:t>
            </a:r>
            <a:r>
              <a:rPr lang="th-TH"/>
              <a:t> </a:t>
            </a:r>
            <a:r>
              <a:rPr lang="th-TH" b="1"/>
              <a:t>ไปใช้ (ต่อ)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thaiDist">
              <a:buFontTx/>
              <a:buAutoNum type="arabicPeriod"/>
            </a:pPr>
            <a:r>
              <a:rPr lang="th-TH" b="1"/>
              <a:t>ระดับการสั่งการ</a:t>
            </a:r>
          </a:p>
          <a:p>
            <a:pPr marL="990600" lvl="1" indent="-533400" algn="thaiDist"/>
            <a:r>
              <a:rPr lang="th-TH" sz="3200"/>
              <a:t>ประเภท </a:t>
            </a:r>
            <a:r>
              <a:rPr lang="en-US" sz="3200"/>
              <a:t>A  </a:t>
            </a:r>
            <a:r>
              <a:rPr lang="th-TH" sz="3200"/>
              <a:t>ต้องระมัดระวัง  ตรวจสอบเสมอ</a:t>
            </a:r>
          </a:p>
          <a:p>
            <a:pPr marL="990600" lvl="1" indent="-533400" algn="thaiDist"/>
            <a:r>
              <a:rPr lang="th-TH" sz="3200"/>
              <a:t>ประเภท </a:t>
            </a:r>
            <a:r>
              <a:rPr lang="en-US" sz="3200"/>
              <a:t>B  </a:t>
            </a:r>
            <a:r>
              <a:rPr lang="th-TH" sz="3200"/>
              <a:t>ใช้ </a:t>
            </a:r>
            <a:r>
              <a:rPr lang="en-US" sz="2400"/>
              <a:t>EOQ</a:t>
            </a:r>
            <a:r>
              <a:rPr lang="en-US" sz="3200"/>
              <a:t> </a:t>
            </a:r>
            <a:r>
              <a:rPr lang="th-TH" sz="3200"/>
              <a:t>ตรวจสอบทุก 3-4 เดือน</a:t>
            </a:r>
          </a:p>
          <a:p>
            <a:pPr marL="990600" lvl="1" indent="-533400" algn="thaiDist"/>
            <a:r>
              <a:rPr lang="th-TH" sz="3200"/>
              <a:t>ประเภท </a:t>
            </a:r>
            <a:r>
              <a:rPr lang="en-US" sz="3200"/>
              <a:t>C  </a:t>
            </a:r>
            <a:r>
              <a:rPr lang="th-TH" sz="3200"/>
              <a:t>สั่งครั้งละมากๆ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26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/>
              <a:t>แนวความคิดระบบทันเวลาพอดี</a:t>
            </a:r>
            <a:br>
              <a:rPr lang="th-TH" sz="4800" b="1" dirty="0"/>
            </a:br>
            <a:r>
              <a:rPr lang="en-US" sz="4000" b="1" dirty="0" smtClean="0"/>
              <a:t>(</a:t>
            </a:r>
            <a:r>
              <a:rPr lang="en-US" sz="4000" dirty="0" smtClean="0"/>
              <a:t> </a:t>
            </a:r>
            <a:r>
              <a:rPr lang="en-US" sz="4000" dirty="0"/>
              <a:t>Just in time Concept ; JIT )</a:t>
            </a:r>
            <a:endParaRPr lang="th-TH" sz="4000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การส่งมอบพัสดุที่ต้องการในเวลาที่ต้องการและในปริมาณที่ต้องการ ในแต่ละขั้นตอนการผลิต</a:t>
            </a:r>
          </a:p>
          <a:p>
            <a:r>
              <a:rPr lang="th-TH" dirty="0"/>
              <a:t>วัตถุประสงค์ </a:t>
            </a:r>
            <a:r>
              <a:rPr lang="en-US" dirty="0"/>
              <a:t>::: </a:t>
            </a:r>
            <a:r>
              <a:rPr lang="th-TH" dirty="0"/>
              <a:t>การมีพัสดุในกระบวนการถัดไปเมื่อเวลาที่ต้องการ </a:t>
            </a:r>
          </a:p>
          <a:p>
            <a:r>
              <a:rPr lang="th-TH" dirty="0"/>
              <a:t>โดย ไม่มีสินค้าคงคลัง </a:t>
            </a:r>
            <a:r>
              <a:rPr lang="en-US" dirty="0" smtClean="0"/>
              <a:t>(no </a:t>
            </a:r>
            <a:r>
              <a:rPr lang="en-US" dirty="0"/>
              <a:t>inventory )</a:t>
            </a:r>
          </a:p>
          <a:p>
            <a:r>
              <a:rPr lang="en-US" dirty="0"/>
              <a:t>JIT</a:t>
            </a:r>
            <a:r>
              <a:rPr lang="th-TH" dirty="0"/>
              <a:t> ใช้กับพัสดุคงคลังประเภทใดก็ได้</a:t>
            </a:r>
          </a:p>
          <a:p>
            <a:r>
              <a:rPr lang="th-TH" dirty="0"/>
              <a:t>โตโยต้า เป็นผู้พัฒนาระบบ </a:t>
            </a:r>
            <a:r>
              <a:rPr lang="en-US" dirty="0"/>
              <a:t>JIT </a:t>
            </a:r>
            <a:r>
              <a:rPr lang="th-TH" dirty="0"/>
              <a:t>และได้พัฒนาเครื่องมือช่วยในการควบคุมการไหลของพัสดุ เรียก</a:t>
            </a:r>
            <a:r>
              <a:rPr lang="en-US" dirty="0"/>
              <a:t> </a:t>
            </a:r>
            <a:r>
              <a:rPr lang="th-TH" dirty="0">
                <a:solidFill>
                  <a:srgbClr val="FFFF00"/>
                </a:solidFill>
              </a:rPr>
              <a:t>คัมบัง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Kanban</a:t>
            </a:r>
            <a:r>
              <a:rPr lang="en-US" dirty="0">
                <a:solidFill>
                  <a:srgbClr val="FFFF00"/>
                </a:solidFill>
              </a:rPr>
              <a:t>)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27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/>
              <a:t>ระบบคัมบัง</a:t>
            </a:r>
            <a:r>
              <a:rPr lang="th-TH" dirty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Kanban</a:t>
            </a:r>
            <a:r>
              <a:rPr lang="en-US" b="1" dirty="0"/>
              <a:t>)</a:t>
            </a:r>
            <a:endParaRPr lang="th-TH" b="1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981201"/>
            <a:ext cx="8420100" cy="4543425"/>
          </a:xfrm>
        </p:spPr>
        <p:txBody>
          <a:bodyPr/>
          <a:lstStyle/>
          <a:p>
            <a:pPr algn="thaiDist"/>
            <a:r>
              <a:rPr lang="th-TH"/>
              <a:t>การใช้บัตรในการควบคุมเส้นทางการไหลของพัสดุระหว่างหน่วยผลิต </a:t>
            </a:r>
          </a:p>
          <a:p>
            <a:pPr algn="thaiDist"/>
            <a:r>
              <a:rPr lang="th-TH"/>
              <a:t>โดยกำหนดจุดเริ่มต้นและจุดสิ้นสุดการผลิตและการเดินทางของพัสดุระหว่างกระบวนการผลิต</a:t>
            </a:r>
          </a:p>
          <a:p>
            <a:pPr algn="thaiDist"/>
            <a:r>
              <a:rPr lang="th-TH"/>
              <a:t>บัตรจะเป็นลักษณะบันทึกช่วยจำ โดยบันทึกข้อมูลเกี่ยวกับพัสดุ</a:t>
            </a:r>
          </a:p>
          <a:p>
            <a:pPr algn="thaiDist"/>
            <a:r>
              <a:rPr lang="th-TH"/>
              <a:t>บัตรจะติดไปกับกล่องที่บรรจุงานระหว่างผลิต</a:t>
            </a:r>
          </a:p>
          <a:p>
            <a:pPr algn="thaiDist"/>
            <a:r>
              <a:rPr lang="th-TH"/>
              <a:t>ข้อเสีย </a:t>
            </a:r>
            <a:r>
              <a:rPr lang="en-US"/>
              <a:t>::: </a:t>
            </a:r>
            <a:r>
              <a:rPr lang="th-TH"/>
              <a:t>ความเสี่ยงที่เกิดเนื่องจากการไม่เก็บสินค้าสำรองหรือพัสดุคงคลังไว้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28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0833" y="3000372"/>
            <a:ext cx="8420100" cy="1143000"/>
          </a:xfrm>
        </p:spPr>
        <p:txBody>
          <a:bodyPr/>
          <a:lstStyle/>
          <a:p>
            <a:pPr algn="ctr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 End</a:t>
            </a:r>
            <a:endParaRPr lang="th-TH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F03-5B23-45FB-8DA3-FFCCC2AFA6FC}" type="slidenum">
              <a:rPr lang="en-US" smtClean="0"/>
              <a:pPr/>
              <a:t>29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/>
              <a:t>การบริหารการจัดซื้อ</a:t>
            </a:r>
            <a:endParaRPr lang="th-TH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600" dirty="0" smtClean="0"/>
              <a:t>การจัดการที่เกี่ยวกับการจัดซื้อ</a:t>
            </a:r>
          </a:p>
          <a:p>
            <a:pPr algn="thaiDist"/>
            <a:r>
              <a:rPr lang="th-TH" sz="3600" dirty="0" smtClean="0"/>
              <a:t>มีเป้าหมาย ทำการจัดซื้อพัสดุที่ทำให้เกิดต้นทุนพัสดุต่ำสุด  โดยคุณภาพของพัสดุจะต้องเท่ากับความต้องการหรือดีกว่าความต้องการ</a:t>
            </a:r>
          </a:p>
          <a:p>
            <a:pPr algn="thaiDist"/>
            <a:r>
              <a:rPr lang="th-TH" sz="3600" dirty="0" smtClean="0"/>
              <a:t>การจัดซื้อ </a:t>
            </a:r>
            <a:r>
              <a:rPr lang="en-US" sz="2800" dirty="0" smtClean="0"/>
              <a:t>(Purchasing) </a:t>
            </a:r>
            <a:r>
              <a:rPr lang="th-TH" sz="3600" dirty="0" smtClean="0"/>
              <a:t>การได้มาซึ่งวัตถุดิบ หรือพัสดุ หรือ บริการ หรืออุปกรณ์เครื่องจักรตามที่ระบุ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3</a:t>
            </a:fld>
            <a:endParaRPr lang="th-TH"/>
          </a:p>
        </p:txBody>
      </p:sp>
    </p:spTree>
  </p:cSld>
  <p:clrMapOvr>
    <a:masterClrMapping/>
  </p:clrMapOvr>
  <p:transition>
    <p:cover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927" y="260350"/>
            <a:ext cx="8420100" cy="1143000"/>
          </a:xfrm>
        </p:spPr>
        <p:txBody>
          <a:bodyPr/>
          <a:lstStyle/>
          <a:p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Assignment</a:t>
            </a:r>
            <a:b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th-TH" sz="3600">
                <a:solidFill>
                  <a:srgbClr val="FFFF00"/>
                </a:solidFill>
              </a:rPr>
              <a:t>ส่งงานในวันสอบปลายภาควิชา การบริหารงานอุตสาหกรรม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628775"/>
            <a:ext cx="8420100" cy="4895850"/>
          </a:xfrm>
        </p:spPr>
        <p:txBody>
          <a:bodyPr/>
          <a:lstStyle/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>
                <a:solidFill>
                  <a:srgbClr val="FFFFCC"/>
                </a:solidFill>
              </a:rPr>
              <a:t>การพัฒนาผลิตภัณฑ์</a:t>
            </a:r>
            <a:r>
              <a:rPr lang="th-TH"/>
              <a:t>คืออะไร และมีความสำคัญเกี่ยวข้องกันอย่างไรกับบริหารงานอุตสาหกรรม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>
                <a:solidFill>
                  <a:srgbClr val="FFFFCC"/>
                </a:solidFill>
              </a:rPr>
              <a:t>การพยากรณ์ยอดขาย</a:t>
            </a:r>
            <a:r>
              <a:rPr lang="th-TH"/>
              <a:t>คืออะไร และมีเทคนิควิธีการอย่างไรบ้างในการพยากรณ์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>
                <a:solidFill>
                  <a:srgbClr val="FFFFCC"/>
                </a:solidFill>
              </a:rPr>
              <a:t>สิ่งอำนวยความสะดวก</a:t>
            </a:r>
            <a:r>
              <a:rPr lang="th-TH"/>
              <a:t>คืออะไร ทำไมต้องมีการวางแผนการจัดวางสิ่งอำนวยความสะดวก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>
                <a:solidFill>
                  <a:srgbClr val="FFFFCC"/>
                </a:solidFill>
              </a:rPr>
              <a:t>การควบคุมคุณภาพ</a:t>
            </a:r>
            <a:r>
              <a:rPr lang="th-TH"/>
              <a:t>คืออะไร ในการควบคุมคุณภาพจะต้องพิจารณาอะไรบ้าง 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>
                <a:solidFill>
                  <a:srgbClr val="FFFFCC"/>
                </a:solidFill>
              </a:rPr>
              <a:t>พัสดุคงคลัง</a:t>
            </a:r>
            <a:r>
              <a:rPr lang="th-TH"/>
              <a:t>คืออะไร และมีความสำคัญเกี่ยวข้องกันอย่างไรกับบริหารงานอุตสาหกรรม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30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/>
              <a:t>ข้อสอบปลายภาค การบริหารงานอุตสาหกรรม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927" y="1981200"/>
            <a:ext cx="8420100" cy="4591072"/>
          </a:xfrm>
        </p:spPr>
        <p:txBody>
          <a:bodyPr/>
          <a:lstStyle/>
          <a:p>
            <a:r>
              <a:rPr lang="th-TH" sz="4000" dirty="0" smtClean="0">
                <a:solidFill>
                  <a:schemeClr val="accent5">
                    <a:lumMod val="75000"/>
                  </a:schemeClr>
                </a:solidFill>
              </a:rPr>
              <a:t>ตอนที่ 1 ข้อสอบปรนัย 5 ตัวเลือก  60 ข้อ 60 คะแนน</a:t>
            </a:r>
          </a:p>
          <a:p>
            <a:r>
              <a:rPr lang="th-TH" sz="4000" dirty="0" smtClean="0">
                <a:solidFill>
                  <a:schemeClr val="accent5">
                    <a:lumMod val="75000"/>
                  </a:schemeClr>
                </a:solidFill>
              </a:rPr>
              <a:t>ตอนที่ 2  ข้อสอบอัตนัย 3 ข้อ 30 คะแนน</a:t>
            </a:r>
          </a:p>
          <a:p>
            <a:r>
              <a:rPr lang="th-TH" sz="4000" dirty="0" smtClean="0"/>
              <a:t>เนื้อหา</a:t>
            </a:r>
          </a:p>
          <a:p>
            <a:pPr lvl="1"/>
            <a:r>
              <a:rPr lang="th-TH" sz="3600" dirty="0" smtClean="0"/>
              <a:t>บทที่ 4 การวางแผนจัดวางสิ่งอำนวยความสะดวก</a:t>
            </a:r>
          </a:p>
          <a:p>
            <a:pPr lvl="1"/>
            <a:r>
              <a:rPr lang="th-TH" sz="3600" dirty="0" smtClean="0"/>
              <a:t>บทที่ 5 การควบคุมคุณภาพ</a:t>
            </a:r>
          </a:p>
          <a:p>
            <a:pPr lvl="1"/>
            <a:r>
              <a:rPr lang="th-TH" sz="3600" dirty="0" smtClean="0"/>
              <a:t>บทที่ 7 การวางแผนและควบคุมบริหารพัสดุคงคลัง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31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9904" y="457200"/>
            <a:ext cx="8776096" cy="1143000"/>
          </a:xfrm>
        </p:spPr>
        <p:txBody>
          <a:bodyPr/>
          <a:lstStyle/>
          <a:p>
            <a:r>
              <a:rPr lang="th-TH" sz="5400" b="1"/>
              <a:t>การวางแผนและการควบคุมพัสดุ</a:t>
            </a:r>
            <a:r>
              <a:rPr lang="th-TH" sz="4000" b="1"/>
              <a:t/>
            </a:r>
            <a:br>
              <a:rPr lang="th-TH" sz="4000" b="1"/>
            </a:br>
            <a:r>
              <a:rPr lang="en-US" sz="4000"/>
              <a:t>(Inventory Management and Control)</a:t>
            </a:r>
            <a:endParaRPr lang="th-TH" sz="40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981201"/>
            <a:ext cx="8420100" cy="4543425"/>
          </a:xfrm>
        </p:spPr>
        <p:txBody>
          <a:bodyPr/>
          <a:lstStyle/>
          <a:p>
            <a:pPr algn="thaiDist"/>
            <a:r>
              <a:rPr lang="th-TH" sz="4400" dirty="0"/>
              <a:t>การทำให้มีพัสดุตามที่ต้องการ ใน</a:t>
            </a:r>
            <a:r>
              <a:rPr lang="th-TH" sz="4400" dirty="0">
                <a:solidFill>
                  <a:srgbClr val="FFFF66"/>
                </a:solidFill>
              </a:rPr>
              <a:t>ปริมาณ</a:t>
            </a:r>
            <a:r>
              <a:rPr lang="th-TH" sz="4400" dirty="0"/>
              <a:t>ที่ต้องการ และ</a:t>
            </a:r>
            <a:r>
              <a:rPr lang="th-TH" sz="4400" dirty="0">
                <a:solidFill>
                  <a:srgbClr val="FFFF66"/>
                </a:solidFill>
              </a:rPr>
              <a:t>คุณภาพ</a:t>
            </a:r>
            <a:r>
              <a:rPr lang="th-TH" sz="4400" dirty="0"/>
              <a:t>ที่ถูกต้อง โดยต้องให้เกิดใน</a:t>
            </a:r>
            <a:r>
              <a:rPr lang="th-TH" sz="4400" dirty="0">
                <a:solidFill>
                  <a:srgbClr val="FFFF66"/>
                </a:solidFill>
              </a:rPr>
              <a:t>เวลา</a:t>
            </a:r>
            <a:r>
              <a:rPr lang="th-TH" sz="4400" dirty="0"/>
              <a:t>และสถานที่ที่ถูกต้องด้วย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4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9904" y="285728"/>
            <a:ext cx="8776096" cy="1143000"/>
          </a:xfrm>
        </p:spPr>
        <p:txBody>
          <a:bodyPr/>
          <a:lstStyle/>
          <a:p>
            <a:r>
              <a:rPr lang="th-TH" sz="5400" b="1" dirty="0"/>
              <a:t>การวางแผนและการควบคุมพัสดุ</a:t>
            </a:r>
            <a:r>
              <a:rPr lang="th-TH" sz="4000" b="1" dirty="0"/>
              <a:t/>
            </a:r>
            <a:br>
              <a:rPr lang="th-TH" sz="4000" b="1" dirty="0"/>
            </a:br>
            <a:r>
              <a:rPr lang="en-US" sz="4000" dirty="0"/>
              <a:t>(Inventory Management and Control)</a:t>
            </a:r>
            <a:endParaRPr lang="th-TH" sz="40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643050"/>
            <a:ext cx="8420100" cy="4786346"/>
          </a:xfrm>
        </p:spPr>
        <p:txBody>
          <a:bodyPr/>
          <a:lstStyle/>
          <a:p>
            <a:pPr algn="thaiDist"/>
            <a:r>
              <a:rPr lang="th-TH" sz="3600" dirty="0"/>
              <a:t>ประเภทของพัสดุคงคลัง </a:t>
            </a:r>
            <a:r>
              <a:rPr lang="en-US" sz="2800" dirty="0" smtClean="0"/>
              <a:t>(Inventory </a:t>
            </a:r>
            <a:r>
              <a:rPr lang="en-US" sz="2800" dirty="0"/>
              <a:t>Classifications)</a:t>
            </a:r>
          </a:p>
          <a:p>
            <a:pPr lvl="1" algn="thaiDist"/>
            <a:r>
              <a:rPr lang="th-TH" sz="3600" dirty="0"/>
              <a:t>วัตถุดิบ </a:t>
            </a:r>
            <a:r>
              <a:rPr lang="en-US" dirty="0" smtClean="0"/>
              <a:t>(Raw </a:t>
            </a:r>
            <a:r>
              <a:rPr lang="en-US" dirty="0"/>
              <a:t>Material)</a:t>
            </a:r>
          </a:p>
          <a:p>
            <a:pPr lvl="1" algn="thaiDist"/>
            <a:r>
              <a:rPr lang="th-TH" sz="3600" dirty="0"/>
              <a:t>ชิ้นส่วนสำเร็จ </a:t>
            </a:r>
            <a:r>
              <a:rPr lang="en-US" dirty="0" smtClean="0"/>
              <a:t>(Purchased </a:t>
            </a:r>
            <a:r>
              <a:rPr lang="en-US" dirty="0"/>
              <a:t>Parts)</a:t>
            </a:r>
          </a:p>
          <a:p>
            <a:pPr lvl="1" algn="thaiDist"/>
            <a:r>
              <a:rPr lang="th-TH" sz="3600" dirty="0"/>
              <a:t>งานระหว่างผลิต </a:t>
            </a:r>
            <a:r>
              <a:rPr lang="en-US" dirty="0" smtClean="0"/>
              <a:t>(Work-In </a:t>
            </a:r>
            <a:r>
              <a:rPr lang="en-US" dirty="0"/>
              <a:t>Process : WIP)</a:t>
            </a:r>
          </a:p>
          <a:p>
            <a:pPr lvl="1" algn="thaiDist"/>
            <a:r>
              <a:rPr lang="th-TH" sz="3600" dirty="0"/>
              <a:t>ผลิตภัณฑ์สำเร็จรูป </a:t>
            </a:r>
            <a:r>
              <a:rPr lang="en-US" sz="3600" dirty="0" smtClean="0"/>
              <a:t>(Finished </a:t>
            </a:r>
            <a:r>
              <a:rPr lang="en-US" sz="3600" dirty="0"/>
              <a:t>Goods)</a:t>
            </a:r>
            <a:endParaRPr lang="th-TH" sz="3600" dirty="0"/>
          </a:p>
          <a:p>
            <a:pPr lvl="1" algn="thaiDist"/>
            <a:r>
              <a:rPr lang="th-TH" sz="3600" dirty="0"/>
              <a:t>วัสดุสิ้นเปลือง </a:t>
            </a:r>
            <a:r>
              <a:rPr lang="en-US" dirty="0" smtClean="0"/>
              <a:t>(Supplies)  :: </a:t>
            </a:r>
            <a:r>
              <a:rPr lang="th-TH" sz="3600" dirty="0" smtClean="0"/>
              <a:t>วัสดุทางตรง </a:t>
            </a:r>
            <a:r>
              <a:rPr lang="en-US" dirty="0" smtClean="0"/>
              <a:t>&amp;</a:t>
            </a:r>
            <a:r>
              <a:rPr lang="en-US" sz="3600" dirty="0" smtClean="0"/>
              <a:t> </a:t>
            </a:r>
            <a:r>
              <a:rPr lang="th-TH" sz="3600" dirty="0" smtClean="0"/>
              <a:t>วัสดุทางอ้อม</a:t>
            </a:r>
          </a:p>
          <a:p>
            <a:pPr lvl="1" algn="thaiDist"/>
            <a:r>
              <a:rPr lang="th-TH" sz="3600" dirty="0" smtClean="0"/>
              <a:t>อื่นๆ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5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/>
              <a:t>ความสำคัญของพัสดุคงคลังแต่ละประเภท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9904" y="1700214"/>
            <a:ext cx="8581760" cy="4543425"/>
          </a:xfrm>
        </p:spPr>
        <p:txBody>
          <a:bodyPr/>
          <a:lstStyle/>
          <a:p>
            <a:pPr algn="thaiDist"/>
            <a:r>
              <a:rPr lang="th-TH" b="1" dirty="0"/>
              <a:t>พัสดุคงคลังที่เป็นวัตถุดิบ หรือ ชิ้นส่วน</a:t>
            </a:r>
          </a:p>
          <a:p>
            <a:pPr lvl="1" algn="thaiDist"/>
            <a:r>
              <a:rPr lang="th-TH" sz="3200" dirty="0"/>
              <a:t>ป้องกันการขาดแคลนวัตถุดิบเนื่องจากความล่าช้า</a:t>
            </a:r>
          </a:p>
          <a:p>
            <a:pPr lvl="1" algn="thaiDist"/>
            <a:r>
              <a:rPr lang="th-TH" sz="3200" dirty="0"/>
              <a:t>ลดค่าใช้จ่ายในการสั่งซื้อหรือสั่งผลิต</a:t>
            </a:r>
          </a:p>
          <a:p>
            <a:pPr lvl="1" algn="thaiDist"/>
            <a:r>
              <a:rPr lang="th-TH" sz="3200" dirty="0"/>
              <a:t>ป้องกันการขาดทุนหรือเสียผลประโยชน์เนื่องจากการขึ้นราคา</a:t>
            </a:r>
          </a:p>
          <a:p>
            <a:pPr algn="thaiDist"/>
            <a:r>
              <a:rPr lang="th-TH" b="1" dirty="0"/>
              <a:t>พัสดุที่เป็นงานระหว่างผลิต</a:t>
            </a:r>
          </a:p>
          <a:p>
            <a:pPr lvl="1" algn="thaiDist"/>
            <a:r>
              <a:rPr lang="th-TH" sz="3200" dirty="0"/>
              <a:t>ทำให้แต่ละหน่วยงานทำงานได้สะดวกมากขึ้น</a:t>
            </a:r>
          </a:p>
          <a:p>
            <a:pPr algn="thaiDist"/>
            <a:r>
              <a:rPr lang="th-TH" b="1" dirty="0"/>
              <a:t>พัสดุคงคลังที่เป็นสินค้าสำเร็จรูป</a:t>
            </a:r>
          </a:p>
          <a:p>
            <a:pPr lvl="1" algn="thaiDist"/>
            <a:r>
              <a:rPr lang="th-TH" sz="3200" dirty="0"/>
              <a:t>ป้องกันความผิดพลาดเมื่อมีความต้องการมากกว่าค่าที่พยากรณ์ไว้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6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/>
              <a:t>ค่าใช้จ่ายในการบริหารพัสดุคงคลัง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6404" y="1628775"/>
            <a:ext cx="8268758" cy="4895850"/>
          </a:xfrm>
        </p:spPr>
        <p:txBody>
          <a:bodyPr/>
          <a:lstStyle/>
          <a:p>
            <a:pPr marL="609600" indent="-609600" algn="thaiDist">
              <a:lnSpc>
                <a:spcPct val="90000"/>
              </a:lnSpc>
              <a:buSzPct val="80000"/>
              <a:buFontTx/>
              <a:buAutoNum type="arabicPeriod"/>
            </a:pPr>
            <a:r>
              <a:rPr lang="th-TH" dirty="0"/>
              <a:t>ค่าเก็บพัสดุ </a:t>
            </a:r>
            <a:r>
              <a:rPr lang="en-US" sz="2400" dirty="0" smtClean="0"/>
              <a:t>(Inventory </a:t>
            </a:r>
            <a:r>
              <a:rPr lang="en-US" sz="2400" dirty="0"/>
              <a:t>Carrying cost or Holding Cost ;</a:t>
            </a:r>
            <a:r>
              <a:rPr lang="en-US" sz="2400" dirty="0">
                <a:solidFill>
                  <a:srgbClr val="FFFF66"/>
                </a:solidFill>
              </a:rPr>
              <a:t>C</a:t>
            </a:r>
            <a:r>
              <a:rPr lang="en-US" sz="2400" baseline="-25000" dirty="0">
                <a:solidFill>
                  <a:srgbClr val="FFFF66"/>
                </a:solidFill>
              </a:rPr>
              <a:t>H</a:t>
            </a:r>
            <a:r>
              <a:rPr lang="en-US" sz="2400" dirty="0"/>
              <a:t>)</a:t>
            </a:r>
          </a:p>
          <a:p>
            <a:pPr marL="990600" lvl="1" indent="-533400" algn="thaiDist">
              <a:lnSpc>
                <a:spcPct val="90000"/>
              </a:lnSpc>
              <a:buSzPct val="80000"/>
            </a:pPr>
            <a:r>
              <a:rPr lang="th-TH" sz="3200" dirty="0"/>
              <a:t>แปรผันตรงกับปริมาณพัสดุที่เก็บรักษาและขนาดของพัสดุคงคลัง</a:t>
            </a:r>
          </a:p>
          <a:p>
            <a:pPr marL="609600" indent="-609600" algn="thaiDist">
              <a:lnSpc>
                <a:spcPct val="90000"/>
              </a:lnSpc>
              <a:buSzPct val="80000"/>
              <a:buFontTx/>
              <a:buAutoNum type="arabicPeriod"/>
            </a:pPr>
            <a:r>
              <a:rPr lang="th-TH" dirty="0"/>
              <a:t>ค่าใช้จ่ายในการสั่งซื้อ </a:t>
            </a:r>
            <a:r>
              <a:rPr lang="en-US" sz="2400" dirty="0" smtClean="0"/>
              <a:t>(Ordering </a:t>
            </a:r>
            <a:r>
              <a:rPr lang="en-US" sz="2400" dirty="0"/>
              <a:t>Cost or Purchasing ; </a:t>
            </a:r>
            <a:r>
              <a:rPr lang="en-US" sz="2400" dirty="0">
                <a:solidFill>
                  <a:srgbClr val="FFFF66"/>
                </a:solidFill>
              </a:rPr>
              <a:t>C</a:t>
            </a:r>
            <a:r>
              <a:rPr lang="en-US" sz="2400" baseline="-25000" dirty="0">
                <a:solidFill>
                  <a:srgbClr val="FFFF66"/>
                </a:solidFill>
              </a:rPr>
              <a:t>P</a:t>
            </a:r>
            <a:r>
              <a:rPr lang="en-US" sz="2400" dirty="0"/>
              <a:t>)</a:t>
            </a:r>
          </a:p>
          <a:p>
            <a:pPr marL="990600" lvl="1" indent="-533400" algn="thaiDist">
              <a:lnSpc>
                <a:spcPct val="90000"/>
              </a:lnSpc>
              <a:buSzPct val="80000"/>
            </a:pPr>
            <a:r>
              <a:rPr lang="th-TH" sz="3200" dirty="0"/>
              <a:t>แปรผันตรงตามจำนวนครั้งของการสั่งซื้อ</a:t>
            </a:r>
            <a:endParaRPr lang="en-US" sz="3200" dirty="0"/>
          </a:p>
          <a:p>
            <a:pPr marL="609600" indent="-609600" algn="thaiDist">
              <a:lnSpc>
                <a:spcPct val="90000"/>
              </a:lnSpc>
              <a:buSzPct val="80000"/>
              <a:buFontTx/>
              <a:buAutoNum type="arabicPeriod"/>
            </a:pPr>
            <a:r>
              <a:rPr lang="th-TH" dirty="0"/>
              <a:t>ค่าร้างพัสดุ หรือ ค่ารับใบสั่งซื้อล่วงหน้า </a:t>
            </a:r>
            <a:r>
              <a:rPr lang="en-US" sz="2400" dirty="0" smtClean="0"/>
              <a:t>(Shortage </a:t>
            </a:r>
            <a:r>
              <a:rPr lang="en-US" sz="2400" dirty="0"/>
              <a:t>or     Back-order Cost ; </a:t>
            </a:r>
            <a:r>
              <a:rPr lang="en-US" sz="2400" dirty="0">
                <a:solidFill>
                  <a:srgbClr val="FFFF66"/>
                </a:solidFill>
              </a:rPr>
              <a:t>C</a:t>
            </a:r>
            <a:r>
              <a:rPr lang="en-US" sz="2400" baseline="-25000" dirty="0">
                <a:solidFill>
                  <a:srgbClr val="FFFF66"/>
                </a:solidFill>
              </a:rPr>
              <a:t>s</a:t>
            </a:r>
            <a:r>
              <a:rPr lang="en-US" sz="2400" dirty="0"/>
              <a:t>)</a:t>
            </a:r>
            <a:endParaRPr lang="th-TH" sz="2400" dirty="0"/>
          </a:p>
          <a:p>
            <a:pPr marL="609600" indent="-609600" algn="ctr">
              <a:lnSpc>
                <a:spcPct val="90000"/>
              </a:lnSpc>
              <a:buSzPct val="80000"/>
              <a:buFontTx/>
              <a:buNone/>
            </a:pPr>
            <a:r>
              <a:rPr lang="en-US" sz="3600" b="1" dirty="0">
                <a:solidFill>
                  <a:srgbClr val="FFFF66"/>
                </a:solidFill>
              </a:rPr>
              <a:t>Total Cost = C</a:t>
            </a:r>
            <a:r>
              <a:rPr lang="en-US" sz="3600" b="1" baseline="-25000" dirty="0">
                <a:solidFill>
                  <a:srgbClr val="FFFF66"/>
                </a:solidFill>
              </a:rPr>
              <a:t>H</a:t>
            </a:r>
            <a:r>
              <a:rPr lang="en-US" sz="3600" b="1" dirty="0">
                <a:solidFill>
                  <a:srgbClr val="FFFF66"/>
                </a:solidFill>
              </a:rPr>
              <a:t> + C</a:t>
            </a:r>
            <a:r>
              <a:rPr lang="en-US" sz="3600" b="1" baseline="-25000" dirty="0">
                <a:solidFill>
                  <a:srgbClr val="FFFF66"/>
                </a:solidFill>
              </a:rPr>
              <a:t>P</a:t>
            </a:r>
            <a:r>
              <a:rPr lang="en-US" sz="3600" b="1" dirty="0">
                <a:solidFill>
                  <a:srgbClr val="FFFF66"/>
                </a:solidFill>
              </a:rPr>
              <a:t> + C</a:t>
            </a:r>
            <a:r>
              <a:rPr lang="en-US" sz="3600" b="1" baseline="-25000" dirty="0">
                <a:solidFill>
                  <a:srgbClr val="FFFF66"/>
                </a:solidFill>
              </a:rPr>
              <a:t>S</a:t>
            </a:r>
            <a:endParaRPr lang="th-TH" sz="3600" b="1" baseline="-25000" dirty="0">
              <a:solidFill>
                <a:srgbClr val="FFFF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7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927" y="188913"/>
            <a:ext cx="8420100" cy="1143000"/>
          </a:xfrm>
        </p:spPr>
        <p:txBody>
          <a:bodyPr/>
          <a:lstStyle/>
          <a:p>
            <a:r>
              <a:rPr lang="th-TH" sz="4800" b="1"/>
              <a:t>ตัวแบบของพัสดุคงคลัง </a:t>
            </a:r>
            <a:r>
              <a:rPr lang="th-TH" sz="3600" b="1"/>
              <a:t>(</a:t>
            </a:r>
            <a:r>
              <a:rPr lang="en-US" sz="3600" b="1"/>
              <a:t>Inventory Model)</a:t>
            </a:r>
            <a:endParaRPr lang="th-TH" sz="3600" b="1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341439"/>
            <a:ext cx="8420100" cy="719137"/>
          </a:xfrm>
        </p:spPr>
        <p:txBody>
          <a:bodyPr/>
          <a:lstStyle/>
          <a:p>
            <a:r>
              <a:rPr lang="th-TH"/>
              <a:t>การออกใบสั่ง </a:t>
            </a:r>
            <a:r>
              <a:rPr lang="en-US"/>
              <a:t>::: </a:t>
            </a:r>
            <a:r>
              <a:rPr lang="th-TH"/>
              <a:t>ต้องระบุ ต้องการพัสดุแต่ละชนิดครั้งละกี่หน่วย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975122" y="2693988"/>
            <a:ext cx="8409781" cy="3548063"/>
            <a:chOff x="900113" y="2693988"/>
            <a:chExt cx="7762875" cy="3548063"/>
          </a:xfrm>
        </p:grpSpPr>
        <p:grpSp>
          <p:nvGrpSpPr>
            <p:cNvPr id="118805" name="Group 21"/>
            <p:cNvGrpSpPr>
              <a:grpSpLocks/>
            </p:cNvGrpSpPr>
            <p:nvPr/>
          </p:nvGrpSpPr>
          <p:grpSpPr bwMode="auto">
            <a:xfrm>
              <a:off x="3455988" y="2693988"/>
              <a:ext cx="4248150" cy="1335087"/>
              <a:chOff x="2345" y="2035"/>
              <a:chExt cx="2676" cy="841"/>
            </a:xfrm>
          </p:grpSpPr>
          <p:sp>
            <p:nvSpPr>
              <p:cNvPr id="118801" name="Freeform 17"/>
              <p:cNvSpPr>
                <a:spLocks/>
              </p:cNvSpPr>
              <p:nvPr/>
            </p:nvSpPr>
            <p:spPr bwMode="auto">
              <a:xfrm>
                <a:off x="2345" y="2151"/>
                <a:ext cx="1860" cy="7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5" y="680"/>
                  </a:cxn>
                  <a:cxn ang="0">
                    <a:pos x="1860" y="272"/>
                  </a:cxn>
                </a:cxnLst>
                <a:rect l="0" t="0" r="r" b="b"/>
                <a:pathLst>
                  <a:path w="1860" h="725">
                    <a:moveTo>
                      <a:pt x="0" y="0"/>
                    </a:moveTo>
                    <a:cubicBezTo>
                      <a:pt x="162" y="317"/>
                      <a:pt x="325" y="635"/>
                      <a:pt x="635" y="680"/>
                    </a:cubicBezTo>
                    <a:cubicBezTo>
                      <a:pt x="945" y="725"/>
                      <a:pt x="1402" y="498"/>
                      <a:pt x="1860" y="272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8804" name="Text Box 20"/>
              <p:cNvSpPr txBox="1">
                <a:spLocks noChangeArrowheads="1"/>
              </p:cNvSpPr>
              <p:nvPr/>
            </p:nvSpPr>
            <p:spPr bwMode="auto">
              <a:xfrm>
                <a:off x="4183" y="2035"/>
                <a:ext cx="83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h-TH" sz="2800">
                    <a:solidFill>
                      <a:srgbClr val="FF0000"/>
                    </a:solidFill>
                  </a:rPr>
                  <a:t>ค่าใช้จ่ายรวม</a:t>
                </a:r>
              </a:p>
            </p:txBody>
          </p:sp>
        </p:grpSp>
        <p:sp>
          <p:nvSpPr>
            <p:cNvPr id="118798" name="Line 14"/>
            <p:cNvSpPr>
              <a:spLocks noChangeShapeType="1"/>
            </p:cNvSpPr>
            <p:nvPr/>
          </p:nvSpPr>
          <p:spPr bwMode="auto">
            <a:xfrm flipV="1">
              <a:off x="2203450" y="3598863"/>
              <a:ext cx="4608513" cy="208756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18806" name="Text Box 22"/>
            <p:cNvSpPr txBox="1">
              <a:spLocks noChangeArrowheads="1"/>
            </p:cNvSpPr>
            <p:nvPr/>
          </p:nvSpPr>
          <p:spPr bwMode="auto">
            <a:xfrm>
              <a:off x="6950075" y="3413125"/>
              <a:ext cx="122104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800" dirty="0">
                  <a:solidFill>
                    <a:srgbClr val="00B0F0"/>
                  </a:solidFill>
                </a:rPr>
                <a:t>ค่าเก็บรักษา</a:t>
              </a:r>
            </a:p>
          </p:txBody>
        </p:sp>
        <p:grpSp>
          <p:nvGrpSpPr>
            <p:cNvPr id="118809" name="Group 25"/>
            <p:cNvGrpSpPr>
              <a:grpSpLocks/>
            </p:cNvGrpSpPr>
            <p:nvPr/>
          </p:nvGrpSpPr>
          <p:grpSpPr bwMode="auto">
            <a:xfrm>
              <a:off x="3225800" y="3324226"/>
              <a:ext cx="4148138" cy="1549401"/>
              <a:chOff x="2200" y="2432"/>
              <a:chExt cx="2613" cy="976"/>
            </a:xfrm>
          </p:grpSpPr>
          <p:sp>
            <p:nvSpPr>
              <p:cNvPr id="118799" name="Freeform 15"/>
              <p:cNvSpPr>
                <a:spLocks/>
              </p:cNvSpPr>
              <p:nvPr/>
            </p:nvSpPr>
            <p:spPr bwMode="auto">
              <a:xfrm>
                <a:off x="2200" y="2432"/>
                <a:ext cx="1769" cy="9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3" y="544"/>
                  </a:cxn>
                  <a:cxn ang="0">
                    <a:pos x="1769" y="953"/>
                  </a:cxn>
                </a:cxnLst>
                <a:rect l="0" t="0" r="r" b="b"/>
                <a:pathLst>
                  <a:path w="1769" h="953">
                    <a:moveTo>
                      <a:pt x="0" y="0"/>
                    </a:moveTo>
                    <a:cubicBezTo>
                      <a:pt x="79" y="192"/>
                      <a:pt x="158" y="385"/>
                      <a:pt x="453" y="544"/>
                    </a:cubicBezTo>
                    <a:cubicBezTo>
                      <a:pt x="748" y="703"/>
                      <a:pt x="1258" y="828"/>
                      <a:pt x="1769" y="953"/>
                    </a:cubicBezTo>
                  </a:path>
                </a:pathLst>
              </a:custGeom>
              <a:noFill/>
              <a:ln w="38100" cmpd="sng">
                <a:solidFill>
                  <a:srgbClr val="FF99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8808" name="Text Box 24"/>
              <p:cNvSpPr txBox="1">
                <a:spLocks noChangeArrowheads="1"/>
              </p:cNvSpPr>
              <p:nvPr/>
            </p:nvSpPr>
            <p:spPr bwMode="auto">
              <a:xfrm>
                <a:off x="4092" y="3078"/>
                <a:ext cx="721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h-TH" sz="2800">
                    <a:solidFill>
                      <a:srgbClr val="FF9933"/>
                    </a:solidFill>
                  </a:rPr>
                  <a:t>ค่าร้างพัสดุ</a:t>
                </a:r>
              </a:p>
            </p:txBody>
          </p:sp>
        </p:grpSp>
        <p:grpSp>
          <p:nvGrpSpPr>
            <p:cNvPr id="118811" name="Group 27"/>
            <p:cNvGrpSpPr>
              <a:grpSpLocks/>
            </p:cNvGrpSpPr>
            <p:nvPr/>
          </p:nvGrpSpPr>
          <p:grpSpPr bwMode="auto">
            <a:xfrm>
              <a:off x="2720975" y="3179763"/>
              <a:ext cx="5829300" cy="2305050"/>
              <a:chOff x="1882" y="2341"/>
              <a:chExt cx="3672" cy="1452"/>
            </a:xfrm>
          </p:grpSpPr>
          <p:sp>
            <p:nvSpPr>
              <p:cNvPr id="118797" name="Freeform 13"/>
              <p:cNvSpPr>
                <a:spLocks/>
              </p:cNvSpPr>
              <p:nvPr/>
            </p:nvSpPr>
            <p:spPr bwMode="auto">
              <a:xfrm>
                <a:off x="1882" y="2341"/>
                <a:ext cx="2631" cy="14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9" y="1089"/>
                  </a:cxn>
                  <a:cxn ang="0">
                    <a:pos x="2631" y="1452"/>
                  </a:cxn>
                </a:cxnLst>
                <a:rect l="0" t="0" r="r" b="b"/>
                <a:pathLst>
                  <a:path w="2631" h="1452">
                    <a:moveTo>
                      <a:pt x="0" y="0"/>
                    </a:moveTo>
                    <a:cubicBezTo>
                      <a:pt x="30" y="423"/>
                      <a:pt x="60" y="847"/>
                      <a:pt x="499" y="1089"/>
                    </a:cubicBezTo>
                    <a:cubicBezTo>
                      <a:pt x="938" y="1331"/>
                      <a:pt x="1784" y="1391"/>
                      <a:pt x="2631" y="1452"/>
                    </a:cubicBezTo>
                  </a:path>
                </a:pathLst>
              </a:custGeom>
              <a:noFill/>
              <a:ln w="38100" cmpd="sng">
                <a:solidFill>
                  <a:srgbClr val="99FF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8810" name="Text Box 26"/>
              <p:cNvSpPr txBox="1">
                <a:spLocks noChangeArrowheads="1"/>
              </p:cNvSpPr>
              <p:nvPr/>
            </p:nvSpPr>
            <p:spPr bwMode="auto">
              <a:xfrm>
                <a:off x="4241" y="3441"/>
                <a:ext cx="131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h-TH" sz="2800">
                    <a:solidFill>
                      <a:srgbClr val="99FF33"/>
                    </a:solidFill>
                  </a:rPr>
                  <a:t>ค่าใช้จ่ายในการสั่งซื้อ</a:t>
                </a:r>
              </a:p>
            </p:txBody>
          </p:sp>
        </p:grpSp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3368675" y="5705475"/>
              <a:ext cx="271257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800">
                  <a:solidFill>
                    <a:srgbClr val="FF33CC"/>
                  </a:solidFill>
                </a:rPr>
                <a:t>ปริมาณการสั่งซื้อที่เหมาะสม</a:t>
              </a:r>
            </a:p>
          </p:txBody>
        </p:sp>
        <p:grpSp>
          <p:nvGrpSpPr>
            <p:cNvPr id="118814" name="Group 30"/>
            <p:cNvGrpSpPr>
              <a:grpSpLocks/>
            </p:cNvGrpSpPr>
            <p:nvPr/>
          </p:nvGrpSpPr>
          <p:grpSpPr bwMode="auto">
            <a:xfrm>
              <a:off x="900113" y="3629025"/>
              <a:ext cx="3621087" cy="2071688"/>
              <a:chOff x="735" y="2624"/>
              <a:chExt cx="2281" cy="1305"/>
            </a:xfrm>
          </p:grpSpPr>
          <p:sp>
            <p:nvSpPr>
              <p:cNvPr id="118802" name="Line 18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1089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8803" name="Line 19"/>
              <p:cNvSpPr>
                <a:spLocks noChangeShapeType="1"/>
              </p:cNvSpPr>
              <p:nvPr/>
            </p:nvSpPr>
            <p:spPr bwMode="auto">
              <a:xfrm flipH="1">
                <a:off x="1565" y="2840"/>
                <a:ext cx="1451" cy="0"/>
              </a:xfrm>
              <a:prstGeom prst="line">
                <a:avLst/>
              </a:prstGeom>
              <a:noFill/>
              <a:ln w="9525">
                <a:solidFill>
                  <a:srgbClr val="FF33CC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8813" name="Text Box 29"/>
              <p:cNvSpPr txBox="1">
                <a:spLocks noChangeArrowheads="1"/>
              </p:cNvSpPr>
              <p:nvPr/>
            </p:nvSpPr>
            <p:spPr bwMode="auto">
              <a:xfrm>
                <a:off x="735" y="2624"/>
                <a:ext cx="765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h-TH" sz="2800">
                    <a:solidFill>
                      <a:srgbClr val="FF33CC"/>
                    </a:solidFill>
                  </a:rPr>
                  <a:t>ค่าใช้จ่ายทั้ง</a:t>
                </a:r>
              </a:p>
              <a:p>
                <a:r>
                  <a:rPr lang="th-TH" sz="2800">
                    <a:solidFill>
                      <a:srgbClr val="FF33CC"/>
                    </a:solidFill>
                  </a:rPr>
                  <a:t>หมดต่ำสุด</a:t>
                </a:r>
              </a:p>
            </p:txBody>
          </p:sp>
        </p:grpSp>
        <p:grpSp>
          <p:nvGrpSpPr>
            <p:cNvPr id="118817" name="Group 33"/>
            <p:cNvGrpSpPr>
              <a:grpSpLocks/>
            </p:cNvGrpSpPr>
            <p:nvPr/>
          </p:nvGrpSpPr>
          <p:grpSpPr bwMode="auto">
            <a:xfrm>
              <a:off x="1185863" y="2733675"/>
              <a:ext cx="7477125" cy="3508376"/>
              <a:chOff x="915" y="2060"/>
              <a:chExt cx="4710" cy="2210"/>
            </a:xfrm>
          </p:grpSpPr>
          <p:sp>
            <p:nvSpPr>
              <p:cNvPr id="118788" name="Line 4"/>
              <p:cNvSpPr>
                <a:spLocks noChangeShapeType="1"/>
              </p:cNvSpPr>
              <p:nvPr/>
            </p:nvSpPr>
            <p:spPr bwMode="auto">
              <a:xfrm flipV="1">
                <a:off x="1565" y="2069"/>
                <a:ext cx="0" cy="18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8789" name="Line 5"/>
              <p:cNvSpPr>
                <a:spLocks noChangeShapeType="1"/>
              </p:cNvSpPr>
              <p:nvPr/>
            </p:nvSpPr>
            <p:spPr bwMode="auto">
              <a:xfrm>
                <a:off x="1565" y="3929"/>
                <a:ext cx="326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8815" name="Text Box 31"/>
              <p:cNvSpPr txBox="1">
                <a:spLocks noChangeArrowheads="1"/>
              </p:cNvSpPr>
              <p:nvPr/>
            </p:nvSpPr>
            <p:spPr bwMode="auto">
              <a:xfrm>
                <a:off x="4286" y="3940"/>
                <a:ext cx="133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h-TH" sz="2800"/>
                  <a:t>ปริมาณการสั่งซื้อ/ครั้ง</a:t>
                </a:r>
              </a:p>
            </p:txBody>
          </p:sp>
          <p:sp>
            <p:nvSpPr>
              <p:cNvPr id="118816" name="Text Box 32"/>
              <p:cNvSpPr txBox="1">
                <a:spLocks noChangeArrowheads="1"/>
              </p:cNvSpPr>
              <p:nvPr/>
            </p:nvSpPr>
            <p:spPr bwMode="auto">
              <a:xfrm>
                <a:off x="915" y="2060"/>
                <a:ext cx="60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th-TH" sz="2800"/>
                  <a:t>ค่าใช้จ่าย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8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ตัวแบบพัสดุคงคลัง </a:t>
            </a:r>
            <a:r>
              <a:rPr lang="en-US" b="1" dirty="0" smtClean="0"/>
              <a:t>(Inventory </a:t>
            </a:r>
            <a:r>
              <a:rPr lang="en-US" b="1" dirty="0"/>
              <a:t>Model)</a:t>
            </a:r>
            <a:endParaRPr lang="th-TH" b="1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927" y="1981200"/>
            <a:ext cx="8420100" cy="4471988"/>
          </a:xfrm>
        </p:spPr>
        <p:txBody>
          <a:bodyPr/>
          <a:lstStyle/>
          <a:p>
            <a:pPr marL="609600" indent="-609600"/>
            <a:r>
              <a:rPr lang="th-TH" dirty="0"/>
              <a:t>ใช้วิเคราะห์หา </a:t>
            </a:r>
            <a:r>
              <a:rPr lang="th-TH" dirty="0">
                <a:solidFill>
                  <a:srgbClr val="FFFF66"/>
                </a:solidFill>
              </a:rPr>
              <a:t>ปริมาณการสั่งซื้อ</a:t>
            </a:r>
            <a:r>
              <a:rPr lang="th-TH" dirty="0"/>
              <a:t> และ </a:t>
            </a:r>
            <a:r>
              <a:rPr lang="th-TH" dirty="0">
                <a:solidFill>
                  <a:srgbClr val="FFFF66"/>
                </a:solidFill>
              </a:rPr>
              <a:t>เวลาสำหรับการสั่งซื้อ</a:t>
            </a:r>
          </a:p>
          <a:p>
            <a:pPr marL="609600" indent="-609600"/>
            <a:r>
              <a:rPr lang="th-TH" dirty="0"/>
              <a:t>ตัวแบบ แบ่งเป็น 2 กลุ่ม คือ</a:t>
            </a:r>
          </a:p>
          <a:p>
            <a:pPr marL="990600" lvl="1" indent="-533400">
              <a:buFontTx/>
              <a:buAutoNum type="arabicPeriod"/>
            </a:pPr>
            <a:r>
              <a:rPr lang="th-TH" sz="3200" b="1" dirty="0"/>
              <a:t>ตัวแบบดีเทอร์มินิสติก </a:t>
            </a:r>
            <a:r>
              <a:rPr lang="en-US" sz="3200" b="1" dirty="0" smtClean="0"/>
              <a:t>(</a:t>
            </a:r>
            <a:r>
              <a:rPr lang="en-US" b="1" dirty="0" smtClean="0"/>
              <a:t>Deterministic </a:t>
            </a:r>
            <a:r>
              <a:rPr lang="en-US" b="1" dirty="0"/>
              <a:t>Model)</a:t>
            </a:r>
          </a:p>
          <a:p>
            <a:pPr marL="1371600" lvl="2" indent="-457200"/>
            <a:r>
              <a:rPr lang="th-TH" sz="3200" dirty="0"/>
              <a:t>ค่าตัวแปรต่างๆในระบบพัสดุคงคลัง มีค่าคงที่แน่นอน</a:t>
            </a:r>
          </a:p>
          <a:p>
            <a:pPr marL="990600" lvl="1" indent="-533400">
              <a:buFontTx/>
              <a:buAutoNum type="arabicPeriod"/>
            </a:pPr>
            <a:r>
              <a:rPr lang="th-TH" sz="3200" b="1" dirty="0"/>
              <a:t>ตัวแบบสโตคาสติก </a:t>
            </a:r>
            <a:r>
              <a:rPr lang="en-US" sz="3200" b="1" dirty="0" smtClean="0"/>
              <a:t>(</a:t>
            </a:r>
            <a:r>
              <a:rPr lang="en-US" b="1" dirty="0" smtClean="0"/>
              <a:t>Stochastic </a:t>
            </a:r>
            <a:r>
              <a:rPr lang="en-US" b="1" dirty="0"/>
              <a:t>Model)</a:t>
            </a:r>
          </a:p>
          <a:p>
            <a:pPr marL="1371600" lvl="2" indent="-457200"/>
            <a:r>
              <a:rPr lang="th-TH" sz="3200" dirty="0"/>
              <a:t>ค่าตัวแปรต่างๆในระบบพัสดุคงคลัง มีค่าไม่แน่นอน</a:t>
            </a:r>
          </a:p>
          <a:p>
            <a:pPr marL="1371600" lvl="2" indent="-457200"/>
            <a:r>
              <a:rPr lang="th-TH" sz="3200" dirty="0"/>
              <a:t>มีลักษณะการแจกแจงทางสถิติ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51E1-ED5B-4330-A96A-978845FA3445}" type="slidenum">
              <a:rPr lang="en-US" smtClean="0"/>
              <a:pPr/>
              <a:t>9</a:t>
            </a:fld>
            <a:endParaRPr lang="th-T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STIE">
  <a:themeElements>
    <a:clrScheme name="DADSTIE 8">
      <a:dk1>
        <a:srgbClr val="CC0066"/>
      </a:dk1>
      <a:lt1>
        <a:srgbClr val="FFFFFF"/>
      </a:lt1>
      <a:dk2>
        <a:srgbClr val="000000"/>
      </a:dk2>
      <a:lt2>
        <a:srgbClr val="66FF33"/>
      </a:lt2>
      <a:accent1>
        <a:srgbClr val="FFFFCC"/>
      </a:accent1>
      <a:accent2>
        <a:srgbClr val="CC6600"/>
      </a:accent2>
      <a:accent3>
        <a:srgbClr val="AAAAAA"/>
      </a:accent3>
      <a:accent4>
        <a:srgbClr val="DADADA"/>
      </a:accent4>
      <a:accent5>
        <a:srgbClr val="FFFFE2"/>
      </a:accent5>
      <a:accent6>
        <a:srgbClr val="B95C00"/>
      </a:accent6>
      <a:hlink>
        <a:srgbClr val="009900"/>
      </a:hlink>
      <a:folHlink>
        <a:srgbClr val="A50021"/>
      </a:folHlink>
    </a:clrScheme>
    <a:fontScheme name="DADSTIE">
      <a:majorFont>
        <a:latin typeface="Times New Roman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DS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TIE 7">
        <a:dk1>
          <a:srgbClr val="CC0066"/>
        </a:dk1>
        <a:lt1>
          <a:srgbClr val="FFFFFF"/>
        </a:lt1>
        <a:dk2>
          <a:srgbClr val="000000"/>
        </a:dk2>
        <a:lt2>
          <a:srgbClr val="66FF33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TIE 8">
        <a:dk1>
          <a:srgbClr val="CC0066"/>
        </a:dk1>
        <a:lt1>
          <a:srgbClr val="FFFFFF"/>
        </a:lt1>
        <a:dk2>
          <a:srgbClr val="000000"/>
        </a:dk2>
        <a:lt2>
          <a:srgbClr val="66FF33"/>
        </a:lt2>
        <a:accent1>
          <a:srgbClr val="FFFFCC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FFE2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DADSTIE</Template>
  <TotalTime>1585</TotalTime>
  <Words>1902</Words>
  <Application>Microsoft Office PowerPoint</Application>
  <PresentationFormat>A4 Paper (210x297 mm)</PresentationFormat>
  <Paragraphs>230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DADSTIE</vt:lpstr>
      <vt:lpstr>Equation</vt:lpstr>
      <vt:lpstr>บทที่ 7</vt:lpstr>
      <vt:lpstr>การควบคุมพัสดุในกระบวนการผลิต</vt:lpstr>
      <vt:lpstr>การบริหารการจัดซื้อ</vt:lpstr>
      <vt:lpstr>การวางแผนและการควบคุมพัสดุ (Inventory Management and Control)</vt:lpstr>
      <vt:lpstr>การวางแผนและการควบคุมพัสดุ (Inventory Management and Control)</vt:lpstr>
      <vt:lpstr>ความสำคัญของพัสดุคงคลังแต่ละประเภท</vt:lpstr>
      <vt:lpstr>ค่าใช้จ่ายในการบริหารพัสดุคงคลัง</vt:lpstr>
      <vt:lpstr>ตัวแบบของพัสดุคงคลัง (Inventory Model)</vt:lpstr>
      <vt:lpstr>ตัวแบบพัสดุคงคลัง (Inventory Model)</vt:lpstr>
      <vt:lpstr>ขั้นตอนการใช้ตัวแบบพัสดุคงคลังเพื่อตัดสินใจ</vt:lpstr>
      <vt:lpstr>การตั้งสมมติฐานรูปแบบพัสดุคงคลัง</vt:lpstr>
      <vt:lpstr>การกำหนดขนาดการสั่งซื้อ</vt:lpstr>
      <vt:lpstr>ตัวแบบการวิเคราะห์ส่วนเพิ่ม  (Marginal Analysis)</vt:lpstr>
      <vt:lpstr>ตัวแบบพื้นฐานการสั่งซื้ออย่างประหยัด (Basic Economic Order Quantity Model; EOQ)</vt:lpstr>
      <vt:lpstr>ตัวแบบพื้นฐานการสั่งซื้ออย่างประหยัด</vt:lpstr>
      <vt:lpstr>ตัวแบบ EOQ</vt:lpstr>
      <vt:lpstr>EOQ สามารถประยุกต์แยกได้เป็น 2 กรณี</vt:lpstr>
      <vt:lpstr>ตัวแบบการสั่งซื้ออย่างประหยัดเมื่อมีการทยอยส่งมอบ</vt:lpstr>
      <vt:lpstr>EOQ สามารถประยุกต์แยกได้เป็น 2 กรณี (ต่อ)</vt:lpstr>
      <vt:lpstr>การควบคุมพัสดุคงคลัง</vt:lpstr>
      <vt:lpstr>การควบคุมพัสดุคงคลัง (ต่อ)</vt:lpstr>
      <vt:lpstr>การควบคุมพัสดุคงคลัง (ต่อ)</vt:lpstr>
      <vt:lpstr>การจำแนกความสำคัญของพัสดุคงคลัง</vt:lpstr>
      <vt:lpstr>ABC-Classification</vt:lpstr>
      <vt:lpstr>แนวคิดในการนำระบบ ABC ไปใช้</vt:lpstr>
      <vt:lpstr>แนวคิดในการนำระบบ ABC ไปใช้ (ต่อ)</vt:lpstr>
      <vt:lpstr>แนวความคิดระบบทันเวลาพอดี ( Just in time Concept ; JIT )</vt:lpstr>
      <vt:lpstr>ระบบคัมบัง (Kanban)</vt:lpstr>
      <vt:lpstr>The  End</vt:lpstr>
      <vt:lpstr>Assignment ส่งงานในวันสอบปลายภาควิชา การบริหารงานอุตสาหกรรม</vt:lpstr>
      <vt:lpstr>ข้อสอบปลายภาค การบริหารงานอุตสาหกรรม</vt:lpstr>
    </vt:vector>
  </TitlesOfParts>
  <Company>RTU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7</dc:title>
  <dc:creator>Home Used Only</dc:creator>
  <cp:lastModifiedBy>Kanokkarn</cp:lastModifiedBy>
  <cp:revision>77</cp:revision>
  <dcterms:created xsi:type="dcterms:W3CDTF">2007-04-21T02:54:41Z</dcterms:created>
  <dcterms:modified xsi:type="dcterms:W3CDTF">2008-09-21T02:16:29Z</dcterms:modified>
</cp:coreProperties>
</file>